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5" r:id="rId1"/>
  </p:sldMasterIdLst>
  <p:notesMasterIdLst>
    <p:notesMasterId r:id="rId3"/>
  </p:notes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E79"/>
    <a:srgbClr val="0096FF"/>
    <a:srgbClr val="76D6FF"/>
    <a:srgbClr val="FF2F92"/>
    <a:srgbClr val="4472C4"/>
    <a:srgbClr val="F4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63"/>
  </p:normalViewPr>
  <p:slideViewPr>
    <p:cSldViewPr snapToGrid="0" snapToObjects="1">
      <p:cViewPr>
        <p:scale>
          <a:sx n="114" d="100"/>
          <a:sy n="114" d="100"/>
        </p:scale>
        <p:origin x="472" y="240"/>
      </p:cViewPr>
      <p:guideLst/>
    </p:cSldViewPr>
  </p:slideViewPr>
  <p:notesTextViewPr>
    <p:cViewPr>
      <p:scale>
        <a:sx n="20" d="100"/>
        <a:sy n="2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rgbClr val="00B0F0"/>
              </a:solidFill>
              <a:ln w="19050">
                <a:solidFill>
                  <a:schemeClr val="lt1"/>
                </a:solidFill>
              </a:ln>
              <a:effectLst/>
            </c:spPr>
            <c:extLst>
              <c:ext xmlns:c16="http://schemas.microsoft.com/office/drawing/2014/chart" uri="{C3380CC4-5D6E-409C-BE32-E72D297353CC}">
                <c16:uniqueId val="{00000001-7530-784D-B969-7945A76BB5E8}"/>
              </c:ext>
            </c:extLst>
          </c:dPt>
          <c:dPt>
            <c:idx val="1"/>
            <c:bubble3D val="0"/>
            <c:spPr>
              <a:solidFill>
                <a:srgbClr val="FF7E79">
                  <a:alpha val="73725"/>
                </a:srgbClr>
              </a:solidFill>
              <a:ln w="19050">
                <a:solidFill>
                  <a:schemeClr val="lt1"/>
                </a:solidFill>
              </a:ln>
              <a:effectLst/>
            </c:spPr>
            <c:extLst>
              <c:ext xmlns:c16="http://schemas.microsoft.com/office/drawing/2014/chart" uri="{C3380CC4-5D6E-409C-BE32-E72D297353CC}">
                <c16:uniqueId val="{00000003-7530-784D-B969-7945A76BB5E8}"/>
              </c:ext>
            </c:extLst>
          </c:dPt>
          <c:dLbls>
            <c:dLbl>
              <c:idx val="0"/>
              <c:layout>
                <c:manualLayout>
                  <c:x val="-9.4574881163869695E-2"/>
                  <c:y val="-0.4982817801115800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530-784D-B969-7945A76BB5E8}"/>
                </c:ext>
              </c:extLst>
            </c:dLbl>
            <c:dLbl>
              <c:idx val="1"/>
              <c:delete val="1"/>
              <c:extLst>
                <c:ext xmlns:c15="http://schemas.microsoft.com/office/drawing/2012/chart" uri="{CE6537A1-D6FC-4f65-9D91-7224C49458BB}"/>
                <c:ext xmlns:c16="http://schemas.microsoft.com/office/drawing/2014/chart" uri="{C3380CC4-5D6E-409C-BE32-E72D297353CC}">
                  <c16:uniqueId val="{00000003-7530-784D-B969-7945A76BB5E8}"/>
                </c:ext>
              </c:extLst>
            </c:dLbl>
            <c:spPr>
              <a:noFill/>
              <a:ln>
                <a:noFill/>
              </a:ln>
              <a:effectLst/>
            </c:spPr>
            <c:txPr>
              <a:bodyPr rot="0" spcFirstLastPara="1" vertOverflow="ellipsis" vert="horz" wrap="square" lIns="38100" tIns="19050" rIns="38100" bIns="19050" anchor="ctr" anchorCtr="1">
                <a:spAutoFit/>
              </a:bodyPr>
              <a:lstStyle/>
              <a:p>
                <a:pPr>
                  <a:defRPr sz="7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Sheet2!$A$1:$A$2</c:f>
              <c:strCache>
                <c:ptCount val="1"/>
                <c:pt idx="0">
                  <c:v>Respiratory symptoms </c:v>
                </c:pt>
              </c:strCache>
            </c:strRef>
          </c:cat>
          <c:val>
            <c:numRef>
              <c:f>Sheet2!$B$1:$B$2</c:f>
              <c:numCache>
                <c:formatCode>General</c:formatCode>
                <c:ptCount val="2"/>
                <c:pt idx="0">
                  <c:v>35</c:v>
                </c:pt>
                <c:pt idx="1">
                  <c:v>9</c:v>
                </c:pt>
              </c:numCache>
            </c:numRef>
          </c:val>
          <c:extLst>
            <c:ext xmlns:c16="http://schemas.microsoft.com/office/drawing/2014/chart" uri="{C3380CC4-5D6E-409C-BE32-E72D297353CC}">
              <c16:uniqueId val="{00000004-7530-784D-B969-7945A76BB5E8}"/>
            </c:ext>
          </c:extLst>
        </c:ser>
        <c:dLbls>
          <c:dLblPos val="inEnd"/>
          <c:showLegendKey val="0"/>
          <c:showVal val="1"/>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rgbClr val="00B0F0"/>
              </a:solidFill>
              <a:ln w="19050">
                <a:solidFill>
                  <a:schemeClr val="lt1"/>
                </a:solidFill>
              </a:ln>
              <a:effectLst/>
            </c:spPr>
            <c:extLst>
              <c:ext xmlns:c16="http://schemas.microsoft.com/office/drawing/2014/chart" uri="{C3380CC4-5D6E-409C-BE32-E72D297353CC}">
                <c16:uniqueId val="{00000001-845F-DD48-8DC9-64FF9B25B02A}"/>
              </c:ext>
            </c:extLst>
          </c:dPt>
          <c:dPt>
            <c:idx val="1"/>
            <c:bubble3D val="0"/>
            <c:spPr>
              <a:solidFill>
                <a:srgbClr val="FF7E79">
                  <a:alpha val="74000"/>
                </a:srgbClr>
              </a:solidFill>
              <a:ln w="19050">
                <a:solidFill>
                  <a:schemeClr val="lt1"/>
                </a:solidFill>
              </a:ln>
              <a:effectLst/>
            </c:spPr>
            <c:extLst>
              <c:ext xmlns:c16="http://schemas.microsoft.com/office/drawing/2014/chart" uri="{C3380CC4-5D6E-409C-BE32-E72D297353CC}">
                <c16:uniqueId val="{00000003-845F-DD48-8DC9-64FF9B25B02A}"/>
              </c:ext>
            </c:extLst>
          </c:dPt>
          <c:dLbls>
            <c:dLbl>
              <c:idx val="1"/>
              <c:delete val="1"/>
              <c:extLst>
                <c:ext xmlns:c15="http://schemas.microsoft.com/office/drawing/2012/chart" uri="{CE6537A1-D6FC-4f65-9D91-7224C49458BB}"/>
                <c:ext xmlns:c16="http://schemas.microsoft.com/office/drawing/2014/chart" uri="{C3380CC4-5D6E-409C-BE32-E72D297353CC}">
                  <c16:uniqueId val="{00000003-845F-DD48-8DC9-64FF9B25B02A}"/>
                </c:ext>
              </c:extLst>
            </c:dLbl>
            <c:spPr>
              <a:noFill/>
              <a:ln>
                <a:noFill/>
              </a:ln>
              <a:effectLst/>
            </c:spPr>
            <c:txPr>
              <a:bodyPr rot="0" spcFirstLastPara="1" vertOverflow="ellipsis" vert="horz" wrap="square" lIns="38100" tIns="19050" rIns="38100" bIns="19050" anchor="ctr" anchorCtr="1">
                <a:spAutoFit/>
              </a:bodyPr>
              <a:lstStyle/>
              <a:p>
                <a:pPr>
                  <a:defRPr sz="7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Sheet2!$A$5:$A$6</c:f>
              <c:strCache>
                <c:ptCount val="2"/>
                <c:pt idx="0">
                  <c:v>Fever</c:v>
                </c:pt>
                <c:pt idx="1">
                  <c:v>Other </c:v>
                </c:pt>
              </c:strCache>
            </c:strRef>
          </c:cat>
          <c:val>
            <c:numRef>
              <c:f>Sheet2!$B$5:$B$6</c:f>
              <c:numCache>
                <c:formatCode>General</c:formatCode>
                <c:ptCount val="2"/>
                <c:pt idx="0">
                  <c:v>13</c:v>
                </c:pt>
                <c:pt idx="1">
                  <c:v>31</c:v>
                </c:pt>
              </c:numCache>
            </c:numRef>
          </c:val>
          <c:extLst>
            <c:ext xmlns:c16="http://schemas.microsoft.com/office/drawing/2014/chart" uri="{C3380CC4-5D6E-409C-BE32-E72D297353CC}">
              <c16:uniqueId val="{00000004-845F-DD48-8DC9-64FF9B25B02A}"/>
            </c:ext>
          </c:extLst>
        </c:ser>
        <c:dLbls>
          <c:dLblPos val="inEnd"/>
          <c:showLegendKey val="0"/>
          <c:showVal val="1"/>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rgbClr val="00B0F0"/>
              </a:solidFill>
              <a:ln w="19050">
                <a:solidFill>
                  <a:schemeClr val="lt1"/>
                </a:solidFill>
              </a:ln>
              <a:effectLst/>
            </c:spPr>
            <c:extLst>
              <c:ext xmlns:c16="http://schemas.microsoft.com/office/drawing/2014/chart" uri="{C3380CC4-5D6E-409C-BE32-E72D297353CC}">
                <c16:uniqueId val="{00000001-F7CB-AD43-B0AB-72901ADE8EF5}"/>
              </c:ext>
            </c:extLst>
          </c:dPt>
          <c:dPt>
            <c:idx val="1"/>
            <c:bubble3D val="0"/>
            <c:spPr>
              <a:solidFill>
                <a:srgbClr val="FF7E79">
                  <a:alpha val="74000"/>
                </a:srgbClr>
              </a:solidFill>
              <a:ln w="19050">
                <a:solidFill>
                  <a:schemeClr val="lt1"/>
                </a:solidFill>
              </a:ln>
              <a:effectLst/>
            </c:spPr>
            <c:extLst>
              <c:ext xmlns:c16="http://schemas.microsoft.com/office/drawing/2014/chart" uri="{C3380CC4-5D6E-409C-BE32-E72D297353CC}">
                <c16:uniqueId val="{00000003-F7CB-AD43-B0AB-72901ADE8EF5}"/>
              </c:ext>
            </c:extLst>
          </c:dPt>
          <c:dLbls>
            <c:dLbl>
              <c:idx val="1"/>
              <c:delete val="1"/>
              <c:extLst>
                <c:ext xmlns:c15="http://schemas.microsoft.com/office/drawing/2012/chart" uri="{CE6537A1-D6FC-4f65-9D91-7224C49458BB}"/>
                <c:ext xmlns:c16="http://schemas.microsoft.com/office/drawing/2014/chart" uri="{C3380CC4-5D6E-409C-BE32-E72D297353CC}">
                  <c16:uniqueId val="{00000003-F7CB-AD43-B0AB-72901ADE8EF5}"/>
                </c:ext>
              </c:extLst>
            </c:dLbl>
            <c:spPr>
              <a:noFill/>
              <a:ln>
                <a:noFill/>
              </a:ln>
              <a:effectLst/>
            </c:spPr>
            <c:txPr>
              <a:bodyPr rot="0" spcFirstLastPara="1" vertOverflow="ellipsis" vert="horz" wrap="square" lIns="38100" tIns="19050" rIns="38100" bIns="19050" anchor="ctr" anchorCtr="1">
                <a:spAutoFit/>
              </a:bodyPr>
              <a:lstStyle/>
              <a:p>
                <a:pPr>
                  <a:defRPr sz="7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Sheet2!$A$9:$A$10</c:f>
              <c:strCache>
                <c:ptCount val="2"/>
                <c:pt idx="0">
                  <c:v>Non criteria </c:v>
                </c:pt>
                <c:pt idx="1">
                  <c:v>Criteria</c:v>
                </c:pt>
              </c:strCache>
            </c:strRef>
          </c:cat>
          <c:val>
            <c:numRef>
              <c:f>Sheet2!$B$9:$B$10</c:f>
              <c:numCache>
                <c:formatCode>General</c:formatCode>
                <c:ptCount val="2"/>
                <c:pt idx="0">
                  <c:v>5</c:v>
                </c:pt>
                <c:pt idx="1">
                  <c:v>39</c:v>
                </c:pt>
              </c:numCache>
            </c:numRef>
          </c:val>
          <c:extLst>
            <c:ext xmlns:c16="http://schemas.microsoft.com/office/drawing/2014/chart" uri="{C3380CC4-5D6E-409C-BE32-E72D297353CC}">
              <c16:uniqueId val="{00000004-F7CB-AD43-B0AB-72901ADE8EF5}"/>
            </c:ext>
          </c:extLst>
        </c:ser>
        <c:dLbls>
          <c:dLblPos val="inEnd"/>
          <c:showLegendKey val="0"/>
          <c:showVal val="1"/>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32D356-0218-3040-87D5-6946C60613F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GB"/>
        </a:p>
      </dgm:t>
    </dgm:pt>
    <dgm:pt modelId="{2C9899CF-6EDE-5946-B0F7-7A6F9C4F3462}">
      <dgm:prSet custT="1"/>
      <dgm:spPr/>
      <dgm:t>
        <a:bodyPr/>
        <a:lstStyle/>
        <a:p>
          <a:pPr algn="l"/>
          <a:r>
            <a:rPr lang="en-GB" sz="1000" dirty="0"/>
            <a:t>Near-patient testing (NPT) for SARS-CoV-2 is recommended for patients who meet diagnostic criteria for COVID19. Guidance was recently expanded to allow testing out with established criteria where the admitting physician felt there was sufficient clinical suspicion of COVID19. We subsequently reviewed the data with the aim of optimising use of NPT for acute admissions.</a:t>
          </a:r>
        </a:p>
      </dgm:t>
    </dgm:pt>
    <dgm:pt modelId="{E89E732E-7C60-5442-B2CF-B15741024874}" type="parTrans" cxnId="{B81E2295-1770-5043-B0C3-31A58F8DB31D}">
      <dgm:prSet/>
      <dgm:spPr/>
      <dgm:t>
        <a:bodyPr/>
        <a:lstStyle/>
        <a:p>
          <a:endParaRPr lang="en-GB" sz="2000"/>
        </a:p>
      </dgm:t>
    </dgm:pt>
    <dgm:pt modelId="{2AA97D99-09F1-E443-8F7D-3DBB9E72821E}" type="sibTrans" cxnId="{B81E2295-1770-5043-B0C3-31A58F8DB31D}">
      <dgm:prSet/>
      <dgm:spPr/>
      <dgm:t>
        <a:bodyPr/>
        <a:lstStyle/>
        <a:p>
          <a:endParaRPr lang="en-GB" sz="2000"/>
        </a:p>
      </dgm:t>
    </dgm:pt>
    <dgm:pt modelId="{30E97B25-1B66-2A46-8BB8-1132EC241D35}" type="pres">
      <dgm:prSet presAssocID="{E232D356-0218-3040-87D5-6946C60613F5}" presName="linear" presStyleCnt="0">
        <dgm:presLayoutVars>
          <dgm:animLvl val="lvl"/>
          <dgm:resizeHandles val="exact"/>
        </dgm:presLayoutVars>
      </dgm:prSet>
      <dgm:spPr/>
    </dgm:pt>
    <dgm:pt modelId="{5AD8A8F2-E963-5340-A42A-F66D410E0EDE}" type="pres">
      <dgm:prSet presAssocID="{2C9899CF-6EDE-5946-B0F7-7A6F9C4F3462}" presName="parentText" presStyleLbl="node1" presStyleIdx="0" presStyleCnt="1">
        <dgm:presLayoutVars>
          <dgm:chMax val="0"/>
          <dgm:bulletEnabled val="1"/>
        </dgm:presLayoutVars>
      </dgm:prSet>
      <dgm:spPr/>
    </dgm:pt>
  </dgm:ptLst>
  <dgm:cxnLst>
    <dgm:cxn modelId="{1D545524-B06D-AF4C-9096-F6073AF9404D}" type="presOf" srcId="{E232D356-0218-3040-87D5-6946C60613F5}" destId="{30E97B25-1B66-2A46-8BB8-1132EC241D35}" srcOrd="0" destOrd="0" presId="urn:microsoft.com/office/officeart/2005/8/layout/vList2"/>
    <dgm:cxn modelId="{B81E2295-1770-5043-B0C3-31A58F8DB31D}" srcId="{E232D356-0218-3040-87D5-6946C60613F5}" destId="{2C9899CF-6EDE-5946-B0F7-7A6F9C4F3462}" srcOrd="0" destOrd="0" parTransId="{E89E732E-7C60-5442-B2CF-B15741024874}" sibTransId="{2AA97D99-09F1-E443-8F7D-3DBB9E72821E}"/>
    <dgm:cxn modelId="{892FC3AD-288C-A44C-AEE9-30274EF5AD8C}" type="presOf" srcId="{2C9899CF-6EDE-5946-B0F7-7A6F9C4F3462}" destId="{5AD8A8F2-E963-5340-A42A-F66D410E0EDE}" srcOrd="0" destOrd="0" presId="urn:microsoft.com/office/officeart/2005/8/layout/vList2"/>
    <dgm:cxn modelId="{C7661083-AFF5-DE4E-B8AA-677FA1B894F6}" type="presParOf" srcId="{30E97B25-1B66-2A46-8BB8-1132EC241D35}" destId="{5AD8A8F2-E963-5340-A42A-F66D410E0EDE}" srcOrd="0" destOrd="0" presId="urn:microsoft.com/office/officeart/2005/8/layout/vList2"/>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10FA5CD-FEC4-3E47-9FF7-9360E342554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GB"/>
        </a:p>
      </dgm:t>
    </dgm:pt>
    <dgm:pt modelId="{BEF6DD55-17AA-614B-A8F2-F0736FC87D88}">
      <dgm:prSet custT="1"/>
      <dgm:spPr/>
      <dgm:t>
        <a:bodyPr/>
        <a:lstStyle/>
        <a:p>
          <a:r>
            <a:rPr lang="en-GB" sz="1200" b="0" dirty="0"/>
            <a:t>Reviewing testing criteria and </a:t>
          </a:r>
          <a:r>
            <a:rPr lang="en-GB" sz="1200" b="1" dirty="0"/>
            <a:t>improving education </a:t>
          </a:r>
          <a:r>
            <a:rPr lang="en-GB" sz="1200" b="0" dirty="0"/>
            <a:t>around the use of NPT would </a:t>
          </a:r>
          <a:r>
            <a:rPr lang="en-GB" sz="1200" b="1" dirty="0"/>
            <a:t>optimise</a:t>
          </a:r>
          <a:r>
            <a:rPr lang="en-GB" sz="1200" b="0" dirty="0"/>
            <a:t> resource use and improve the patient pathway </a:t>
          </a:r>
        </a:p>
      </dgm:t>
    </dgm:pt>
    <dgm:pt modelId="{4CF3FF42-240F-234E-BF5D-A14A1EAF343E}" type="parTrans" cxnId="{1F0C211E-0180-7D4D-8D38-E972A15193D0}">
      <dgm:prSet/>
      <dgm:spPr/>
      <dgm:t>
        <a:bodyPr/>
        <a:lstStyle/>
        <a:p>
          <a:endParaRPr lang="en-GB" sz="1600"/>
        </a:p>
      </dgm:t>
    </dgm:pt>
    <dgm:pt modelId="{68F5DCC6-B821-274C-BBFD-01A4AAF2A8D4}" type="sibTrans" cxnId="{1F0C211E-0180-7D4D-8D38-E972A15193D0}">
      <dgm:prSet/>
      <dgm:spPr/>
      <dgm:t>
        <a:bodyPr/>
        <a:lstStyle/>
        <a:p>
          <a:endParaRPr lang="en-GB" sz="1600"/>
        </a:p>
      </dgm:t>
    </dgm:pt>
    <dgm:pt modelId="{3FA9DAD7-38B2-B44F-A18C-F99B589CD1DB}" type="pres">
      <dgm:prSet presAssocID="{910FA5CD-FEC4-3E47-9FF7-9360E3425545}" presName="linear" presStyleCnt="0">
        <dgm:presLayoutVars>
          <dgm:animLvl val="lvl"/>
          <dgm:resizeHandles val="exact"/>
        </dgm:presLayoutVars>
      </dgm:prSet>
      <dgm:spPr/>
    </dgm:pt>
    <dgm:pt modelId="{3C8BBF10-D05A-BC4D-A269-4BDBE9C5EE70}" type="pres">
      <dgm:prSet presAssocID="{BEF6DD55-17AA-614B-A8F2-F0736FC87D88}" presName="parentText" presStyleLbl="node1" presStyleIdx="0" presStyleCnt="1" custLinFactNeighborX="11" custLinFactNeighborY="14983">
        <dgm:presLayoutVars>
          <dgm:chMax val="0"/>
          <dgm:bulletEnabled val="1"/>
        </dgm:presLayoutVars>
      </dgm:prSet>
      <dgm:spPr/>
    </dgm:pt>
  </dgm:ptLst>
  <dgm:cxnLst>
    <dgm:cxn modelId="{1F0C211E-0180-7D4D-8D38-E972A15193D0}" srcId="{910FA5CD-FEC4-3E47-9FF7-9360E3425545}" destId="{BEF6DD55-17AA-614B-A8F2-F0736FC87D88}" srcOrd="0" destOrd="0" parTransId="{4CF3FF42-240F-234E-BF5D-A14A1EAF343E}" sibTransId="{68F5DCC6-B821-274C-BBFD-01A4AAF2A8D4}"/>
    <dgm:cxn modelId="{F1481D92-1C61-0A45-A034-7C9094AD67CE}" type="presOf" srcId="{910FA5CD-FEC4-3E47-9FF7-9360E3425545}" destId="{3FA9DAD7-38B2-B44F-A18C-F99B589CD1DB}" srcOrd="0" destOrd="0" presId="urn:microsoft.com/office/officeart/2005/8/layout/vList2"/>
    <dgm:cxn modelId="{FAD687A5-B718-3548-8DEB-12489AEA4792}" type="presOf" srcId="{BEF6DD55-17AA-614B-A8F2-F0736FC87D88}" destId="{3C8BBF10-D05A-BC4D-A269-4BDBE9C5EE70}" srcOrd="0" destOrd="0" presId="urn:microsoft.com/office/officeart/2005/8/layout/vList2"/>
    <dgm:cxn modelId="{AA9AF16A-D427-EA42-B39E-ED57FD674735}" type="presParOf" srcId="{3FA9DAD7-38B2-B44F-A18C-F99B589CD1DB}" destId="{3C8BBF10-D05A-BC4D-A269-4BDBE9C5EE70}" srcOrd="0" destOrd="0" presId="urn:microsoft.com/office/officeart/2005/8/layout/vList2"/>
  </dgm:cxnLst>
  <dgm:bg/>
  <dgm:whole/>
  <dgm:extLst>
    <a:ext uri="http://schemas.microsoft.com/office/drawing/2008/diagram">
      <dsp:dataModelExt xmlns:dsp="http://schemas.microsoft.com/office/drawing/2008/diagram" relId="rId1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D8A8F2-E963-5340-A42A-F66D410E0EDE}">
      <dsp:nvSpPr>
        <dsp:cNvPr id="0" name=""/>
        <dsp:cNvSpPr/>
      </dsp:nvSpPr>
      <dsp:spPr>
        <a:xfrm>
          <a:off x="0" y="34"/>
          <a:ext cx="9085234" cy="50776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n-GB" sz="1000" kern="1200" dirty="0"/>
            <a:t>Near-patient testing (NPT) for SARS-CoV-2 is recommended for patients who meet diagnostic criteria for COVID19. Guidance was recently expanded to allow testing out with established criteria where the admitting physician felt there was sufficient clinical suspicion of COVID19. We subsequently reviewed the data with the aim of optimising use of NPT for acute admissions.</a:t>
          </a:r>
        </a:p>
      </dsp:txBody>
      <dsp:txXfrm>
        <a:off x="24787" y="24821"/>
        <a:ext cx="9035660" cy="4581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8BBF10-D05A-BC4D-A269-4BDBE9C5EE70}">
      <dsp:nvSpPr>
        <dsp:cNvPr id="0" name=""/>
        <dsp:cNvSpPr/>
      </dsp:nvSpPr>
      <dsp:spPr>
        <a:xfrm>
          <a:off x="0" y="13509"/>
          <a:ext cx="5429356" cy="6552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GB" sz="1200" b="0" kern="1200" dirty="0"/>
            <a:t>Reviewing testing criteria and </a:t>
          </a:r>
          <a:r>
            <a:rPr lang="en-GB" sz="1200" b="1" kern="1200" dirty="0"/>
            <a:t>improving education </a:t>
          </a:r>
          <a:r>
            <a:rPr lang="en-GB" sz="1200" b="0" kern="1200" dirty="0"/>
            <a:t>around the use of NPT would </a:t>
          </a:r>
          <a:r>
            <a:rPr lang="en-GB" sz="1200" b="1" kern="1200" dirty="0"/>
            <a:t>optimise</a:t>
          </a:r>
          <a:r>
            <a:rPr lang="en-GB" sz="1200" b="0" kern="1200" dirty="0"/>
            <a:t> resource use and improve the patient pathway </a:t>
          </a:r>
        </a:p>
      </dsp:txBody>
      <dsp:txXfrm>
        <a:off x="31984" y="45493"/>
        <a:ext cx="5365388" cy="59123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718660-7EEB-744B-9AEB-9E57E3241315}" type="datetimeFigureOut">
              <a:rPr lang="en-US" smtClean="0"/>
              <a:t>6/5/21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652EFD-88D2-7C44-A54A-9A32AA37AEA0}" type="slidenum">
              <a:rPr lang="en-US" smtClean="0"/>
              <a:t>‹#›</a:t>
            </a:fld>
            <a:endParaRPr lang="en-US"/>
          </a:p>
        </p:txBody>
      </p:sp>
    </p:spTree>
    <p:extLst>
      <p:ext uri="{BB962C8B-B14F-4D97-AF65-F5344CB8AC3E}">
        <p14:creationId xmlns:p14="http://schemas.microsoft.com/office/powerpoint/2010/main" val="1358389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E652EFD-88D2-7C44-A54A-9A32AA37AEA0}" type="slidenum">
              <a:rPr lang="en-US" smtClean="0"/>
              <a:t>1</a:t>
            </a:fld>
            <a:endParaRPr lang="en-US"/>
          </a:p>
        </p:txBody>
      </p:sp>
    </p:spTree>
    <p:extLst>
      <p:ext uri="{BB962C8B-B14F-4D97-AF65-F5344CB8AC3E}">
        <p14:creationId xmlns:p14="http://schemas.microsoft.com/office/powerpoint/2010/main" val="34450857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5CB39-C111-AB47-9BA4-0348B8AD4198}"/>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D7AE663F-0953-A143-B3AF-D5A7922AE8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BBB3E64A-F829-4F47-92E4-3C3F2AC86A9B}"/>
              </a:ext>
            </a:extLst>
          </p:cNvPr>
          <p:cNvSpPr>
            <a:spLocks noGrp="1"/>
          </p:cNvSpPr>
          <p:nvPr>
            <p:ph type="dt" sz="half" idx="10"/>
          </p:nvPr>
        </p:nvSpPr>
        <p:spPr/>
        <p:txBody>
          <a:bodyPr/>
          <a:lstStyle/>
          <a:p>
            <a:fld id="{38E32547-C980-0345-949D-BFF09E07572C}" type="datetimeFigureOut">
              <a:rPr lang="en-US" smtClean="0"/>
              <a:t>6/5/21</a:t>
            </a:fld>
            <a:endParaRPr lang="en-US"/>
          </a:p>
        </p:txBody>
      </p:sp>
      <p:sp>
        <p:nvSpPr>
          <p:cNvPr id="5" name="Footer Placeholder 4">
            <a:extLst>
              <a:ext uri="{FF2B5EF4-FFF2-40B4-BE49-F238E27FC236}">
                <a16:creationId xmlns:a16="http://schemas.microsoft.com/office/drawing/2014/main" id="{C3235E98-1230-9241-9DC3-AA30AFC4C0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293D08-825A-2C4B-87CD-38968FD6F679}"/>
              </a:ext>
            </a:extLst>
          </p:cNvPr>
          <p:cNvSpPr>
            <a:spLocks noGrp="1"/>
          </p:cNvSpPr>
          <p:nvPr>
            <p:ph type="sldNum" sz="quarter" idx="12"/>
          </p:nvPr>
        </p:nvSpPr>
        <p:spPr/>
        <p:txBody>
          <a:bodyPr/>
          <a:lstStyle/>
          <a:p>
            <a:fld id="{F056D004-2D59-ED49-AD4D-7D8DF6DF1ACC}" type="slidenum">
              <a:rPr lang="en-US" smtClean="0"/>
              <a:t>‹#›</a:t>
            </a:fld>
            <a:endParaRPr lang="en-US"/>
          </a:p>
        </p:txBody>
      </p:sp>
    </p:spTree>
    <p:extLst>
      <p:ext uri="{BB962C8B-B14F-4D97-AF65-F5344CB8AC3E}">
        <p14:creationId xmlns:p14="http://schemas.microsoft.com/office/powerpoint/2010/main" val="67821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9BD25-5EA0-7D4E-93ED-F39EED0D4576}"/>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B2135D1C-F824-A843-AD5E-71220B2E626B}"/>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B497017-DB8E-A140-88DE-33AA909F4B81}"/>
              </a:ext>
            </a:extLst>
          </p:cNvPr>
          <p:cNvSpPr>
            <a:spLocks noGrp="1"/>
          </p:cNvSpPr>
          <p:nvPr>
            <p:ph type="dt" sz="half" idx="10"/>
          </p:nvPr>
        </p:nvSpPr>
        <p:spPr/>
        <p:txBody>
          <a:bodyPr/>
          <a:lstStyle/>
          <a:p>
            <a:fld id="{38E32547-C980-0345-949D-BFF09E07572C}" type="datetimeFigureOut">
              <a:rPr lang="en-US" smtClean="0"/>
              <a:t>6/5/21</a:t>
            </a:fld>
            <a:endParaRPr lang="en-US"/>
          </a:p>
        </p:txBody>
      </p:sp>
      <p:sp>
        <p:nvSpPr>
          <p:cNvPr id="5" name="Footer Placeholder 4">
            <a:extLst>
              <a:ext uri="{FF2B5EF4-FFF2-40B4-BE49-F238E27FC236}">
                <a16:creationId xmlns:a16="http://schemas.microsoft.com/office/drawing/2014/main" id="{4FACB85F-83F4-FB4D-89D0-6A0D330E80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5F2428-B3AD-1849-B4AB-DFEA9943217F}"/>
              </a:ext>
            </a:extLst>
          </p:cNvPr>
          <p:cNvSpPr>
            <a:spLocks noGrp="1"/>
          </p:cNvSpPr>
          <p:nvPr>
            <p:ph type="sldNum" sz="quarter" idx="12"/>
          </p:nvPr>
        </p:nvSpPr>
        <p:spPr/>
        <p:txBody>
          <a:bodyPr/>
          <a:lstStyle/>
          <a:p>
            <a:fld id="{F056D004-2D59-ED49-AD4D-7D8DF6DF1ACC}" type="slidenum">
              <a:rPr lang="en-US" smtClean="0"/>
              <a:t>‹#›</a:t>
            </a:fld>
            <a:endParaRPr lang="en-US"/>
          </a:p>
        </p:txBody>
      </p:sp>
    </p:spTree>
    <p:extLst>
      <p:ext uri="{BB962C8B-B14F-4D97-AF65-F5344CB8AC3E}">
        <p14:creationId xmlns:p14="http://schemas.microsoft.com/office/powerpoint/2010/main" val="3650864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8FBF268-B0CB-B944-993C-B5F1405BAC4D}"/>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9D2D0356-C9B1-184A-B1D5-DFB81F09C182}"/>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CAF3D88-0E65-D84D-BB57-D802A047716B}"/>
              </a:ext>
            </a:extLst>
          </p:cNvPr>
          <p:cNvSpPr>
            <a:spLocks noGrp="1"/>
          </p:cNvSpPr>
          <p:nvPr>
            <p:ph type="dt" sz="half" idx="10"/>
          </p:nvPr>
        </p:nvSpPr>
        <p:spPr/>
        <p:txBody>
          <a:bodyPr/>
          <a:lstStyle/>
          <a:p>
            <a:fld id="{38E32547-C980-0345-949D-BFF09E07572C}" type="datetimeFigureOut">
              <a:rPr lang="en-US" smtClean="0"/>
              <a:t>6/5/21</a:t>
            </a:fld>
            <a:endParaRPr lang="en-US"/>
          </a:p>
        </p:txBody>
      </p:sp>
      <p:sp>
        <p:nvSpPr>
          <p:cNvPr id="5" name="Footer Placeholder 4">
            <a:extLst>
              <a:ext uri="{FF2B5EF4-FFF2-40B4-BE49-F238E27FC236}">
                <a16:creationId xmlns:a16="http://schemas.microsoft.com/office/drawing/2014/main" id="{45090E0E-1CF2-EB48-B0D3-BC6104F5B0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092E30-C477-6242-BE96-E1CFC630127A}"/>
              </a:ext>
            </a:extLst>
          </p:cNvPr>
          <p:cNvSpPr>
            <a:spLocks noGrp="1"/>
          </p:cNvSpPr>
          <p:nvPr>
            <p:ph type="sldNum" sz="quarter" idx="12"/>
          </p:nvPr>
        </p:nvSpPr>
        <p:spPr/>
        <p:txBody>
          <a:bodyPr/>
          <a:lstStyle/>
          <a:p>
            <a:fld id="{F056D004-2D59-ED49-AD4D-7D8DF6DF1ACC}" type="slidenum">
              <a:rPr lang="en-US" smtClean="0"/>
              <a:t>‹#›</a:t>
            </a:fld>
            <a:endParaRPr lang="en-US"/>
          </a:p>
        </p:txBody>
      </p:sp>
    </p:spTree>
    <p:extLst>
      <p:ext uri="{BB962C8B-B14F-4D97-AF65-F5344CB8AC3E}">
        <p14:creationId xmlns:p14="http://schemas.microsoft.com/office/powerpoint/2010/main" val="370830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A5600-8C48-FE48-A2F2-A4AAB93362E1}"/>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C4CAD894-E3A7-FD4F-A086-D165EFBE6E2D}"/>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988C90B-9D77-4845-B25A-D4C773081C3E}"/>
              </a:ext>
            </a:extLst>
          </p:cNvPr>
          <p:cNvSpPr>
            <a:spLocks noGrp="1"/>
          </p:cNvSpPr>
          <p:nvPr>
            <p:ph type="dt" sz="half" idx="10"/>
          </p:nvPr>
        </p:nvSpPr>
        <p:spPr/>
        <p:txBody>
          <a:bodyPr/>
          <a:lstStyle/>
          <a:p>
            <a:fld id="{38E32547-C980-0345-949D-BFF09E07572C}" type="datetimeFigureOut">
              <a:rPr lang="en-US" smtClean="0"/>
              <a:t>6/5/21</a:t>
            </a:fld>
            <a:endParaRPr lang="en-US"/>
          </a:p>
        </p:txBody>
      </p:sp>
      <p:sp>
        <p:nvSpPr>
          <p:cNvPr id="5" name="Footer Placeholder 4">
            <a:extLst>
              <a:ext uri="{FF2B5EF4-FFF2-40B4-BE49-F238E27FC236}">
                <a16:creationId xmlns:a16="http://schemas.microsoft.com/office/drawing/2014/main" id="{DF6AB337-60FE-1940-8CA5-2667325AEC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A3A9EA-B3AD-A646-A901-280F36250CBF}"/>
              </a:ext>
            </a:extLst>
          </p:cNvPr>
          <p:cNvSpPr>
            <a:spLocks noGrp="1"/>
          </p:cNvSpPr>
          <p:nvPr>
            <p:ph type="sldNum" sz="quarter" idx="12"/>
          </p:nvPr>
        </p:nvSpPr>
        <p:spPr/>
        <p:txBody>
          <a:bodyPr/>
          <a:lstStyle/>
          <a:p>
            <a:fld id="{F056D004-2D59-ED49-AD4D-7D8DF6DF1ACC}" type="slidenum">
              <a:rPr lang="en-US" smtClean="0"/>
              <a:t>‹#›</a:t>
            </a:fld>
            <a:endParaRPr lang="en-US"/>
          </a:p>
        </p:txBody>
      </p:sp>
    </p:spTree>
    <p:extLst>
      <p:ext uri="{BB962C8B-B14F-4D97-AF65-F5344CB8AC3E}">
        <p14:creationId xmlns:p14="http://schemas.microsoft.com/office/powerpoint/2010/main" val="369181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45DE9-ACB7-204F-9010-6F54B5E81F10}"/>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38D8BF63-C6DD-D54B-B89E-F0611CB836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DFDE38E4-3774-9845-962E-FE30637BC5B3}"/>
              </a:ext>
            </a:extLst>
          </p:cNvPr>
          <p:cNvSpPr>
            <a:spLocks noGrp="1"/>
          </p:cNvSpPr>
          <p:nvPr>
            <p:ph type="dt" sz="half" idx="10"/>
          </p:nvPr>
        </p:nvSpPr>
        <p:spPr/>
        <p:txBody>
          <a:bodyPr/>
          <a:lstStyle/>
          <a:p>
            <a:fld id="{38E32547-C980-0345-949D-BFF09E07572C}" type="datetimeFigureOut">
              <a:rPr lang="en-US" smtClean="0"/>
              <a:t>6/5/21</a:t>
            </a:fld>
            <a:endParaRPr lang="en-US"/>
          </a:p>
        </p:txBody>
      </p:sp>
      <p:sp>
        <p:nvSpPr>
          <p:cNvPr id="5" name="Footer Placeholder 4">
            <a:extLst>
              <a:ext uri="{FF2B5EF4-FFF2-40B4-BE49-F238E27FC236}">
                <a16:creationId xmlns:a16="http://schemas.microsoft.com/office/drawing/2014/main" id="{5056D792-4A8F-404A-A913-70FA8DE6AB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BB0185-28E7-C04E-A3F6-502B209B3381}"/>
              </a:ext>
            </a:extLst>
          </p:cNvPr>
          <p:cNvSpPr>
            <a:spLocks noGrp="1"/>
          </p:cNvSpPr>
          <p:nvPr>
            <p:ph type="sldNum" sz="quarter" idx="12"/>
          </p:nvPr>
        </p:nvSpPr>
        <p:spPr/>
        <p:txBody>
          <a:bodyPr/>
          <a:lstStyle/>
          <a:p>
            <a:fld id="{F056D004-2D59-ED49-AD4D-7D8DF6DF1ACC}" type="slidenum">
              <a:rPr lang="en-US" smtClean="0"/>
              <a:t>‹#›</a:t>
            </a:fld>
            <a:endParaRPr lang="en-US"/>
          </a:p>
        </p:txBody>
      </p:sp>
    </p:spTree>
    <p:extLst>
      <p:ext uri="{BB962C8B-B14F-4D97-AF65-F5344CB8AC3E}">
        <p14:creationId xmlns:p14="http://schemas.microsoft.com/office/powerpoint/2010/main" val="3316579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93066-0957-724E-B412-15CCE38D16B3}"/>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3557AF4F-496C-6245-A6FD-FDCDF8CFDF7B}"/>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83E084E6-D5AC-0A46-8AD2-B74C96445033}"/>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80146AB8-EE38-B744-B335-72140DFE92B9}"/>
              </a:ext>
            </a:extLst>
          </p:cNvPr>
          <p:cNvSpPr>
            <a:spLocks noGrp="1"/>
          </p:cNvSpPr>
          <p:nvPr>
            <p:ph type="dt" sz="half" idx="10"/>
          </p:nvPr>
        </p:nvSpPr>
        <p:spPr/>
        <p:txBody>
          <a:bodyPr/>
          <a:lstStyle/>
          <a:p>
            <a:fld id="{38E32547-C980-0345-949D-BFF09E07572C}" type="datetimeFigureOut">
              <a:rPr lang="en-US" smtClean="0"/>
              <a:t>6/5/21</a:t>
            </a:fld>
            <a:endParaRPr lang="en-US"/>
          </a:p>
        </p:txBody>
      </p:sp>
      <p:sp>
        <p:nvSpPr>
          <p:cNvPr id="6" name="Footer Placeholder 5">
            <a:extLst>
              <a:ext uri="{FF2B5EF4-FFF2-40B4-BE49-F238E27FC236}">
                <a16:creationId xmlns:a16="http://schemas.microsoft.com/office/drawing/2014/main" id="{C8935251-B110-E74E-93DD-2F543B2022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D7661D-9657-F244-A3BF-DF3F68430295}"/>
              </a:ext>
            </a:extLst>
          </p:cNvPr>
          <p:cNvSpPr>
            <a:spLocks noGrp="1"/>
          </p:cNvSpPr>
          <p:nvPr>
            <p:ph type="sldNum" sz="quarter" idx="12"/>
          </p:nvPr>
        </p:nvSpPr>
        <p:spPr/>
        <p:txBody>
          <a:bodyPr/>
          <a:lstStyle/>
          <a:p>
            <a:fld id="{F056D004-2D59-ED49-AD4D-7D8DF6DF1ACC}" type="slidenum">
              <a:rPr lang="en-US" smtClean="0"/>
              <a:t>‹#›</a:t>
            </a:fld>
            <a:endParaRPr lang="en-US"/>
          </a:p>
        </p:txBody>
      </p:sp>
    </p:spTree>
    <p:extLst>
      <p:ext uri="{BB962C8B-B14F-4D97-AF65-F5344CB8AC3E}">
        <p14:creationId xmlns:p14="http://schemas.microsoft.com/office/powerpoint/2010/main" val="2678419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314E3-8968-BB45-A66F-EA95E5334CC3}"/>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9AB34BE-C2D8-CC47-BC9E-0FB6C4F064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81B38A61-D235-3C45-898E-6B8B7F38CF9C}"/>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166A13C0-F7DF-A041-91FD-EFF3CBC34FE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539D1BF8-517A-A647-A850-AE06647B02A1}"/>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E3155B42-5338-4D4A-B5A6-35AA75E1F6EB}"/>
              </a:ext>
            </a:extLst>
          </p:cNvPr>
          <p:cNvSpPr>
            <a:spLocks noGrp="1"/>
          </p:cNvSpPr>
          <p:nvPr>
            <p:ph type="dt" sz="half" idx="10"/>
          </p:nvPr>
        </p:nvSpPr>
        <p:spPr/>
        <p:txBody>
          <a:bodyPr/>
          <a:lstStyle/>
          <a:p>
            <a:fld id="{38E32547-C980-0345-949D-BFF09E07572C}" type="datetimeFigureOut">
              <a:rPr lang="en-US" smtClean="0"/>
              <a:t>6/5/21</a:t>
            </a:fld>
            <a:endParaRPr lang="en-US"/>
          </a:p>
        </p:txBody>
      </p:sp>
      <p:sp>
        <p:nvSpPr>
          <p:cNvPr id="8" name="Footer Placeholder 7">
            <a:extLst>
              <a:ext uri="{FF2B5EF4-FFF2-40B4-BE49-F238E27FC236}">
                <a16:creationId xmlns:a16="http://schemas.microsoft.com/office/drawing/2014/main" id="{C4E28AEA-48DB-A047-85AB-069B4CA5B85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BA16FB5-D293-634A-B446-B7ACDBD3BB44}"/>
              </a:ext>
            </a:extLst>
          </p:cNvPr>
          <p:cNvSpPr>
            <a:spLocks noGrp="1"/>
          </p:cNvSpPr>
          <p:nvPr>
            <p:ph type="sldNum" sz="quarter" idx="12"/>
          </p:nvPr>
        </p:nvSpPr>
        <p:spPr/>
        <p:txBody>
          <a:bodyPr/>
          <a:lstStyle/>
          <a:p>
            <a:fld id="{F056D004-2D59-ED49-AD4D-7D8DF6DF1ACC}" type="slidenum">
              <a:rPr lang="en-US" smtClean="0"/>
              <a:t>‹#›</a:t>
            </a:fld>
            <a:endParaRPr lang="en-US"/>
          </a:p>
        </p:txBody>
      </p:sp>
    </p:spTree>
    <p:extLst>
      <p:ext uri="{BB962C8B-B14F-4D97-AF65-F5344CB8AC3E}">
        <p14:creationId xmlns:p14="http://schemas.microsoft.com/office/powerpoint/2010/main" val="606699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365F6-8EEC-4A4E-A24C-3E9FBF5C5F5A}"/>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1203AE12-E906-7B44-A771-F30CE25DD346}"/>
              </a:ext>
            </a:extLst>
          </p:cNvPr>
          <p:cNvSpPr>
            <a:spLocks noGrp="1"/>
          </p:cNvSpPr>
          <p:nvPr>
            <p:ph type="dt" sz="half" idx="10"/>
          </p:nvPr>
        </p:nvSpPr>
        <p:spPr/>
        <p:txBody>
          <a:bodyPr/>
          <a:lstStyle/>
          <a:p>
            <a:fld id="{38E32547-C980-0345-949D-BFF09E07572C}" type="datetimeFigureOut">
              <a:rPr lang="en-US" smtClean="0"/>
              <a:t>6/5/21</a:t>
            </a:fld>
            <a:endParaRPr lang="en-US"/>
          </a:p>
        </p:txBody>
      </p:sp>
      <p:sp>
        <p:nvSpPr>
          <p:cNvPr id="4" name="Footer Placeholder 3">
            <a:extLst>
              <a:ext uri="{FF2B5EF4-FFF2-40B4-BE49-F238E27FC236}">
                <a16:creationId xmlns:a16="http://schemas.microsoft.com/office/drawing/2014/main" id="{E18C7A67-47A9-FA40-BEDD-70DDC2420D2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2366F58-8287-D74E-BEC5-7398D983EFC8}"/>
              </a:ext>
            </a:extLst>
          </p:cNvPr>
          <p:cNvSpPr>
            <a:spLocks noGrp="1"/>
          </p:cNvSpPr>
          <p:nvPr>
            <p:ph type="sldNum" sz="quarter" idx="12"/>
          </p:nvPr>
        </p:nvSpPr>
        <p:spPr/>
        <p:txBody>
          <a:bodyPr/>
          <a:lstStyle/>
          <a:p>
            <a:fld id="{F056D004-2D59-ED49-AD4D-7D8DF6DF1ACC}" type="slidenum">
              <a:rPr lang="en-US" smtClean="0"/>
              <a:t>‹#›</a:t>
            </a:fld>
            <a:endParaRPr lang="en-US"/>
          </a:p>
        </p:txBody>
      </p:sp>
    </p:spTree>
    <p:extLst>
      <p:ext uri="{BB962C8B-B14F-4D97-AF65-F5344CB8AC3E}">
        <p14:creationId xmlns:p14="http://schemas.microsoft.com/office/powerpoint/2010/main" val="38994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FD8F423-4FA3-D248-8F6E-4C21F10B98A5}"/>
              </a:ext>
            </a:extLst>
          </p:cNvPr>
          <p:cNvSpPr>
            <a:spLocks noGrp="1"/>
          </p:cNvSpPr>
          <p:nvPr>
            <p:ph type="dt" sz="half" idx="10"/>
          </p:nvPr>
        </p:nvSpPr>
        <p:spPr/>
        <p:txBody>
          <a:bodyPr/>
          <a:lstStyle/>
          <a:p>
            <a:fld id="{38E32547-C980-0345-949D-BFF09E07572C}" type="datetimeFigureOut">
              <a:rPr lang="en-US" smtClean="0"/>
              <a:t>6/5/21</a:t>
            </a:fld>
            <a:endParaRPr lang="en-US"/>
          </a:p>
        </p:txBody>
      </p:sp>
      <p:sp>
        <p:nvSpPr>
          <p:cNvPr id="3" name="Footer Placeholder 2">
            <a:extLst>
              <a:ext uri="{FF2B5EF4-FFF2-40B4-BE49-F238E27FC236}">
                <a16:creationId xmlns:a16="http://schemas.microsoft.com/office/drawing/2014/main" id="{5CDF37D4-4D9E-CC48-8F70-99154F4761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FCD59E6-1AF8-5C41-9066-84A6ECC514D0}"/>
              </a:ext>
            </a:extLst>
          </p:cNvPr>
          <p:cNvSpPr>
            <a:spLocks noGrp="1"/>
          </p:cNvSpPr>
          <p:nvPr>
            <p:ph type="sldNum" sz="quarter" idx="12"/>
          </p:nvPr>
        </p:nvSpPr>
        <p:spPr/>
        <p:txBody>
          <a:bodyPr/>
          <a:lstStyle/>
          <a:p>
            <a:fld id="{F056D004-2D59-ED49-AD4D-7D8DF6DF1ACC}" type="slidenum">
              <a:rPr lang="en-US" smtClean="0"/>
              <a:t>‹#›</a:t>
            </a:fld>
            <a:endParaRPr lang="en-US"/>
          </a:p>
        </p:txBody>
      </p:sp>
    </p:spTree>
    <p:extLst>
      <p:ext uri="{BB962C8B-B14F-4D97-AF65-F5344CB8AC3E}">
        <p14:creationId xmlns:p14="http://schemas.microsoft.com/office/powerpoint/2010/main" val="4055075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B31E5-0993-3849-85BA-ADCB65C41F8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C2693D99-337D-2D46-B331-DF250AC7C3F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302F43BB-ACC2-9C4E-9AD1-C959128030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BEF76AD-3FE0-0448-8068-42270E858802}"/>
              </a:ext>
            </a:extLst>
          </p:cNvPr>
          <p:cNvSpPr>
            <a:spLocks noGrp="1"/>
          </p:cNvSpPr>
          <p:nvPr>
            <p:ph type="dt" sz="half" idx="10"/>
          </p:nvPr>
        </p:nvSpPr>
        <p:spPr/>
        <p:txBody>
          <a:bodyPr/>
          <a:lstStyle/>
          <a:p>
            <a:fld id="{38E32547-C980-0345-949D-BFF09E07572C}" type="datetimeFigureOut">
              <a:rPr lang="en-US" smtClean="0"/>
              <a:t>6/5/21</a:t>
            </a:fld>
            <a:endParaRPr lang="en-US"/>
          </a:p>
        </p:txBody>
      </p:sp>
      <p:sp>
        <p:nvSpPr>
          <p:cNvPr id="6" name="Footer Placeholder 5">
            <a:extLst>
              <a:ext uri="{FF2B5EF4-FFF2-40B4-BE49-F238E27FC236}">
                <a16:creationId xmlns:a16="http://schemas.microsoft.com/office/drawing/2014/main" id="{AFE17ACC-EE35-E541-8BA3-E82F619765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788454-6649-0E44-BB48-3383AEDDAB9A}"/>
              </a:ext>
            </a:extLst>
          </p:cNvPr>
          <p:cNvSpPr>
            <a:spLocks noGrp="1"/>
          </p:cNvSpPr>
          <p:nvPr>
            <p:ph type="sldNum" sz="quarter" idx="12"/>
          </p:nvPr>
        </p:nvSpPr>
        <p:spPr/>
        <p:txBody>
          <a:bodyPr/>
          <a:lstStyle/>
          <a:p>
            <a:fld id="{F056D004-2D59-ED49-AD4D-7D8DF6DF1ACC}" type="slidenum">
              <a:rPr lang="en-US" smtClean="0"/>
              <a:t>‹#›</a:t>
            </a:fld>
            <a:endParaRPr lang="en-US"/>
          </a:p>
        </p:txBody>
      </p:sp>
    </p:spTree>
    <p:extLst>
      <p:ext uri="{BB962C8B-B14F-4D97-AF65-F5344CB8AC3E}">
        <p14:creationId xmlns:p14="http://schemas.microsoft.com/office/powerpoint/2010/main" val="2846536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1D16B-257E-E740-97C7-528B8C25894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8E48B2FB-73FF-B549-8D01-432538270B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B71E6A3-8E3A-4542-BACC-AA239C69DE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B6FE05E-7ACC-B94B-A2CA-7B7378F24D8B}"/>
              </a:ext>
            </a:extLst>
          </p:cNvPr>
          <p:cNvSpPr>
            <a:spLocks noGrp="1"/>
          </p:cNvSpPr>
          <p:nvPr>
            <p:ph type="dt" sz="half" idx="10"/>
          </p:nvPr>
        </p:nvSpPr>
        <p:spPr/>
        <p:txBody>
          <a:bodyPr/>
          <a:lstStyle/>
          <a:p>
            <a:fld id="{38E32547-C980-0345-949D-BFF09E07572C}" type="datetimeFigureOut">
              <a:rPr lang="en-US" smtClean="0"/>
              <a:t>6/5/21</a:t>
            </a:fld>
            <a:endParaRPr lang="en-US"/>
          </a:p>
        </p:txBody>
      </p:sp>
      <p:sp>
        <p:nvSpPr>
          <p:cNvPr id="6" name="Footer Placeholder 5">
            <a:extLst>
              <a:ext uri="{FF2B5EF4-FFF2-40B4-BE49-F238E27FC236}">
                <a16:creationId xmlns:a16="http://schemas.microsoft.com/office/drawing/2014/main" id="{CB170423-47FA-B742-9A65-EF30FF4C29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6E5734-E723-1046-B047-04D6022E3306}"/>
              </a:ext>
            </a:extLst>
          </p:cNvPr>
          <p:cNvSpPr>
            <a:spLocks noGrp="1"/>
          </p:cNvSpPr>
          <p:nvPr>
            <p:ph type="sldNum" sz="quarter" idx="12"/>
          </p:nvPr>
        </p:nvSpPr>
        <p:spPr/>
        <p:txBody>
          <a:bodyPr/>
          <a:lstStyle/>
          <a:p>
            <a:fld id="{F056D004-2D59-ED49-AD4D-7D8DF6DF1ACC}" type="slidenum">
              <a:rPr lang="en-US" smtClean="0"/>
              <a:t>‹#›</a:t>
            </a:fld>
            <a:endParaRPr lang="en-US"/>
          </a:p>
        </p:txBody>
      </p:sp>
    </p:spTree>
    <p:extLst>
      <p:ext uri="{BB962C8B-B14F-4D97-AF65-F5344CB8AC3E}">
        <p14:creationId xmlns:p14="http://schemas.microsoft.com/office/powerpoint/2010/main" val="558689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9538AD-F549-5543-9718-460C3FBD81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C2FD6478-E5C8-204F-A30E-A9CC7DDD1AC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8AEF900-C7AE-1A4E-8BFB-088E5023F8A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E32547-C980-0345-949D-BFF09E07572C}" type="datetimeFigureOut">
              <a:rPr lang="en-US" smtClean="0"/>
              <a:t>6/5/21</a:t>
            </a:fld>
            <a:endParaRPr lang="en-US"/>
          </a:p>
        </p:txBody>
      </p:sp>
      <p:sp>
        <p:nvSpPr>
          <p:cNvPr id="5" name="Footer Placeholder 4">
            <a:extLst>
              <a:ext uri="{FF2B5EF4-FFF2-40B4-BE49-F238E27FC236}">
                <a16:creationId xmlns:a16="http://schemas.microsoft.com/office/drawing/2014/main" id="{107B4BAB-DAF6-7740-8DE6-99CCF65FEF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49DAB14-592B-DC4A-96CD-B30744D3182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56D004-2D59-ED49-AD4D-7D8DF6DF1ACC}" type="slidenum">
              <a:rPr lang="en-US" smtClean="0"/>
              <a:t>‹#›</a:t>
            </a:fld>
            <a:endParaRPr lang="en-US"/>
          </a:p>
        </p:txBody>
      </p:sp>
    </p:spTree>
    <p:extLst>
      <p:ext uri="{BB962C8B-B14F-4D97-AF65-F5344CB8AC3E}">
        <p14:creationId xmlns:p14="http://schemas.microsoft.com/office/powerpoint/2010/main" val="3249856380"/>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2.xml"/><Relationship Id="rId13" Type="http://schemas.microsoft.com/office/2007/relationships/diagramDrawing" Target="../diagrams/drawing1.xml"/><Relationship Id="rId18" Type="http://schemas.openxmlformats.org/officeDocument/2006/relationships/diagramColors" Target="../diagrams/colors2.xml"/><Relationship Id="rId3" Type="http://schemas.openxmlformats.org/officeDocument/2006/relationships/notesSlide" Target="../notesSlides/notesSlide1.xml"/><Relationship Id="rId21" Type="http://schemas.openxmlformats.org/officeDocument/2006/relationships/image" Target="../media/image4.gif"/><Relationship Id="rId7" Type="http://schemas.openxmlformats.org/officeDocument/2006/relationships/chart" Target="../charts/chart1.xml"/><Relationship Id="rId12" Type="http://schemas.openxmlformats.org/officeDocument/2006/relationships/diagramColors" Target="../diagrams/colors1.xml"/><Relationship Id="rId17" Type="http://schemas.openxmlformats.org/officeDocument/2006/relationships/diagramQuickStyle" Target="../diagrams/quickStyle2.xml"/><Relationship Id="rId2" Type="http://schemas.openxmlformats.org/officeDocument/2006/relationships/slideLayout" Target="../slideLayouts/slideLayout1.xml"/><Relationship Id="rId16" Type="http://schemas.openxmlformats.org/officeDocument/2006/relationships/diagramLayout" Target="../diagrams/layout2.xml"/><Relationship Id="rId20" Type="http://schemas.openxmlformats.org/officeDocument/2006/relationships/image" Target="../media/image3.jpeg"/><Relationship Id="rId1" Type="http://schemas.openxmlformats.org/officeDocument/2006/relationships/vmlDrawing" Target="../drawings/vmlDrawing1.vml"/><Relationship Id="rId6" Type="http://schemas.openxmlformats.org/officeDocument/2006/relationships/image" Target="../media/image1.emf"/><Relationship Id="rId11" Type="http://schemas.openxmlformats.org/officeDocument/2006/relationships/diagramQuickStyle" Target="../diagrams/quickStyle1.xml"/><Relationship Id="rId5" Type="http://schemas.openxmlformats.org/officeDocument/2006/relationships/oleObject" Target="../embeddings/oleObject1.bin"/><Relationship Id="rId15" Type="http://schemas.openxmlformats.org/officeDocument/2006/relationships/diagramData" Target="../diagrams/data2.xml"/><Relationship Id="rId10" Type="http://schemas.openxmlformats.org/officeDocument/2006/relationships/diagramLayout" Target="../diagrams/layout1.xml"/><Relationship Id="rId19" Type="http://schemas.microsoft.com/office/2007/relationships/diagramDrawing" Target="../diagrams/drawing2.xml"/><Relationship Id="rId4" Type="http://schemas.openxmlformats.org/officeDocument/2006/relationships/image" Target="../media/image2.png"/><Relationship Id="rId9" Type="http://schemas.openxmlformats.org/officeDocument/2006/relationships/diagramData" Target="../diagrams/data1.xml"/><Relationship Id="rId1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C2E68CC9-A3BC-4246-8CB7-1CE9BBA0F9F7}"/>
              </a:ext>
            </a:extLst>
          </p:cNvPr>
          <p:cNvSpPr>
            <a:spLocks noChangeArrowheads="1"/>
          </p:cNvSpPr>
          <p:nvPr/>
        </p:nvSpPr>
        <p:spPr bwMode="auto">
          <a:xfrm flipV="1">
            <a:off x="1267455" y="-914401"/>
            <a:ext cx="674644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7" name="Text Box 5">
            <a:extLst>
              <a:ext uri="{FF2B5EF4-FFF2-40B4-BE49-F238E27FC236}">
                <a16:creationId xmlns:a16="http://schemas.microsoft.com/office/drawing/2014/main" id="{E2CA35DE-1B15-DC47-9DB5-02C7E474A72E}"/>
              </a:ext>
            </a:extLst>
          </p:cNvPr>
          <p:cNvSpPr txBox="1"/>
          <p:nvPr/>
        </p:nvSpPr>
        <p:spPr>
          <a:xfrm>
            <a:off x="6393116" y="4379785"/>
            <a:ext cx="4855733" cy="623853"/>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spcBef>
                <a:spcPts val="400"/>
              </a:spcBef>
              <a:spcAft>
                <a:spcPts val="400"/>
              </a:spcAft>
            </a:pPr>
            <a:r>
              <a:rPr lang="en-US" sz="1200" b="1" dirty="0">
                <a:solidFill>
                  <a:srgbClr val="1CADE4"/>
                </a:solidFill>
                <a:effectLst/>
                <a:ea typeface="Tw Cen MT" panose="020B0602020104020603" pitchFamily="34" charset="77"/>
                <a:cs typeface="Levenim MT" panose="02010502060101010101" pitchFamily="2" charset="-79"/>
              </a:rPr>
              <a:t>Conclusions: </a:t>
            </a:r>
          </a:p>
          <a:p>
            <a:pPr algn="l"/>
            <a:r>
              <a:rPr lang="en-GB" sz="800" dirty="0">
                <a:solidFill>
                  <a:srgbClr val="000000"/>
                </a:solidFill>
                <a:effectLst/>
                <a:ea typeface="Times New Roman" panose="02020603050405020304" pitchFamily="18" charset="0"/>
              </a:rPr>
              <a:t>1. Utilising the established diagnostic criteria for COVID19 captured </a:t>
            </a:r>
            <a:r>
              <a:rPr lang="en-GB" sz="800" b="1" dirty="0">
                <a:solidFill>
                  <a:srgbClr val="000000"/>
                </a:solidFill>
                <a:effectLst/>
                <a:ea typeface="Times New Roman" panose="02020603050405020304" pitchFamily="18" charset="0"/>
              </a:rPr>
              <a:t>92.9%</a:t>
            </a:r>
            <a:r>
              <a:rPr lang="en-GB" sz="800" dirty="0">
                <a:solidFill>
                  <a:srgbClr val="000000"/>
                </a:solidFill>
                <a:effectLst/>
                <a:ea typeface="Times New Roman" panose="02020603050405020304" pitchFamily="18" charset="0"/>
              </a:rPr>
              <a:t> of positive cases</a:t>
            </a:r>
            <a:endParaRPr lang="en-GB" sz="1200" dirty="0">
              <a:effectLst/>
              <a:ea typeface="Times New Roman" panose="02020603050405020304" pitchFamily="18" charset="0"/>
            </a:endParaRPr>
          </a:p>
          <a:p>
            <a:pPr algn="l"/>
            <a:r>
              <a:rPr lang="en-GB" sz="800" dirty="0">
                <a:solidFill>
                  <a:srgbClr val="000000"/>
                </a:solidFill>
                <a:effectLst/>
                <a:ea typeface="Times New Roman" panose="02020603050405020304" pitchFamily="18" charset="0"/>
              </a:rPr>
              <a:t>2. NPT is being performed inappropriately in patients with known COVID19 and within 90 days of a positive result</a:t>
            </a:r>
            <a:endParaRPr lang="en-GB" sz="1200" dirty="0">
              <a:effectLst/>
              <a:ea typeface="Times New Roman" panose="02020603050405020304" pitchFamily="18" charset="0"/>
            </a:endParaRPr>
          </a:p>
          <a:p>
            <a:pPr>
              <a:spcBef>
                <a:spcPts val="400"/>
              </a:spcBef>
              <a:spcAft>
                <a:spcPts val="400"/>
              </a:spcAft>
            </a:pPr>
            <a:r>
              <a:rPr lang="en-GB" sz="700" b="0" dirty="0">
                <a:solidFill>
                  <a:srgbClr val="1CADE4"/>
                </a:solidFill>
                <a:effectLst/>
                <a:latin typeface="Times New Roman" panose="02020603050405020304" pitchFamily="18" charset="0"/>
                <a:ea typeface="Times New Roman" panose="02020603050405020304" pitchFamily="18" charset="0"/>
                <a:cs typeface="Levenim MT" panose="02010502060101010101" pitchFamily="2" charset="-79"/>
              </a:rPr>
              <a:t> </a:t>
            </a:r>
            <a:endParaRPr lang="en-GB" sz="1200" b="1" dirty="0">
              <a:solidFill>
                <a:srgbClr val="1CADE4"/>
              </a:solidFill>
              <a:effectLst/>
              <a:latin typeface="Tw Cen MT" panose="020B0602020104020603" pitchFamily="34" charset="77"/>
              <a:ea typeface="Tw Cen MT" panose="020B0602020104020603" pitchFamily="34" charset="77"/>
              <a:cs typeface="Levenim MT" panose="02010502060101010101" pitchFamily="2" charset="-79"/>
            </a:endParaRPr>
          </a:p>
          <a:p>
            <a:pPr>
              <a:spcBef>
                <a:spcPts val="400"/>
              </a:spcBef>
              <a:spcAft>
                <a:spcPts val="400"/>
              </a:spcAft>
            </a:pPr>
            <a:r>
              <a:rPr lang="en-US" sz="300" b="1" dirty="0">
                <a:solidFill>
                  <a:srgbClr val="1CADE4"/>
                </a:solidFill>
                <a:effectLst/>
                <a:latin typeface="Tw Cen MT" panose="020B0602020104020603" pitchFamily="34" charset="77"/>
                <a:ea typeface="Tw Cen MT" panose="020B0602020104020603" pitchFamily="34" charset="77"/>
                <a:cs typeface="Levenim MT" panose="02010502060101010101" pitchFamily="2" charset="-79"/>
              </a:rPr>
              <a:t> </a:t>
            </a:r>
            <a:endParaRPr lang="en-GB" sz="800" b="1" dirty="0">
              <a:solidFill>
                <a:srgbClr val="1CADE4"/>
              </a:solidFill>
              <a:effectLst/>
              <a:latin typeface="Tw Cen MT" panose="020B0602020104020603" pitchFamily="34" charset="77"/>
              <a:ea typeface="Tw Cen MT" panose="020B0602020104020603" pitchFamily="34" charset="77"/>
              <a:cs typeface="Levenim MT" panose="02010502060101010101" pitchFamily="2" charset="-79"/>
            </a:endParaRPr>
          </a:p>
        </p:txBody>
      </p:sp>
      <p:sp>
        <p:nvSpPr>
          <p:cNvPr id="8" name="Text Box 4">
            <a:extLst>
              <a:ext uri="{FF2B5EF4-FFF2-40B4-BE49-F238E27FC236}">
                <a16:creationId xmlns:a16="http://schemas.microsoft.com/office/drawing/2014/main" id="{9CF650CE-90D1-F544-BE47-D399397BBBF1}"/>
              </a:ext>
            </a:extLst>
          </p:cNvPr>
          <p:cNvSpPr txBox="1"/>
          <p:nvPr/>
        </p:nvSpPr>
        <p:spPr>
          <a:xfrm>
            <a:off x="8013895" y="910373"/>
            <a:ext cx="3973195" cy="25400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r">
              <a:spcBef>
                <a:spcPts val="400"/>
              </a:spcBef>
              <a:spcAft>
                <a:spcPts val="400"/>
              </a:spcAft>
            </a:pPr>
            <a:r>
              <a:rPr lang="en-US" sz="600" dirty="0">
                <a:latin typeface="Calibri" panose="020F0502020204030204" pitchFamily="34" charset="0"/>
                <a:ea typeface="Tw Cen MT" panose="020B0602020104020603" pitchFamily="34" charset="77"/>
                <a:cs typeface="Levenim MT" panose="02010502060101010101" pitchFamily="2" charset="-79"/>
              </a:rPr>
              <a:t>Poster a</a:t>
            </a:r>
            <a:r>
              <a:rPr lang="en-US" sz="600" dirty="0">
                <a:effectLst/>
                <a:latin typeface="Calibri" panose="020F0502020204030204" pitchFamily="34" charset="0"/>
                <a:ea typeface="Tw Cen MT" panose="020B0602020104020603" pitchFamily="34" charset="77"/>
                <a:cs typeface="Levenim MT" panose="02010502060101010101" pitchFamily="2" charset="-79"/>
              </a:rPr>
              <a:t>uthor: Annie Mosley    Authors</a:t>
            </a:r>
            <a:r>
              <a:rPr lang="en-US" sz="600" dirty="0">
                <a:latin typeface="Calibri" panose="020F0502020204030204" pitchFamily="34" charset="0"/>
                <a:ea typeface="Tw Cen MT" panose="020B0602020104020603" pitchFamily="34" charset="77"/>
                <a:cs typeface="Levenim MT" panose="02010502060101010101" pitchFamily="2" charset="-79"/>
              </a:rPr>
              <a:t>: </a:t>
            </a:r>
            <a:r>
              <a:rPr lang="en-GB" sz="600" dirty="0">
                <a:effectLst/>
                <a:latin typeface="Calibri" panose="020F0502020204030204" pitchFamily="34" charset="0"/>
                <a:ea typeface="Times New Roman" panose="02020603050405020304" pitchFamily="18" charset="0"/>
                <a:cs typeface="Times New Roman" panose="02020603050405020304" pitchFamily="18" charset="0"/>
              </a:rPr>
              <a:t>Naomi Bulteel, Craig Ferguson</a:t>
            </a:r>
            <a:endParaRPr lang="en-GB" sz="1000" dirty="0">
              <a:effectLst/>
              <a:latin typeface="Tw Cen MT" panose="020B0602020104020603" pitchFamily="34" charset="77"/>
              <a:ea typeface="Tw Cen MT" panose="020B0602020104020603" pitchFamily="34" charset="77"/>
              <a:cs typeface="Levenim MT" panose="02010502060101010101" pitchFamily="2" charset="-79"/>
            </a:endParaRPr>
          </a:p>
          <a:p>
            <a:pPr algn="r">
              <a:spcBef>
                <a:spcPts val="400"/>
              </a:spcBef>
              <a:spcAft>
                <a:spcPts val="400"/>
              </a:spcAft>
            </a:pPr>
            <a:r>
              <a:rPr lang="en-US" sz="600" b="1" dirty="0">
                <a:effectLst/>
                <a:latin typeface="Calibri" panose="020F0502020204030204" pitchFamily="34" charset="0"/>
                <a:ea typeface="Tw Cen MT" panose="020B0602020104020603" pitchFamily="34" charset="77"/>
                <a:cs typeface="Levenim MT" panose="02010502060101010101" pitchFamily="2" charset="-79"/>
              </a:rPr>
              <a:t> </a:t>
            </a:r>
            <a:endParaRPr lang="en-GB" sz="1000" b="1" dirty="0">
              <a:effectLst/>
              <a:latin typeface="Tw Cen MT" panose="020B0602020104020603" pitchFamily="34" charset="77"/>
              <a:ea typeface="Tw Cen MT" panose="020B0602020104020603" pitchFamily="34" charset="77"/>
              <a:cs typeface="Levenim MT" panose="02010502060101010101" pitchFamily="2" charset="-79"/>
            </a:endParaRPr>
          </a:p>
        </p:txBody>
      </p:sp>
      <p:sp>
        <p:nvSpPr>
          <p:cNvPr id="9" name="Text Box 3">
            <a:extLst>
              <a:ext uri="{FF2B5EF4-FFF2-40B4-BE49-F238E27FC236}">
                <a16:creationId xmlns:a16="http://schemas.microsoft.com/office/drawing/2014/main" id="{ABEDD481-81E3-2E43-B308-735964E1504C}"/>
              </a:ext>
            </a:extLst>
          </p:cNvPr>
          <p:cNvSpPr txBox="1"/>
          <p:nvPr/>
        </p:nvSpPr>
        <p:spPr>
          <a:xfrm>
            <a:off x="428942" y="325120"/>
            <a:ext cx="6746440" cy="841068"/>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spcBef>
                <a:spcPts val="400"/>
              </a:spcBef>
              <a:spcAft>
                <a:spcPts val="400"/>
              </a:spcAft>
            </a:pPr>
            <a:r>
              <a:rPr lang="en-GB" sz="2400" b="1" dirty="0">
                <a:solidFill>
                  <a:srgbClr val="00B0F0"/>
                </a:solidFill>
                <a:effectLst/>
                <a:latin typeface="Calibri" panose="020F0502020204030204" pitchFamily="34" charset="0"/>
                <a:ea typeface="Times New Roman" panose="02020603050405020304" pitchFamily="18" charset="0"/>
                <a:cs typeface="Tw Cen MT Condensed" panose="020B0606020104020203" pitchFamily="34" charset="77"/>
              </a:rPr>
              <a:t>Optimising the use of COVID19 near-patient testing for Acute </a:t>
            </a:r>
            <a:r>
              <a:rPr lang="en-GB" sz="2400" b="1" dirty="0">
                <a:solidFill>
                  <a:srgbClr val="00B0F0"/>
                </a:solidFill>
                <a:latin typeface="Calibri" panose="020F0502020204030204" pitchFamily="34" charset="0"/>
                <a:ea typeface="Times New Roman" panose="02020603050405020304" pitchFamily="18" charset="0"/>
                <a:cs typeface="Tw Cen MT Condensed" panose="020B0606020104020203" pitchFamily="34" charset="77"/>
              </a:rPr>
              <a:t>M</a:t>
            </a:r>
            <a:r>
              <a:rPr lang="en-GB" sz="2400" b="1" dirty="0">
                <a:solidFill>
                  <a:srgbClr val="00B0F0"/>
                </a:solidFill>
                <a:effectLst/>
                <a:latin typeface="Calibri" panose="020F0502020204030204" pitchFamily="34" charset="0"/>
                <a:ea typeface="Times New Roman" panose="02020603050405020304" pitchFamily="18" charset="0"/>
                <a:cs typeface="Tw Cen MT Condensed" panose="020B0606020104020203" pitchFamily="34" charset="77"/>
              </a:rPr>
              <a:t>edical </a:t>
            </a:r>
            <a:r>
              <a:rPr lang="en-GB" sz="2400" b="1" dirty="0">
                <a:solidFill>
                  <a:srgbClr val="00B0F0"/>
                </a:solidFill>
                <a:latin typeface="Calibri" panose="020F0502020204030204" pitchFamily="34" charset="0"/>
                <a:ea typeface="Times New Roman" panose="02020603050405020304" pitchFamily="18" charset="0"/>
                <a:cs typeface="Tw Cen MT Condensed" panose="020B0606020104020203" pitchFamily="34" charset="77"/>
              </a:rPr>
              <a:t>A</a:t>
            </a:r>
            <a:r>
              <a:rPr lang="en-GB" sz="2400" b="1" dirty="0">
                <a:solidFill>
                  <a:srgbClr val="00B0F0"/>
                </a:solidFill>
                <a:effectLst/>
                <a:latin typeface="Calibri" panose="020F0502020204030204" pitchFamily="34" charset="0"/>
                <a:ea typeface="Times New Roman" panose="02020603050405020304" pitchFamily="18" charset="0"/>
                <a:cs typeface="Tw Cen MT Condensed" panose="020B0606020104020203" pitchFamily="34" charset="77"/>
              </a:rPr>
              <a:t>dmissions</a:t>
            </a:r>
            <a:r>
              <a:rPr lang="en-US" sz="1100" b="1" dirty="0">
                <a:solidFill>
                  <a:srgbClr val="00B0F0"/>
                </a:solidFill>
                <a:effectLst/>
                <a:latin typeface="Calibri" panose="020F0502020204030204" pitchFamily="34" charset="0"/>
                <a:ea typeface="Tw Cen MT" panose="020B0602020104020603" pitchFamily="34" charset="77"/>
                <a:cs typeface="Levenim MT" panose="02010502060101010101" pitchFamily="2" charset="-79"/>
              </a:rPr>
              <a:t> </a:t>
            </a:r>
            <a:endParaRPr lang="en-GB" sz="1400" b="1" dirty="0">
              <a:solidFill>
                <a:srgbClr val="00B0F0"/>
              </a:solidFill>
              <a:effectLst/>
              <a:latin typeface="Tw Cen MT" panose="020B0602020104020603" pitchFamily="34" charset="77"/>
              <a:ea typeface="Tw Cen MT" panose="020B0602020104020603" pitchFamily="34" charset="77"/>
              <a:cs typeface="Levenim MT" panose="02010502060101010101" pitchFamily="2" charset="-79"/>
            </a:endParaRPr>
          </a:p>
        </p:txBody>
      </p:sp>
      <p:sp>
        <p:nvSpPr>
          <p:cNvPr id="10" name="Text Box 6">
            <a:extLst>
              <a:ext uri="{FF2B5EF4-FFF2-40B4-BE49-F238E27FC236}">
                <a16:creationId xmlns:a16="http://schemas.microsoft.com/office/drawing/2014/main" id="{1834A2ED-B79E-C64D-A072-589B2B8B7AB1}"/>
              </a:ext>
            </a:extLst>
          </p:cNvPr>
          <p:cNvSpPr txBox="1"/>
          <p:nvPr/>
        </p:nvSpPr>
        <p:spPr>
          <a:xfrm>
            <a:off x="428724" y="6362643"/>
            <a:ext cx="4386580" cy="38310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spcBef>
                <a:spcPts val="400"/>
              </a:spcBef>
              <a:spcAft>
                <a:spcPts val="400"/>
              </a:spcAft>
            </a:pPr>
            <a:r>
              <a:rPr lang="en-US" sz="700" b="1" dirty="0">
                <a:solidFill>
                  <a:srgbClr val="1D6295"/>
                </a:solidFill>
                <a:effectLst/>
                <a:latin typeface="Calibri" panose="020F0502020204030204" pitchFamily="34" charset="0"/>
                <a:ea typeface="Tw Cen MT" panose="020B0602020104020603" pitchFamily="34" charset="77"/>
                <a:cs typeface="Levenim MT" panose="02010502060101010101" pitchFamily="2" charset="-79"/>
              </a:rPr>
              <a:t>Current NHS Fife established criteria for NPT testing in acute medical admissions</a:t>
            </a:r>
            <a:endParaRPr lang="en-GB" sz="1050" b="1" dirty="0">
              <a:solidFill>
                <a:srgbClr val="1CADE4"/>
              </a:solidFill>
              <a:effectLst/>
              <a:latin typeface="Tw Cen MT" panose="020B0602020104020603" pitchFamily="34" charset="77"/>
              <a:ea typeface="Tw Cen MT" panose="020B0602020104020603" pitchFamily="34" charset="77"/>
              <a:cs typeface="Levenim MT" panose="02010502060101010101" pitchFamily="2" charset="-79"/>
            </a:endParaRPr>
          </a:p>
        </p:txBody>
      </p:sp>
      <p:sp>
        <p:nvSpPr>
          <p:cNvPr id="12" name="TextBox 11">
            <a:extLst>
              <a:ext uri="{FF2B5EF4-FFF2-40B4-BE49-F238E27FC236}">
                <a16:creationId xmlns:a16="http://schemas.microsoft.com/office/drawing/2014/main" id="{28B2A06F-4378-214C-BAE3-81F0227F9222}"/>
              </a:ext>
            </a:extLst>
          </p:cNvPr>
          <p:cNvSpPr txBox="1"/>
          <p:nvPr/>
        </p:nvSpPr>
        <p:spPr>
          <a:xfrm>
            <a:off x="6393116" y="1849461"/>
            <a:ext cx="4711583" cy="1184940"/>
          </a:xfrm>
          <a:prstGeom prst="rect">
            <a:avLst/>
          </a:prstGeom>
          <a:noFill/>
        </p:spPr>
        <p:txBody>
          <a:bodyPr wrap="square" rtlCol="0">
            <a:spAutoFit/>
          </a:bodyPr>
          <a:lstStyle/>
          <a:p>
            <a:r>
              <a:rPr lang="en-GB" sz="1000" b="1" dirty="0">
                <a:solidFill>
                  <a:srgbClr val="00B0F0"/>
                </a:solidFill>
                <a:ea typeface="Times New Roman" panose="02020603050405020304" pitchFamily="18" charset="0"/>
              </a:rPr>
              <a:t>Results:</a:t>
            </a:r>
            <a:endParaRPr lang="en-GB" sz="1000" b="1" dirty="0">
              <a:solidFill>
                <a:srgbClr val="00B0F0"/>
              </a:solidFill>
              <a:effectLst/>
              <a:ea typeface="Times New Roman" panose="02020603050405020304" pitchFamily="18" charset="0"/>
            </a:endParaRPr>
          </a:p>
          <a:p>
            <a:r>
              <a:rPr lang="en-GB" sz="700" dirty="0">
                <a:solidFill>
                  <a:srgbClr val="000000"/>
                </a:solidFill>
                <a:ea typeface="Times New Roman" panose="02020603050405020304" pitchFamily="18" charset="0"/>
              </a:rPr>
              <a:t>A total of </a:t>
            </a:r>
            <a:r>
              <a:rPr lang="en-GB" sz="700" b="1" dirty="0">
                <a:solidFill>
                  <a:srgbClr val="000000"/>
                </a:solidFill>
                <a:ea typeface="Times New Roman" panose="02020603050405020304" pitchFamily="18" charset="0"/>
              </a:rPr>
              <a:t>237</a:t>
            </a:r>
            <a:r>
              <a:rPr lang="en-GB" sz="700" dirty="0">
                <a:solidFill>
                  <a:srgbClr val="000000"/>
                </a:solidFill>
                <a:ea typeface="Times New Roman" panose="02020603050405020304" pitchFamily="18" charset="0"/>
              </a:rPr>
              <a:t> tests were performed during the 4 week study period. SARS-CoV-2 RNA was detected in </a:t>
            </a:r>
            <a:r>
              <a:rPr lang="en-GB" sz="700" b="1" dirty="0">
                <a:solidFill>
                  <a:srgbClr val="000000"/>
                </a:solidFill>
                <a:ea typeface="Times New Roman" panose="02020603050405020304" pitchFamily="18" charset="0"/>
              </a:rPr>
              <a:t>44 </a:t>
            </a:r>
            <a:r>
              <a:rPr lang="en-GB" sz="700" dirty="0">
                <a:solidFill>
                  <a:srgbClr val="000000"/>
                </a:solidFill>
                <a:ea typeface="Times New Roman" panose="02020603050405020304" pitchFamily="18" charset="0"/>
              </a:rPr>
              <a:t>samples (18.6%). </a:t>
            </a:r>
          </a:p>
          <a:p>
            <a:r>
              <a:rPr lang="en-GB" sz="700" dirty="0">
                <a:solidFill>
                  <a:srgbClr val="000000"/>
                </a:solidFill>
                <a:ea typeface="Times New Roman" panose="02020603050405020304" pitchFamily="18" charset="0"/>
              </a:rPr>
              <a:t>Of these, </a:t>
            </a:r>
            <a:r>
              <a:rPr lang="en-GB" sz="700" b="1" dirty="0">
                <a:solidFill>
                  <a:srgbClr val="000000"/>
                </a:solidFill>
                <a:ea typeface="Times New Roman" panose="02020603050405020304" pitchFamily="18" charset="0"/>
              </a:rPr>
              <a:t>39</a:t>
            </a:r>
            <a:r>
              <a:rPr lang="en-GB" sz="700" dirty="0">
                <a:solidFill>
                  <a:srgbClr val="000000"/>
                </a:solidFill>
                <a:ea typeface="Times New Roman" panose="02020603050405020304" pitchFamily="18" charset="0"/>
              </a:rPr>
              <a:t> were tested according to established testing criteria. </a:t>
            </a:r>
          </a:p>
          <a:p>
            <a:endParaRPr lang="en-GB" sz="600" dirty="0">
              <a:solidFill>
                <a:srgbClr val="000000"/>
              </a:solidFill>
              <a:ea typeface="Times New Roman" panose="02020603050405020304" pitchFamily="18" charset="0"/>
            </a:endParaRPr>
          </a:p>
          <a:p>
            <a:pPr marL="171450" indent="-171450">
              <a:buFont typeface="Arial" panose="020B0604020202020204" pitchFamily="34" charset="0"/>
              <a:buChar char="•"/>
            </a:pPr>
            <a:r>
              <a:rPr lang="en-GB" sz="700" dirty="0">
                <a:solidFill>
                  <a:srgbClr val="000000"/>
                </a:solidFill>
                <a:ea typeface="Times New Roman" panose="02020603050405020304" pitchFamily="18" charset="0"/>
              </a:rPr>
              <a:t>Only 13 patients with confirmed COVID19 were febrile on admission (29.5%). </a:t>
            </a:r>
          </a:p>
          <a:p>
            <a:pPr marL="171450" indent="-171450">
              <a:buFont typeface="Arial" panose="020B0604020202020204" pitchFamily="34" charset="0"/>
              <a:buChar char="•"/>
            </a:pPr>
            <a:r>
              <a:rPr lang="en-GB" sz="700" dirty="0">
                <a:solidFill>
                  <a:srgbClr val="000000"/>
                </a:solidFill>
                <a:ea typeface="Times New Roman" panose="02020603050405020304" pitchFamily="18" charset="0"/>
              </a:rPr>
              <a:t>35 patients had respiratory symptoms such as  cough or shortness of breath (79.5%)</a:t>
            </a:r>
          </a:p>
          <a:p>
            <a:pPr marL="171450" indent="-171450">
              <a:buFont typeface="Arial" panose="020B0604020202020204" pitchFamily="34" charset="0"/>
              <a:buChar char="•"/>
            </a:pPr>
            <a:r>
              <a:rPr lang="en-GB" sz="700" dirty="0">
                <a:solidFill>
                  <a:srgbClr val="000000"/>
                </a:solidFill>
                <a:ea typeface="Times New Roman" panose="02020603050405020304" pitchFamily="18" charset="0"/>
              </a:rPr>
              <a:t>Gastrointestinal symptoms were frequently reported in confirmed cases, however all patients also had respiratory symptoms.</a:t>
            </a:r>
            <a:endParaRPr lang="en-GB" sz="1100" dirty="0">
              <a:effectLst/>
              <a:ea typeface="Times New Roman" panose="02020603050405020304" pitchFamily="18" charset="0"/>
            </a:endParaRPr>
          </a:p>
          <a:p>
            <a:endParaRPr lang="en-GB" sz="1050" dirty="0">
              <a:effectLst/>
              <a:ea typeface="Times New Roman" panose="02020603050405020304" pitchFamily="18" charset="0"/>
            </a:endParaRPr>
          </a:p>
          <a:p>
            <a:endParaRPr lang="en-US" sz="100" dirty="0"/>
          </a:p>
        </p:txBody>
      </p:sp>
      <p:pic>
        <p:nvPicPr>
          <p:cNvPr id="14" name="Picture 5" descr="Welcome to the NHS Fife | NHS Fife">
            <a:extLst>
              <a:ext uri="{FF2B5EF4-FFF2-40B4-BE49-F238E27FC236}">
                <a16:creationId xmlns:a16="http://schemas.microsoft.com/office/drawing/2014/main" id="{3823EF63-5283-BB40-8A38-C5FDAF39FB7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965742" y="104824"/>
            <a:ext cx="1062135" cy="72240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6" name="Object 15">
            <a:extLst>
              <a:ext uri="{FF2B5EF4-FFF2-40B4-BE49-F238E27FC236}">
                <a16:creationId xmlns:a16="http://schemas.microsoft.com/office/drawing/2014/main" id="{01E13CEC-0531-6243-91BA-946F73F03A62}"/>
              </a:ext>
            </a:extLst>
          </p:cNvPr>
          <p:cNvGraphicFramePr>
            <a:graphicFrameLocks noChangeAspect="1"/>
          </p:cNvGraphicFramePr>
          <p:nvPr>
            <p:extLst>
              <p:ext uri="{D42A27DB-BD31-4B8C-83A1-F6EECF244321}">
                <p14:modId xmlns:p14="http://schemas.microsoft.com/office/powerpoint/2010/main" val="1575680414"/>
              </p:ext>
            </p:extLst>
          </p:nvPr>
        </p:nvGraphicFramePr>
        <p:xfrm>
          <a:off x="1010147" y="3598281"/>
          <a:ext cx="4622029" cy="2657136"/>
        </p:xfrm>
        <a:graphic>
          <a:graphicData uri="http://schemas.openxmlformats.org/presentationml/2006/ole">
            <mc:AlternateContent xmlns:mc="http://schemas.openxmlformats.org/markup-compatibility/2006">
              <mc:Choice xmlns:v="urn:schemas-microsoft-com:vml" Requires="v">
                <p:oleObj spid="_x0000_s1073" r:id="rId5" imgW="12941300" imgH="7416800" progId="Visio.Drawing.11">
                  <p:embed/>
                </p:oleObj>
              </mc:Choice>
              <mc:Fallback>
                <p:oleObj r:id="rId5" imgW="12941300" imgH="7416800" progId="Visio.Drawing.11">
                  <p:embed/>
                  <p:pic>
                    <p:nvPicPr>
                      <p:cNvPr id="6" name="Object 5">
                        <a:extLst>
                          <a:ext uri="{FF2B5EF4-FFF2-40B4-BE49-F238E27FC236}">
                            <a16:creationId xmlns:a16="http://schemas.microsoft.com/office/drawing/2014/main" id="{03FDBCE8-FBED-8044-BA5F-BDF558145B9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10147" y="3598281"/>
                        <a:ext cx="4622029" cy="2657136"/>
                      </a:xfrm>
                      <a:prstGeom prst="rect">
                        <a:avLst/>
                      </a:prstGeom>
                      <a:noFill/>
                    </p:spPr>
                  </p:pic>
                </p:oleObj>
              </mc:Fallback>
            </mc:AlternateContent>
          </a:graphicData>
        </a:graphic>
      </p:graphicFrame>
      <p:graphicFrame>
        <p:nvGraphicFramePr>
          <p:cNvPr id="20" name="Chart 19">
            <a:extLst>
              <a:ext uri="{FF2B5EF4-FFF2-40B4-BE49-F238E27FC236}">
                <a16:creationId xmlns:a16="http://schemas.microsoft.com/office/drawing/2014/main" id="{B1E835AB-7E45-5C4C-894E-5DB768008072}"/>
              </a:ext>
            </a:extLst>
          </p:cNvPr>
          <p:cNvGraphicFramePr>
            <a:graphicFrameLocks/>
          </p:cNvGraphicFramePr>
          <p:nvPr>
            <p:extLst>
              <p:ext uri="{D42A27DB-BD31-4B8C-83A1-F6EECF244321}">
                <p14:modId xmlns:p14="http://schemas.microsoft.com/office/powerpoint/2010/main" val="2357350574"/>
              </p:ext>
            </p:extLst>
          </p:nvPr>
        </p:nvGraphicFramePr>
        <p:xfrm>
          <a:off x="6360940" y="2850620"/>
          <a:ext cx="1718543" cy="1006274"/>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21" name="Chart 20">
            <a:extLst>
              <a:ext uri="{FF2B5EF4-FFF2-40B4-BE49-F238E27FC236}">
                <a16:creationId xmlns:a16="http://schemas.microsoft.com/office/drawing/2014/main" id="{8233367A-BB45-6246-836F-95BE967C22A9}"/>
              </a:ext>
            </a:extLst>
          </p:cNvPr>
          <p:cNvGraphicFramePr>
            <a:graphicFrameLocks/>
          </p:cNvGraphicFramePr>
          <p:nvPr>
            <p:extLst>
              <p:ext uri="{D42A27DB-BD31-4B8C-83A1-F6EECF244321}">
                <p14:modId xmlns:p14="http://schemas.microsoft.com/office/powerpoint/2010/main" val="501733725"/>
              </p:ext>
            </p:extLst>
          </p:nvPr>
        </p:nvGraphicFramePr>
        <p:xfrm>
          <a:off x="8079705" y="2859261"/>
          <a:ext cx="1066962" cy="1003754"/>
        </p:xfrm>
        <a:graphic>
          <a:graphicData uri="http://schemas.openxmlformats.org/drawingml/2006/chart">
            <c:chart xmlns:c="http://schemas.openxmlformats.org/drawingml/2006/chart" xmlns:r="http://schemas.openxmlformats.org/officeDocument/2006/relationships" r:id="rId8"/>
          </a:graphicData>
        </a:graphic>
      </p:graphicFrame>
      <p:sp>
        <p:nvSpPr>
          <p:cNvPr id="19" name="TextBox 18">
            <a:extLst>
              <a:ext uri="{FF2B5EF4-FFF2-40B4-BE49-F238E27FC236}">
                <a16:creationId xmlns:a16="http://schemas.microsoft.com/office/drawing/2014/main" id="{3321124B-C100-E34B-95ED-A97F04A1049C}"/>
              </a:ext>
            </a:extLst>
          </p:cNvPr>
          <p:cNvSpPr txBox="1"/>
          <p:nvPr/>
        </p:nvSpPr>
        <p:spPr>
          <a:xfrm>
            <a:off x="8874633" y="2961474"/>
            <a:ext cx="407188" cy="169277"/>
          </a:xfrm>
          <a:prstGeom prst="rect">
            <a:avLst/>
          </a:prstGeom>
          <a:noFill/>
        </p:spPr>
        <p:txBody>
          <a:bodyPr wrap="square" rtlCol="0">
            <a:spAutoFit/>
          </a:bodyPr>
          <a:lstStyle/>
          <a:p>
            <a:r>
              <a:rPr lang="en-US" sz="500" b="1" dirty="0"/>
              <a:t>Fever</a:t>
            </a:r>
          </a:p>
        </p:txBody>
      </p:sp>
      <p:sp>
        <p:nvSpPr>
          <p:cNvPr id="23" name="TextBox 22">
            <a:extLst>
              <a:ext uri="{FF2B5EF4-FFF2-40B4-BE49-F238E27FC236}">
                <a16:creationId xmlns:a16="http://schemas.microsoft.com/office/drawing/2014/main" id="{AFD03023-D38B-A24F-9139-3C31D46FF6AC}"/>
              </a:ext>
            </a:extLst>
          </p:cNvPr>
          <p:cNvSpPr txBox="1"/>
          <p:nvPr/>
        </p:nvSpPr>
        <p:spPr>
          <a:xfrm>
            <a:off x="7439038" y="2938600"/>
            <a:ext cx="761405" cy="169277"/>
          </a:xfrm>
          <a:prstGeom prst="rect">
            <a:avLst/>
          </a:prstGeom>
          <a:noFill/>
        </p:spPr>
        <p:txBody>
          <a:bodyPr wrap="square" rtlCol="0">
            <a:spAutoFit/>
          </a:bodyPr>
          <a:lstStyle/>
          <a:p>
            <a:r>
              <a:rPr lang="en-US" sz="500" b="1" dirty="0"/>
              <a:t>Respiratory </a:t>
            </a:r>
            <a:r>
              <a:rPr lang="en-US" sz="500" b="1" dirty="0" err="1"/>
              <a:t>Sx</a:t>
            </a:r>
            <a:endParaRPr lang="en-US" sz="500" b="1" dirty="0"/>
          </a:p>
        </p:txBody>
      </p:sp>
      <p:graphicFrame>
        <p:nvGraphicFramePr>
          <p:cNvPr id="25" name="Diagram 24">
            <a:extLst>
              <a:ext uri="{FF2B5EF4-FFF2-40B4-BE49-F238E27FC236}">
                <a16:creationId xmlns:a16="http://schemas.microsoft.com/office/drawing/2014/main" id="{581E8718-8B4C-F34D-AA1F-F493E3D5DE71}"/>
              </a:ext>
            </a:extLst>
          </p:cNvPr>
          <p:cNvGraphicFramePr/>
          <p:nvPr>
            <p:extLst>
              <p:ext uri="{D42A27DB-BD31-4B8C-83A1-F6EECF244321}">
                <p14:modId xmlns:p14="http://schemas.microsoft.com/office/powerpoint/2010/main" val="2430780028"/>
              </p:ext>
            </p:extLst>
          </p:nvPr>
        </p:nvGraphicFramePr>
        <p:xfrm>
          <a:off x="1553383" y="1219527"/>
          <a:ext cx="9085234" cy="507831"/>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graphicFrame>
        <p:nvGraphicFramePr>
          <p:cNvPr id="27" name="Chart 26">
            <a:extLst>
              <a:ext uri="{FF2B5EF4-FFF2-40B4-BE49-F238E27FC236}">
                <a16:creationId xmlns:a16="http://schemas.microsoft.com/office/drawing/2014/main" id="{3C7FDA93-8A74-B647-80E3-ED82DD36947C}"/>
              </a:ext>
            </a:extLst>
          </p:cNvPr>
          <p:cNvGraphicFramePr>
            <a:graphicFrameLocks/>
          </p:cNvGraphicFramePr>
          <p:nvPr>
            <p:extLst>
              <p:ext uri="{D42A27DB-BD31-4B8C-83A1-F6EECF244321}">
                <p14:modId xmlns:p14="http://schemas.microsoft.com/office/powerpoint/2010/main" val="2411958647"/>
              </p:ext>
            </p:extLst>
          </p:nvPr>
        </p:nvGraphicFramePr>
        <p:xfrm>
          <a:off x="8874632" y="2834249"/>
          <a:ext cx="2170379" cy="1003754"/>
        </p:xfrm>
        <a:graphic>
          <a:graphicData uri="http://schemas.openxmlformats.org/drawingml/2006/chart">
            <c:chart xmlns:c="http://schemas.openxmlformats.org/drawingml/2006/chart" xmlns:r="http://schemas.openxmlformats.org/officeDocument/2006/relationships" r:id="rId14"/>
          </a:graphicData>
        </a:graphic>
      </p:graphicFrame>
      <p:sp>
        <p:nvSpPr>
          <p:cNvPr id="26" name="TextBox 25">
            <a:extLst>
              <a:ext uri="{FF2B5EF4-FFF2-40B4-BE49-F238E27FC236}">
                <a16:creationId xmlns:a16="http://schemas.microsoft.com/office/drawing/2014/main" id="{AFB7C5AB-BB87-9A4F-8AA2-3EA09F6EA59B}"/>
              </a:ext>
            </a:extLst>
          </p:cNvPr>
          <p:cNvSpPr txBox="1"/>
          <p:nvPr/>
        </p:nvSpPr>
        <p:spPr>
          <a:xfrm>
            <a:off x="10496429" y="2999637"/>
            <a:ext cx="1390331" cy="615553"/>
          </a:xfrm>
          <a:prstGeom prst="rect">
            <a:avLst/>
          </a:prstGeom>
          <a:noFill/>
        </p:spPr>
        <p:txBody>
          <a:bodyPr wrap="square" rtlCol="0">
            <a:spAutoFit/>
          </a:bodyPr>
          <a:lstStyle/>
          <a:p>
            <a:r>
              <a:rPr lang="en-US" sz="500" b="1" dirty="0"/>
              <a:t>Other: </a:t>
            </a:r>
          </a:p>
          <a:p>
            <a:pPr marL="285750" indent="-285750">
              <a:buFont typeface="Arial" panose="020B0604020202020204" pitchFamily="34" charset="0"/>
              <a:buChar char="•"/>
            </a:pPr>
            <a:r>
              <a:rPr lang="en-US" sz="500" dirty="0"/>
              <a:t>Falls </a:t>
            </a:r>
          </a:p>
          <a:p>
            <a:pPr marL="285750" indent="-285750">
              <a:buFont typeface="Arial" panose="020B0604020202020204" pitchFamily="34" charset="0"/>
              <a:buChar char="•"/>
            </a:pPr>
            <a:r>
              <a:rPr lang="en-US" sz="500" dirty="0"/>
              <a:t>Confusion </a:t>
            </a:r>
          </a:p>
          <a:p>
            <a:pPr marL="285750" indent="-285750">
              <a:buFont typeface="Arial" panose="020B0604020202020204" pitchFamily="34" charset="0"/>
              <a:buChar char="•"/>
            </a:pPr>
            <a:endParaRPr lang="en-US" sz="500" dirty="0"/>
          </a:p>
          <a:p>
            <a:r>
              <a:rPr lang="en-US" sz="700" dirty="0"/>
              <a:t>2 tested 90 days after previous +ve results  </a:t>
            </a:r>
          </a:p>
        </p:txBody>
      </p:sp>
      <p:graphicFrame>
        <p:nvGraphicFramePr>
          <p:cNvPr id="31" name="Diagram 30">
            <a:extLst>
              <a:ext uri="{FF2B5EF4-FFF2-40B4-BE49-F238E27FC236}">
                <a16:creationId xmlns:a16="http://schemas.microsoft.com/office/drawing/2014/main" id="{F143B0FE-AB6D-FB49-BD64-DDB863EBCCDA}"/>
              </a:ext>
            </a:extLst>
          </p:cNvPr>
          <p:cNvGraphicFramePr/>
          <p:nvPr>
            <p:extLst>
              <p:ext uri="{D42A27DB-BD31-4B8C-83A1-F6EECF244321}">
                <p14:modId xmlns:p14="http://schemas.microsoft.com/office/powerpoint/2010/main" val="3110310197"/>
              </p:ext>
            </p:extLst>
          </p:nvPr>
        </p:nvGraphicFramePr>
        <p:xfrm>
          <a:off x="6470625" y="5278918"/>
          <a:ext cx="5429356" cy="668709"/>
        </p:xfrm>
        <a:graphic>
          <a:graphicData uri="http://schemas.openxmlformats.org/drawingml/2006/diagram">
            <dgm:relIds xmlns:dgm="http://schemas.openxmlformats.org/drawingml/2006/diagram" xmlns:r="http://schemas.openxmlformats.org/officeDocument/2006/relationships" r:dm="rId15" r:lo="rId16" r:qs="rId17" r:cs="rId18"/>
          </a:graphicData>
        </a:graphic>
      </p:graphicFrame>
      <p:sp>
        <p:nvSpPr>
          <p:cNvPr id="30" name="TextBox 29">
            <a:extLst>
              <a:ext uri="{FF2B5EF4-FFF2-40B4-BE49-F238E27FC236}">
                <a16:creationId xmlns:a16="http://schemas.microsoft.com/office/drawing/2014/main" id="{26BB0988-FEFA-0F45-8738-5DF9E3177B0B}"/>
              </a:ext>
            </a:extLst>
          </p:cNvPr>
          <p:cNvSpPr txBox="1"/>
          <p:nvPr/>
        </p:nvSpPr>
        <p:spPr>
          <a:xfrm>
            <a:off x="6393116" y="3886376"/>
            <a:ext cx="4855733" cy="415498"/>
          </a:xfrm>
          <a:prstGeom prst="rect">
            <a:avLst/>
          </a:prstGeom>
          <a:noFill/>
        </p:spPr>
        <p:txBody>
          <a:bodyPr wrap="square" rtlCol="0">
            <a:spAutoFit/>
          </a:bodyPr>
          <a:lstStyle/>
          <a:p>
            <a:r>
              <a:rPr lang="en-GB" sz="700" dirty="0">
                <a:solidFill>
                  <a:srgbClr val="000000"/>
                </a:solidFill>
                <a:ea typeface="Times New Roman" panose="02020603050405020304" pitchFamily="18" charset="0"/>
              </a:rPr>
              <a:t>3 of the confirmed cases were known to be positive from community testing. </a:t>
            </a:r>
          </a:p>
          <a:p>
            <a:r>
              <a:rPr lang="en-GB" sz="700" dirty="0">
                <a:solidFill>
                  <a:srgbClr val="000000"/>
                </a:solidFill>
                <a:ea typeface="Times New Roman" panose="02020603050405020304" pitchFamily="18" charset="0"/>
              </a:rPr>
              <a:t>Of the remaining 5 cases tested out with established criteria, 2 were tested within 90 days of a previously positive result and 1 was tested in the context of a cardiac arrest. The remaining 2 patients presented with chest pain and SOB.</a:t>
            </a:r>
            <a:endParaRPr lang="en-GB" sz="2800" dirty="0">
              <a:effectLst/>
              <a:ea typeface="Times New Roman" panose="02020603050405020304" pitchFamily="18" charset="0"/>
            </a:endParaRPr>
          </a:p>
        </p:txBody>
      </p:sp>
      <p:pic>
        <p:nvPicPr>
          <p:cNvPr id="1042" name="Picture 18" descr="RCPEdin (@RCPEdin) | Twitter">
            <a:extLst>
              <a:ext uri="{FF2B5EF4-FFF2-40B4-BE49-F238E27FC236}">
                <a16:creationId xmlns:a16="http://schemas.microsoft.com/office/drawing/2014/main" id="{D008DF3C-BE41-1646-8FDC-9CD0A7DAF7DD}"/>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0287623" y="30965"/>
            <a:ext cx="460116" cy="460116"/>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Home | RCSEd">
            <a:extLst>
              <a:ext uri="{FF2B5EF4-FFF2-40B4-BE49-F238E27FC236}">
                <a16:creationId xmlns:a16="http://schemas.microsoft.com/office/drawing/2014/main" id="{0794A2B7-A2FC-0247-A953-1B0EA3C43D2C}"/>
              </a:ext>
            </a:extLst>
          </p:cNvPr>
          <p:cNvPicPr>
            <a:picLocks noChangeAspect="1" noChangeArrowheads="1"/>
          </p:cNvPicPr>
          <p:nvPr/>
        </p:nvPicPr>
        <p:blipFill rotWithShape="1">
          <a:blip r:embed="rId21">
            <a:extLst>
              <a:ext uri="{28A0092B-C50C-407E-A947-70E740481C1C}">
                <a14:useLocalDpi xmlns:a14="http://schemas.microsoft.com/office/drawing/2010/main" val="0"/>
              </a:ext>
            </a:extLst>
          </a:blip>
          <a:srcRect l="23372" t="29156" r="22245" b="27845"/>
          <a:stretch/>
        </p:blipFill>
        <p:spPr bwMode="auto">
          <a:xfrm>
            <a:off x="10060376" y="537792"/>
            <a:ext cx="914610" cy="377867"/>
          </a:xfrm>
          <a:prstGeom prst="rect">
            <a:avLst/>
          </a:prstGeom>
          <a:noFill/>
          <a:extLst>
            <a:ext uri="{909E8E84-426E-40DD-AFC4-6F175D3DCCD1}">
              <a14:hiddenFill xmlns:a14="http://schemas.microsoft.com/office/drawing/2010/main">
                <a:solidFill>
                  <a:srgbClr val="FFFFFF"/>
                </a:solidFill>
              </a14:hiddenFill>
            </a:ext>
          </a:extLst>
        </p:spPr>
      </p:pic>
      <p:sp>
        <p:nvSpPr>
          <p:cNvPr id="32" name="TextBox 31">
            <a:extLst>
              <a:ext uri="{FF2B5EF4-FFF2-40B4-BE49-F238E27FC236}">
                <a16:creationId xmlns:a16="http://schemas.microsoft.com/office/drawing/2014/main" id="{FE9ED5B5-5923-924C-965E-1935503FC701}"/>
              </a:ext>
            </a:extLst>
          </p:cNvPr>
          <p:cNvSpPr txBox="1"/>
          <p:nvPr/>
        </p:nvSpPr>
        <p:spPr>
          <a:xfrm>
            <a:off x="6393116" y="6123307"/>
            <a:ext cx="4523196" cy="430887"/>
          </a:xfrm>
          <a:prstGeom prst="rect">
            <a:avLst/>
          </a:prstGeom>
          <a:noFill/>
        </p:spPr>
        <p:txBody>
          <a:bodyPr wrap="square" rtlCol="0">
            <a:spAutoFit/>
          </a:bodyPr>
          <a:lstStyle/>
          <a:p>
            <a:r>
              <a:rPr lang="en-US" sz="700" dirty="0"/>
              <a:t>References: </a:t>
            </a:r>
          </a:p>
          <a:p>
            <a:r>
              <a:rPr lang="en-GB" sz="500" dirty="0"/>
              <a:t>The Scottish Government (2020) </a:t>
            </a:r>
            <a:r>
              <a:rPr lang="en-GB" sz="500" i="1" dirty="0"/>
              <a:t>Governance Policy for the role of Point of Care and Rapid Testing of COVID-19 in Clinical Management</a:t>
            </a:r>
            <a:r>
              <a:rPr lang="en-GB" sz="500" dirty="0"/>
              <a:t>, The Scottish Government St Andrew’s House Edinburgh EH1 3DG: The Scottish Government.</a:t>
            </a:r>
          </a:p>
          <a:p>
            <a:r>
              <a:rPr lang="en-GB" sz="500" dirty="0"/>
              <a:t>Public Health Scotland (2020) </a:t>
            </a:r>
            <a:r>
              <a:rPr lang="en-GB" sz="500" i="1" dirty="0"/>
              <a:t>COVID-19 Guidance for Secondary Care Settings</a:t>
            </a:r>
            <a:r>
              <a:rPr lang="en-GB" sz="500" dirty="0"/>
              <a:t>, Public Health Scotland, ARHAI Scotland: </a:t>
            </a:r>
            <a:endParaRPr lang="en-US" sz="500" dirty="0"/>
          </a:p>
        </p:txBody>
      </p:sp>
      <p:sp>
        <p:nvSpPr>
          <p:cNvPr id="35" name="TextBox 34">
            <a:extLst>
              <a:ext uri="{FF2B5EF4-FFF2-40B4-BE49-F238E27FC236}">
                <a16:creationId xmlns:a16="http://schemas.microsoft.com/office/drawing/2014/main" id="{B25E10EE-1FA0-424A-8463-EE9310480283}"/>
              </a:ext>
            </a:extLst>
          </p:cNvPr>
          <p:cNvSpPr txBox="1"/>
          <p:nvPr/>
        </p:nvSpPr>
        <p:spPr>
          <a:xfrm>
            <a:off x="428724" y="1826952"/>
            <a:ext cx="5667276" cy="1015663"/>
          </a:xfrm>
          <a:prstGeom prst="rect">
            <a:avLst/>
          </a:prstGeom>
          <a:noFill/>
        </p:spPr>
        <p:txBody>
          <a:bodyPr wrap="square" rtlCol="0">
            <a:spAutoFit/>
          </a:bodyPr>
          <a:lstStyle/>
          <a:p>
            <a:r>
              <a:rPr lang="en-US" sz="750" dirty="0"/>
              <a:t>Near-patient testing has been pivotal in facilitating the rapid diagnosis of suspected Covid19 cases in the Acute Admissions setting. Contrary to typical PCR testing (which can take up to 24-48hrs for results), the results from  NPT are available within minutes; this allows for decisive further management, especially important in high turn over admissions units. </a:t>
            </a:r>
          </a:p>
          <a:p>
            <a:endParaRPr lang="en-US" sz="750" dirty="0"/>
          </a:p>
          <a:p>
            <a:r>
              <a:rPr lang="en-US" sz="750" dirty="0"/>
              <a:t>Nevertheless, this method of testing should not be used indiscriminately. Blanket use of NPT is not advised as it encourages unnecessary patient intrusion, as well as it’s implications for increasing workforce pressures and avoidable costs. </a:t>
            </a:r>
          </a:p>
          <a:p>
            <a:r>
              <a:rPr lang="en-US" sz="750" dirty="0"/>
              <a:t>Although the guidance has been expanded to allow greater clinical judgement, it is also important for the clinician to </a:t>
            </a:r>
            <a:r>
              <a:rPr lang="en-US" sz="750" dirty="0" err="1"/>
              <a:t>recognise</a:t>
            </a:r>
            <a:r>
              <a:rPr lang="en-US" sz="750" dirty="0"/>
              <a:t> the signs and symptoms that may suggest COVID19 infection so that testing can be done appropriately. </a:t>
            </a:r>
          </a:p>
        </p:txBody>
      </p:sp>
      <p:sp>
        <p:nvSpPr>
          <p:cNvPr id="36" name="TextBox 35">
            <a:extLst>
              <a:ext uri="{FF2B5EF4-FFF2-40B4-BE49-F238E27FC236}">
                <a16:creationId xmlns:a16="http://schemas.microsoft.com/office/drawing/2014/main" id="{03122DF5-8A27-3A48-99D1-2257195110FB}"/>
              </a:ext>
            </a:extLst>
          </p:cNvPr>
          <p:cNvSpPr txBox="1"/>
          <p:nvPr/>
        </p:nvSpPr>
        <p:spPr>
          <a:xfrm>
            <a:off x="1010147" y="6223607"/>
            <a:ext cx="4255746" cy="184666"/>
          </a:xfrm>
          <a:prstGeom prst="rect">
            <a:avLst/>
          </a:prstGeom>
          <a:noFill/>
        </p:spPr>
        <p:txBody>
          <a:bodyPr wrap="square" rtlCol="0">
            <a:spAutoFit/>
          </a:bodyPr>
          <a:lstStyle/>
          <a:p>
            <a:r>
              <a:rPr lang="en-GB" sz="600" dirty="0"/>
              <a:t>INTERIM Guidance on COVID 19 /influenza </a:t>
            </a:r>
            <a:r>
              <a:rPr lang="en-GB" sz="600" dirty="0" err="1"/>
              <a:t>NPTVersion</a:t>
            </a:r>
            <a:r>
              <a:rPr lang="en-GB" sz="600" dirty="0"/>
              <a:t> 1.7 Dr C Ferguson Dec 14th 2020</a:t>
            </a:r>
            <a:endParaRPr lang="en-US" sz="600" dirty="0">
              <a:solidFill>
                <a:srgbClr val="1D6295"/>
              </a:solidFill>
              <a:latin typeface="Calibri" panose="020F0502020204030204" pitchFamily="34" charset="0"/>
              <a:cs typeface="Levenim MT" panose="02010502060101010101" pitchFamily="2" charset="-79"/>
            </a:endParaRPr>
          </a:p>
        </p:txBody>
      </p:sp>
      <p:sp>
        <p:nvSpPr>
          <p:cNvPr id="40" name="TextBox 39">
            <a:extLst>
              <a:ext uri="{FF2B5EF4-FFF2-40B4-BE49-F238E27FC236}">
                <a16:creationId xmlns:a16="http://schemas.microsoft.com/office/drawing/2014/main" id="{5E09FA60-1E40-214D-B5CB-DEC1DB4282E4}"/>
              </a:ext>
            </a:extLst>
          </p:cNvPr>
          <p:cNvSpPr txBox="1"/>
          <p:nvPr/>
        </p:nvSpPr>
        <p:spPr>
          <a:xfrm>
            <a:off x="428724" y="2912671"/>
            <a:ext cx="5660552" cy="492443"/>
          </a:xfrm>
          <a:prstGeom prst="rect">
            <a:avLst/>
          </a:prstGeom>
          <a:noFill/>
        </p:spPr>
        <p:txBody>
          <a:bodyPr wrap="square" rtlCol="0">
            <a:spAutoFit/>
          </a:bodyPr>
          <a:lstStyle/>
          <a:p>
            <a:r>
              <a:rPr lang="en-US" sz="1000" b="1" dirty="0">
                <a:solidFill>
                  <a:srgbClr val="00B0F0"/>
                </a:solidFill>
                <a:ea typeface="Tw Cen MT" panose="020B0602020104020603" pitchFamily="34" charset="77"/>
                <a:cs typeface="Levenim MT" panose="02010502060101010101" pitchFamily="2" charset="-79"/>
              </a:rPr>
              <a:t>Method:</a:t>
            </a:r>
          </a:p>
          <a:p>
            <a:r>
              <a:rPr lang="en-GB" sz="800" dirty="0">
                <a:ea typeface="Times New Roman" panose="02020603050405020304" pitchFamily="18" charset="0"/>
                <a:cs typeface="Times New Roman" panose="02020603050405020304" pitchFamily="18" charset="0"/>
              </a:rPr>
              <a:t>A list of patients who had NPT performed from </a:t>
            </a:r>
            <a:r>
              <a:rPr lang="en-GB" sz="800" b="1" dirty="0">
                <a:ea typeface="Times New Roman" panose="02020603050405020304" pitchFamily="18" charset="0"/>
                <a:cs typeface="Times New Roman" panose="02020603050405020304" pitchFamily="18" charset="0"/>
              </a:rPr>
              <a:t>24/12/21 – 21/01/21 </a:t>
            </a:r>
            <a:r>
              <a:rPr lang="en-GB" sz="800" dirty="0">
                <a:ea typeface="Times New Roman" panose="02020603050405020304" pitchFamily="18" charset="0"/>
                <a:cs typeface="Times New Roman" panose="02020603050405020304" pitchFamily="18" charset="0"/>
              </a:rPr>
              <a:t>was obtained from laboratory services. Data on demographics, presenting symptoms, clinical observations, laboratory parameters and results of chest imaging were recorded.</a:t>
            </a:r>
            <a:endParaRPr lang="en-GB" sz="3200" b="1" dirty="0">
              <a:effectLst/>
              <a:ea typeface="Tw Cen MT" panose="020B0602020104020603" pitchFamily="34" charset="77"/>
              <a:cs typeface="Levenim MT" panose="02010502060101010101" pitchFamily="2" charset="-79"/>
            </a:endParaRPr>
          </a:p>
        </p:txBody>
      </p:sp>
    </p:spTree>
    <p:extLst>
      <p:ext uri="{BB962C8B-B14F-4D97-AF65-F5344CB8AC3E}">
        <p14:creationId xmlns:p14="http://schemas.microsoft.com/office/powerpoint/2010/main" val="1273418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3386</TotalTime>
  <Words>566</Words>
  <Application>Microsoft Macintosh PowerPoint</Application>
  <PresentationFormat>Widescreen</PresentationFormat>
  <Paragraphs>39</Paragraphs>
  <Slides>1</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8" baseType="lpstr">
      <vt:lpstr>Arial</vt:lpstr>
      <vt:lpstr>Calibri</vt:lpstr>
      <vt:lpstr>Calibri Light</vt:lpstr>
      <vt:lpstr>Times New Roman</vt:lpstr>
      <vt:lpstr>Tw Cen MT</vt:lpstr>
      <vt:lpstr>Office Theme</vt:lpstr>
      <vt:lpstr>Visio.Drawing.11</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Spencer, Matthew</dc:creator>
  <cp:lastModifiedBy>Spencer, Matthew</cp:lastModifiedBy>
  <cp:revision>31</cp:revision>
  <dcterms:created xsi:type="dcterms:W3CDTF">2021-06-05T09:41:54Z</dcterms:created>
  <dcterms:modified xsi:type="dcterms:W3CDTF">2021-06-07T18:08:34Z</dcterms:modified>
</cp:coreProperties>
</file>