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1917363" cy="8424863"/>
  <p:notesSz cx="6858000" cy="9144000"/>
  <p:defaultTextStyle>
    <a:defPPr>
      <a:defRPr lang="en-US"/>
    </a:defPPr>
    <a:lvl1pPr marL="0" algn="l" defTabSz="1162385" rtl="0" eaLnBrk="1" latinLnBrk="0" hangingPunct="1">
      <a:defRPr sz="2300" kern="1200">
        <a:solidFill>
          <a:schemeClr val="tx1"/>
        </a:solidFill>
        <a:latin typeface="+mn-lt"/>
        <a:ea typeface="+mn-ea"/>
        <a:cs typeface="+mn-cs"/>
      </a:defRPr>
    </a:lvl1pPr>
    <a:lvl2pPr marL="581193" algn="l" defTabSz="1162385" rtl="0" eaLnBrk="1" latinLnBrk="0" hangingPunct="1">
      <a:defRPr sz="2300" kern="1200">
        <a:solidFill>
          <a:schemeClr val="tx1"/>
        </a:solidFill>
        <a:latin typeface="+mn-lt"/>
        <a:ea typeface="+mn-ea"/>
        <a:cs typeface="+mn-cs"/>
      </a:defRPr>
    </a:lvl2pPr>
    <a:lvl3pPr marL="1162385" algn="l" defTabSz="1162385" rtl="0" eaLnBrk="1" latinLnBrk="0" hangingPunct="1">
      <a:defRPr sz="2300" kern="1200">
        <a:solidFill>
          <a:schemeClr val="tx1"/>
        </a:solidFill>
        <a:latin typeface="+mn-lt"/>
        <a:ea typeface="+mn-ea"/>
        <a:cs typeface="+mn-cs"/>
      </a:defRPr>
    </a:lvl3pPr>
    <a:lvl4pPr marL="1743578" algn="l" defTabSz="1162385" rtl="0" eaLnBrk="1" latinLnBrk="0" hangingPunct="1">
      <a:defRPr sz="2300" kern="1200">
        <a:solidFill>
          <a:schemeClr val="tx1"/>
        </a:solidFill>
        <a:latin typeface="+mn-lt"/>
        <a:ea typeface="+mn-ea"/>
        <a:cs typeface="+mn-cs"/>
      </a:defRPr>
    </a:lvl4pPr>
    <a:lvl5pPr marL="2324771" algn="l" defTabSz="1162385" rtl="0" eaLnBrk="1" latinLnBrk="0" hangingPunct="1">
      <a:defRPr sz="2300" kern="1200">
        <a:solidFill>
          <a:schemeClr val="tx1"/>
        </a:solidFill>
        <a:latin typeface="+mn-lt"/>
        <a:ea typeface="+mn-ea"/>
        <a:cs typeface="+mn-cs"/>
      </a:defRPr>
    </a:lvl5pPr>
    <a:lvl6pPr marL="2905963" algn="l" defTabSz="1162385" rtl="0" eaLnBrk="1" latinLnBrk="0" hangingPunct="1">
      <a:defRPr sz="2300" kern="1200">
        <a:solidFill>
          <a:schemeClr val="tx1"/>
        </a:solidFill>
        <a:latin typeface="+mn-lt"/>
        <a:ea typeface="+mn-ea"/>
        <a:cs typeface="+mn-cs"/>
      </a:defRPr>
    </a:lvl6pPr>
    <a:lvl7pPr marL="3487156" algn="l" defTabSz="1162385" rtl="0" eaLnBrk="1" latinLnBrk="0" hangingPunct="1">
      <a:defRPr sz="2300" kern="1200">
        <a:solidFill>
          <a:schemeClr val="tx1"/>
        </a:solidFill>
        <a:latin typeface="+mn-lt"/>
        <a:ea typeface="+mn-ea"/>
        <a:cs typeface="+mn-cs"/>
      </a:defRPr>
    </a:lvl7pPr>
    <a:lvl8pPr marL="4068348" algn="l" defTabSz="1162385" rtl="0" eaLnBrk="1" latinLnBrk="0" hangingPunct="1">
      <a:defRPr sz="2300" kern="1200">
        <a:solidFill>
          <a:schemeClr val="tx1"/>
        </a:solidFill>
        <a:latin typeface="+mn-lt"/>
        <a:ea typeface="+mn-ea"/>
        <a:cs typeface="+mn-cs"/>
      </a:defRPr>
    </a:lvl8pPr>
    <a:lvl9pPr marL="4649541" algn="l" defTabSz="1162385"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5238" autoAdjust="0"/>
  </p:normalViewPr>
  <p:slideViewPr>
    <p:cSldViewPr>
      <p:cViewPr>
        <p:scale>
          <a:sx n="100" d="100"/>
          <a:sy n="100" d="100"/>
        </p:scale>
        <p:origin x="-52" y="2644"/>
      </p:cViewPr>
      <p:guideLst>
        <p:guide orient="horz" pos="2654"/>
        <p:guide pos="3754"/>
      </p:guideLst>
    </p:cSldViewPr>
  </p:slideViewPr>
  <p:outlineViewPr>
    <p:cViewPr>
      <p:scale>
        <a:sx n="33" d="100"/>
        <a:sy n="33" d="100"/>
      </p:scale>
      <p:origin x="0" y="0"/>
    </p:cViewPr>
  </p:outlineViewPr>
  <p:notesTextViewPr>
    <p:cViewPr>
      <p:scale>
        <a:sx n="300" d="100"/>
        <a:sy n="300" d="100"/>
      </p:scale>
      <p:origin x="0" y="72"/>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C37CC-E5CB-4850-A554-30378CA31089}" type="datetimeFigureOut">
              <a:rPr lang="en-GB" smtClean="0"/>
              <a:pPr/>
              <a:t>07/06/2021</a:t>
            </a:fld>
            <a:endParaRPr lang="en-GB" dirty="0"/>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3C87C-5F76-48AD-9328-19AEF029BDE9}"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1162385" rtl="0" eaLnBrk="1" latinLnBrk="0" hangingPunct="1">
      <a:defRPr sz="1500" kern="1200">
        <a:solidFill>
          <a:schemeClr val="tx1"/>
        </a:solidFill>
        <a:latin typeface="+mn-lt"/>
        <a:ea typeface="+mn-ea"/>
        <a:cs typeface="+mn-cs"/>
      </a:defRPr>
    </a:lvl1pPr>
    <a:lvl2pPr marL="581193" algn="l" defTabSz="1162385" rtl="0" eaLnBrk="1" latinLnBrk="0" hangingPunct="1">
      <a:defRPr sz="1500" kern="1200">
        <a:solidFill>
          <a:schemeClr val="tx1"/>
        </a:solidFill>
        <a:latin typeface="+mn-lt"/>
        <a:ea typeface="+mn-ea"/>
        <a:cs typeface="+mn-cs"/>
      </a:defRPr>
    </a:lvl2pPr>
    <a:lvl3pPr marL="1162385" algn="l" defTabSz="1162385" rtl="0" eaLnBrk="1" latinLnBrk="0" hangingPunct="1">
      <a:defRPr sz="1500" kern="1200">
        <a:solidFill>
          <a:schemeClr val="tx1"/>
        </a:solidFill>
        <a:latin typeface="+mn-lt"/>
        <a:ea typeface="+mn-ea"/>
        <a:cs typeface="+mn-cs"/>
      </a:defRPr>
    </a:lvl3pPr>
    <a:lvl4pPr marL="1743578" algn="l" defTabSz="1162385" rtl="0" eaLnBrk="1" latinLnBrk="0" hangingPunct="1">
      <a:defRPr sz="1500" kern="1200">
        <a:solidFill>
          <a:schemeClr val="tx1"/>
        </a:solidFill>
        <a:latin typeface="+mn-lt"/>
        <a:ea typeface="+mn-ea"/>
        <a:cs typeface="+mn-cs"/>
      </a:defRPr>
    </a:lvl4pPr>
    <a:lvl5pPr marL="2324771" algn="l" defTabSz="1162385" rtl="0" eaLnBrk="1" latinLnBrk="0" hangingPunct="1">
      <a:defRPr sz="1500" kern="1200">
        <a:solidFill>
          <a:schemeClr val="tx1"/>
        </a:solidFill>
        <a:latin typeface="+mn-lt"/>
        <a:ea typeface="+mn-ea"/>
        <a:cs typeface="+mn-cs"/>
      </a:defRPr>
    </a:lvl5pPr>
    <a:lvl6pPr marL="2905963" algn="l" defTabSz="1162385" rtl="0" eaLnBrk="1" latinLnBrk="0" hangingPunct="1">
      <a:defRPr sz="1500" kern="1200">
        <a:solidFill>
          <a:schemeClr val="tx1"/>
        </a:solidFill>
        <a:latin typeface="+mn-lt"/>
        <a:ea typeface="+mn-ea"/>
        <a:cs typeface="+mn-cs"/>
      </a:defRPr>
    </a:lvl6pPr>
    <a:lvl7pPr marL="3487156" algn="l" defTabSz="1162385" rtl="0" eaLnBrk="1" latinLnBrk="0" hangingPunct="1">
      <a:defRPr sz="1500" kern="1200">
        <a:solidFill>
          <a:schemeClr val="tx1"/>
        </a:solidFill>
        <a:latin typeface="+mn-lt"/>
        <a:ea typeface="+mn-ea"/>
        <a:cs typeface="+mn-cs"/>
      </a:defRPr>
    </a:lvl7pPr>
    <a:lvl8pPr marL="4068348" algn="l" defTabSz="1162385" rtl="0" eaLnBrk="1" latinLnBrk="0" hangingPunct="1">
      <a:defRPr sz="1500" kern="1200">
        <a:solidFill>
          <a:schemeClr val="tx1"/>
        </a:solidFill>
        <a:latin typeface="+mn-lt"/>
        <a:ea typeface="+mn-ea"/>
        <a:cs typeface="+mn-cs"/>
      </a:defRPr>
    </a:lvl8pPr>
    <a:lvl9pPr marL="4649541" algn="l" defTabSz="116238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863C87C-5F76-48AD-9328-19AEF029BDE9}" type="slidenum">
              <a:rPr lang="en-GB" smtClean="0"/>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3802" y="2617169"/>
            <a:ext cx="10129759" cy="1805885"/>
          </a:xfrm>
        </p:spPr>
        <p:txBody>
          <a:bodyPr/>
          <a:lstStyle/>
          <a:p>
            <a:r>
              <a:rPr lang="en-US" smtClean="0"/>
              <a:t>Click to edit Master title style</a:t>
            </a:r>
            <a:endParaRPr lang="en-GB"/>
          </a:p>
        </p:txBody>
      </p:sp>
      <p:sp>
        <p:nvSpPr>
          <p:cNvPr id="3" name="Subtitle 2"/>
          <p:cNvSpPr>
            <a:spLocks noGrp="1"/>
          </p:cNvSpPr>
          <p:nvPr>
            <p:ph type="subTitle" idx="1"/>
          </p:nvPr>
        </p:nvSpPr>
        <p:spPr>
          <a:xfrm>
            <a:off x="1787605" y="4774089"/>
            <a:ext cx="8342154" cy="2153021"/>
          </a:xfrm>
        </p:spPr>
        <p:txBody>
          <a:bodyPr/>
          <a:lstStyle>
            <a:lvl1pPr marL="0" indent="0" algn="ctr">
              <a:buNone/>
              <a:defRPr>
                <a:solidFill>
                  <a:schemeClr val="tx1">
                    <a:tint val="75000"/>
                  </a:schemeClr>
                </a:solidFill>
              </a:defRPr>
            </a:lvl1pPr>
            <a:lvl2pPr marL="581193" indent="0" algn="ctr">
              <a:buNone/>
              <a:defRPr>
                <a:solidFill>
                  <a:schemeClr val="tx1">
                    <a:tint val="75000"/>
                  </a:schemeClr>
                </a:solidFill>
              </a:defRPr>
            </a:lvl2pPr>
            <a:lvl3pPr marL="1162385" indent="0" algn="ctr">
              <a:buNone/>
              <a:defRPr>
                <a:solidFill>
                  <a:schemeClr val="tx1">
                    <a:tint val="75000"/>
                  </a:schemeClr>
                </a:solidFill>
              </a:defRPr>
            </a:lvl3pPr>
            <a:lvl4pPr marL="1743578" indent="0" algn="ctr">
              <a:buNone/>
              <a:defRPr>
                <a:solidFill>
                  <a:schemeClr val="tx1">
                    <a:tint val="75000"/>
                  </a:schemeClr>
                </a:solidFill>
              </a:defRPr>
            </a:lvl4pPr>
            <a:lvl5pPr marL="2324771" indent="0" algn="ctr">
              <a:buNone/>
              <a:defRPr>
                <a:solidFill>
                  <a:schemeClr val="tx1">
                    <a:tint val="75000"/>
                  </a:schemeClr>
                </a:solidFill>
              </a:defRPr>
            </a:lvl5pPr>
            <a:lvl6pPr marL="2905963" indent="0" algn="ctr">
              <a:buNone/>
              <a:defRPr>
                <a:solidFill>
                  <a:schemeClr val="tx1">
                    <a:tint val="75000"/>
                  </a:schemeClr>
                </a:solidFill>
              </a:defRPr>
            </a:lvl6pPr>
            <a:lvl7pPr marL="3487156" indent="0" algn="ctr">
              <a:buNone/>
              <a:defRPr>
                <a:solidFill>
                  <a:schemeClr val="tx1">
                    <a:tint val="75000"/>
                  </a:schemeClr>
                </a:solidFill>
              </a:defRPr>
            </a:lvl7pPr>
            <a:lvl8pPr marL="4068348" indent="0" algn="ctr">
              <a:buNone/>
              <a:defRPr>
                <a:solidFill>
                  <a:schemeClr val="tx1">
                    <a:tint val="75000"/>
                  </a:schemeClr>
                </a:solidFill>
              </a:defRPr>
            </a:lvl8pPr>
            <a:lvl9pPr marL="46495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1495" y="415393"/>
            <a:ext cx="3494518" cy="883050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5870" y="415393"/>
            <a:ext cx="10287002" cy="88305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1389" y="5413755"/>
            <a:ext cx="10129759" cy="1673271"/>
          </a:xfrm>
        </p:spPr>
        <p:txBody>
          <a:bodyPr anchor="t"/>
          <a:lstStyle>
            <a:lvl1pPr algn="l">
              <a:defRPr sz="5100" b="1" cap="all"/>
            </a:lvl1pPr>
          </a:lstStyle>
          <a:p>
            <a:r>
              <a:rPr lang="en-US" smtClean="0"/>
              <a:t>Click to edit Master title style</a:t>
            </a:r>
            <a:endParaRPr lang="en-GB"/>
          </a:p>
        </p:txBody>
      </p:sp>
      <p:sp>
        <p:nvSpPr>
          <p:cNvPr id="3" name="Text Placeholder 2"/>
          <p:cNvSpPr>
            <a:spLocks noGrp="1"/>
          </p:cNvSpPr>
          <p:nvPr>
            <p:ph type="body" idx="1"/>
          </p:nvPr>
        </p:nvSpPr>
        <p:spPr>
          <a:xfrm>
            <a:off x="941389" y="3570817"/>
            <a:ext cx="10129759" cy="1842938"/>
          </a:xfrm>
        </p:spPr>
        <p:txBody>
          <a:bodyPr anchor="b"/>
          <a:lstStyle>
            <a:lvl1pPr marL="0" indent="0">
              <a:buNone/>
              <a:defRPr sz="2500">
                <a:solidFill>
                  <a:schemeClr val="tx1">
                    <a:tint val="75000"/>
                  </a:schemeClr>
                </a:solidFill>
              </a:defRPr>
            </a:lvl1pPr>
            <a:lvl2pPr marL="581193" indent="0">
              <a:buNone/>
              <a:defRPr sz="2300">
                <a:solidFill>
                  <a:schemeClr val="tx1">
                    <a:tint val="75000"/>
                  </a:schemeClr>
                </a:solidFill>
              </a:defRPr>
            </a:lvl2pPr>
            <a:lvl3pPr marL="1162385" indent="0">
              <a:buNone/>
              <a:defRPr sz="2000">
                <a:solidFill>
                  <a:schemeClr val="tx1">
                    <a:tint val="75000"/>
                  </a:schemeClr>
                </a:solidFill>
              </a:defRPr>
            </a:lvl3pPr>
            <a:lvl4pPr marL="1743578" indent="0">
              <a:buNone/>
              <a:defRPr sz="1800">
                <a:solidFill>
                  <a:schemeClr val="tx1">
                    <a:tint val="75000"/>
                  </a:schemeClr>
                </a:solidFill>
              </a:defRPr>
            </a:lvl4pPr>
            <a:lvl5pPr marL="2324771" indent="0">
              <a:buNone/>
              <a:defRPr sz="1800">
                <a:solidFill>
                  <a:schemeClr val="tx1">
                    <a:tint val="75000"/>
                  </a:schemeClr>
                </a:solidFill>
              </a:defRPr>
            </a:lvl5pPr>
            <a:lvl6pPr marL="2905963" indent="0">
              <a:buNone/>
              <a:defRPr sz="1800">
                <a:solidFill>
                  <a:schemeClr val="tx1">
                    <a:tint val="75000"/>
                  </a:schemeClr>
                </a:solidFill>
              </a:defRPr>
            </a:lvl6pPr>
            <a:lvl7pPr marL="3487156" indent="0">
              <a:buNone/>
              <a:defRPr sz="1800">
                <a:solidFill>
                  <a:schemeClr val="tx1">
                    <a:tint val="75000"/>
                  </a:schemeClr>
                </a:solidFill>
              </a:defRPr>
            </a:lvl7pPr>
            <a:lvl8pPr marL="4068348" indent="0">
              <a:buNone/>
              <a:defRPr sz="1800">
                <a:solidFill>
                  <a:schemeClr val="tx1">
                    <a:tint val="75000"/>
                  </a:schemeClr>
                </a:solidFill>
              </a:defRPr>
            </a:lvl8pPr>
            <a:lvl9pPr marL="4649541"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5872" y="2414348"/>
            <a:ext cx="6889725" cy="6831550"/>
          </a:xfrm>
        </p:spPr>
        <p:txBody>
          <a:bodyPr/>
          <a:lstStyle>
            <a:lvl1pPr>
              <a:defRPr sz="3600"/>
            </a:lvl1pPr>
            <a:lvl2pPr>
              <a:defRPr sz="31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864219" y="2414348"/>
            <a:ext cx="6891794" cy="6831550"/>
          </a:xfrm>
        </p:spPr>
        <p:txBody>
          <a:bodyPr/>
          <a:lstStyle>
            <a:lvl1pPr>
              <a:defRPr sz="3600"/>
            </a:lvl1pPr>
            <a:lvl2pPr>
              <a:defRPr sz="31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868" y="337385"/>
            <a:ext cx="10725627" cy="140414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95868" y="1885844"/>
            <a:ext cx="5265572" cy="785930"/>
          </a:xfrm>
        </p:spPr>
        <p:txBody>
          <a:bodyPr anchor="b"/>
          <a:lstStyle>
            <a:lvl1pPr marL="0" indent="0">
              <a:buNone/>
              <a:defRPr sz="3100" b="1"/>
            </a:lvl1pPr>
            <a:lvl2pPr marL="581193" indent="0">
              <a:buNone/>
              <a:defRPr sz="2500" b="1"/>
            </a:lvl2pPr>
            <a:lvl3pPr marL="1162385" indent="0">
              <a:buNone/>
              <a:defRPr sz="2300" b="1"/>
            </a:lvl3pPr>
            <a:lvl4pPr marL="1743578" indent="0">
              <a:buNone/>
              <a:defRPr sz="2000" b="1"/>
            </a:lvl4pPr>
            <a:lvl5pPr marL="2324771" indent="0">
              <a:buNone/>
              <a:defRPr sz="2000" b="1"/>
            </a:lvl5pPr>
            <a:lvl6pPr marL="2905963" indent="0">
              <a:buNone/>
              <a:defRPr sz="2000" b="1"/>
            </a:lvl6pPr>
            <a:lvl7pPr marL="3487156" indent="0">
              <a:buNone/>
              <a:defRPr sz="2000" b="1"/>
            </a:lvl7pPr>
            <a:lvl8pPr marL="4068348" indent="0">
              <a:buNone/>
              <a:defRPr sz="2000" b="1"/>
            </a:lvl8pPr>
            <a:lvl9pPr marL="4649541"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95868" y="2671774"/>
            <a:ext cx="5265572" cy="4854048"/>
          </a:xfrm>
        </p:spPr>
        <p:txBody>
          <a:bodyPr/>
          <a:lstStyle>
            <a:lvl1pPr>
              <a:defRPr sz="31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053856" y="1885844"/>
            <a:ext cx="5267640" cy="785930"/>
          </a:xfrm>
        </p:spPr>
        <p:txBody>
          <a:bodyPr anchor="b"/>
          <a:lstStyle>
            <a:lvl1pPr marL="0" indent="0">
              <a:buNone/>
              <a:defRPr sz="3100" b="1"/>
            </a:lvl1pPr>
            <a:lvl2pPr marL="581193" indent="0">
              <a:buNone/>
              <a:defRPr sz="2500" b="1"/>
            </a:lvl2pPr>
            <a:lvl3pPr marL="1162385" indent="0">
              <a:buNone/>
              <a:defRPr sz="2300" b="1"/>
            </a:lvl3pPr>
            <a:lvl4pPr marL="1743578" indent="0">
              <a:buNone/>
              <a:defRPr sz="2000" b="1"/>
            </a:lvl4pPr>
            <a:lvl5pPr marL="2324771" indent="0">
              <a:buNone/>
              <a:defRPr sz="2000" b="1"/>
            </a:lvl5pPr>
            <a:lvl6pPr marL="2905963" indent="0">
              <a:buNone/>
              <a:defRPr sz="2000" b="1"/>
            </a:lvl6pPr>
            <a:lvl7pPr marL="3487156" indent="0">
              <a:buNone/>
              <a:defRPr sz="2000" b="1"/>
            </a:lvl7pPr>
            <a:lvl8pPr marL="4068348" indent="0">
              <a:buNone/>
              <a:defRPr sz="2000" b="1"/>
            </a:lvl8pPr>
            <a:lvl9pPr marL="4649541"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053856" y="2671774"/>
            <a:ext cx="5267640" cy="4854048"/>
          </a:xfrm>
        </p:spPr>
        <p:txBody>
          <a:bodyPr/>
          <a:lstStyle>
            <a:lvl1pPr>
              <a:defRPr sz="31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869" y="335434"/>
            <a:ext cx="3920730" cy="1427546"/>
          </a:xfrm>
        </p:spPr>
        <p:txBody>
          <a:bodyPr anchor="b"/>
          <a:lstStyle>
            <a:lvl1pPr algn="l">
              <a:defRPr sz="2500" b="1"/>
            </a:lvl1pPr>
          </a:lstStyle>
          <a:p>
            <a:r>
              <a:rPr lang="en-US" smtClean="0"/>
              <a:t>Click to edit Master title style</a:t>
            </a:r>
            <a:endParaRPr lang="en-GB"/>
          </a:p>
        </p:txBody>
      </p:sp>
      <p:sp>
        <p:nvSpPr>
          <p:cNvPr id="3" name="Content Placeholder 2"/>
          <p:cNvSpPr>
            <a:spLocks noGrp="1"/>
          </p:cNvSpPr>
          <p:nvPr>
            <p:ph idx="1"/>
          </p:nvPr>
        </p:nvSpPr>
        <p:spPr>
          <a:xfrm>
            <a:off x="4659358" y="335435"/>
            <a:ext cx="6662137" cy="7190387"/>
          </a:xfrm>
        </p:spPr>
        <p:txBody>
          <a:bodyPr/>
          <a:lstStyle>
            <a:lvl1pPr>
              <a:defRPr sz="41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95869" y="1762981"/>
            <a:ext cx="3920730" cy="5762841"/>
          </a:xfrm>
        </p:spPr>
        <p:txBody>
          <a:bodyPr/>
          <a:lstStyle>
            <a:lvl1pPr marL="0" indent="0">
              <a:buNone/>
              <a:defRPr sz="1800"/>
            </a:lvl1pPr>
            <a:lvl2pPr marL="581193" indent="0">
              <a:buNone/>
              <a:defRPr sz="1500"/>
            </a:lvl2pPr>
            <a:lvl3pPr marL="1162385" indent="0">
              <a:buNone/>
              <a:defRPr sz="1300"/>
            </a:lvl3pPr>
            <a:lvl4pPr marL="1743578" indent="0">
              <a:buNone/>
              <a:defRPr sz="1100"/>
            </a:lvl4pPr>
            <a:lvl5pPr marL="2324771" indent="0">
              <a:buNone/>
              <a:defRPr sz="1100"/>
            </a:lvl5pPr>
            <a:lvl6pPr marL="2905963" indent="0">
              <a:buNone/>
              <a:defRPr sz="1100"/>
            </a:lvl6pPr>
            <a:lvl7pPr marL="3487156" indent="0">
              <a:buNone/>
              <a:defRPr sz="1100"/>
            </a:lvl7pPr>
            <a:lvl8pPr marL="4068348" indent="0">
              <a:buNone/>
              <a:defRPr sz="1100"/>
            </a:lvl8pPr>
            <a:lvl9pPr marL="46495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5886" y="5897404"/>
            <a:ext cx="7150418" cy="696222"/>
          </a:xfrm>
        </p:spPr>
        <p:txBody>
          <a:bodyPr anchor="b"/>
          <a:lstStyle>
            <a:lvl1pPr algn="l">
              <a:defRPr sz="2500" b="1"/>
            </a:lvl1pPr>
          </a:lstStyle>
          <a:p>
            <a:r>
              <a:rPr lang="en-US" smtClean="0"/>
              <a:t>Click to edit Master title style</a:t>
            </a:r>
            <a:endParaRPr lang="en-GB"/>
          </a:p>
        </p:txBody>
      </p:sp>
      <p:sp>
        <p:nvSpPr>
          <p:cNvPr id="3" name="Picture Placeholder 2"/>
          <p:cNvSpPr>
            <a:spLocks noGrp="1"/>
          </p:cNvSpPr>
          <p:nvPr>
            <p:ph type="pic" idx="1"/>
          </p:nvPr>
        </p:nvSpPr>
        <p:spPr>
          <a:xfrm>
            <a:off x="2335886" y="752777"/>
            <a:ext cx="7150418" cy="5054918"/>
          </a:xfrm>
        </p:spPr>
        <p:txBody>
          <a:bodyPr/>
          <a:lstStyle>
            <a:lvl1pPr marL="0" indent="0">
              <a:buNone/>
              <a:defRPr sz="4100"/>
            </a:lvl1pPr>
            <a:lvl2pPr marL="581193" indent="0">
              <a:buNone/>
              <a:defRPr sz="3600"/>
            </a:lvl2pPr>
            <a:lvl3pPr marL="1162385" indent="0">
              <a:buNone/>
              <a:defRPr sz="3100"/>
            </a:lvl3pPr>
            <a:lvl4pPr marL="1743578" indent="0">
              <a:buNone/>
              <a:defRPr sz="2500"/>
            </a:lvl4pPr>
            <a:lvl5pPr marL="2324771" indent="0">
              <a:buNone/>
              <a:defRPr sz="2500"/>
            </a:lvl5pPr>
            <a:lvl6pPr marL="2905963" indent="0">
              <a:buNone/>
              <a:defRPr sz="2500"/>
            </a:lvl6pPr>
            <a:lvl7pPr marL="3487156" indent="0">
              <a:buNone/>
              <a:defRPr sz="2500"/>
            </a:lvl7pPr>
            <a:lvl8pPr marL="4068348" indent="0">
              <a:buNone/>
              <a:defRPr sz="2500"/>
            </a:lvl8pPr>
            <a:lvl9pPr marL="4649541" indent="0">
              <a:buNone/>
              <a:defRPr sz="2500"/>
            </a:lvl9pPr>
          </a:lstStyle>
          <a:p>
            <a:endParaRPr lang="en-GB" dirty="0"/>
          </a:p>
        </p:txBody>
      </p:sp>
      <p:sp>
        <p:nvSpPr>
          <p:cNvPr id="4" name="Text Placeholder 3"/>
          <p:cNvSpPr>
            <a:spLocks noGrp="1"/>
          </p:cNvSpPr>
          <p:nvPr>
            <p:ph type="body" sz="half" idx="2"/>
          </p:nvPr>
        </p:nvSpPr>
        <p:spPr>
          <a:xfrm>
            <a:off x="2335886" y="6593626"/>
            <a:ext cx="7150418" cy="988751"/>
          </a:xfrm>
        </p:spPr>
        <p:txBody>
          <a:bodyPr/>
          <a:lstStyle>
            <a:lvl1pPr marL="0" indent="0">
              <a:buNone/>
              <a:defRPr sz="1800"/>
            </a:lvl1pPr>
            <a:lvl2pPr marL="581193" indent="0">
              <a:buNone/>
              <a:defRPr sz="1500"/>
            </a:lvl2pPr>
            <a:lvl3pPr marL="1162385" indent="0">
              <a:buNone/>
              <a:defRPr sz="1300"/>
            </a:lvl3pPr>
            <a:lvl4pPr marL="1743578" indent="0">
              <a:buNone/>
              <a:defRPr sz="1100"/>
            </a:lvl4pPr>
            <a:lvl5pPr marL="2324771" indent="0">
              <a:buNone/>
              <a:defRPr sz="1100"/>
            </a:lvl5pPr>
            <a:lvl6pPr marL="2905963" indent="0">
              <a:buNone/>
              <a:defRPr sz="1100"/>
            </a:lvl6pPr>
            <a:lvl7pPr marL="3487156" indent="0">
              <a:buNone/>
              <a:defRPr sz="1100"/>
            </a:lvl7pPr>
            <a:lvl8pPr marL="4068348" indent="0">
              <a:buNone/>
              <a:defRPr sz="1100"/>
            </a:lvl8pPr>
            <a:lvl9pPr marL="46495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102F3-A24C-44E0-9958-359E75C2966C}" type="datetimeFigureOut">
              <a:rPr lang="en-GB" smtClean="0"/>
              <a:pPr/>
              <a:t>07/06/2021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0E9F81-1D8F-462E-8DF3-D3589599D0F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5868" y="337385"/>
            <a:ext cx="10725627" cy="1404144"/>
          </a:xfrm>
          <a:prstGeom prst="rect">
            <a:avLst/>
          </a:prstGeom>
        </p:spPr>
        <p:txBody>
          <a:bodyPr vert="horz" lIns="116239" tIns="58119" rIns="116239" bIns="581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95868" y="1965802"/>
            <a:ext cx="10725627" cy="5560020"/>
          </a:xfrm>
          <a:prstGeom prst="rect">
            <a:avLst/>
          </a:prstGeom>
        </p:spPr>
        <p:txBody>
          <a:bodyPr vert="horz" lIns="116239" tIns="58119" rIns="116239" bIns="581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95868" y="7808600"/>
            <a:ext cx="2780718" cy="448546"/>
          </a:xfrm>
          <a:prstGeom prst="rect">
            <a:avLst/>
          </a:prstGeom>
        </p:spPr>
        <p:txBody>
          <a:bodyPr vert="horz" lIns="116239" tIns="58119" rIns="116239" bIns="58119" rtlCol="0" anchor="ctr"/>
          <a:lstStyle>
            <a:lvl1pPr algn="l">
              <a:defRPr sz="1500">
                <a:solidFill>
                  <a:schemeClr val="tx1">
                    <a:tint val="75000"/>
                  </a:schemeClr>
                </a:solidFill>
              </a:defRPr>
            </a:lvl1pPr>
          </a:lstStyle>
          <a:p>
            <a:fld id="{A73102F3-A24C-44E0-9958-359E75C2966C}" type="datetimeFigureOut">
              <a:rPr lang="en-GB" smtClean="0"/>
              <a:pPr/>
              <a:t>07/06/2021</a:t>
            </a:fld>
            <a:endParaRPr lang="en-GB" dirty="0"/>
          </a:p>
        </p:txBody>
      </p:sp>
      <p:sp>
        <p:nvSpPr>
          <p:cNvPr id="5" name="Footer Placeholder 4"/>
          <p:cNvSpPr>
            <a:spLocks noGrp="1"/>
          </p:cNvSpPr>
          <p:nvPr>
            <p:ph type="ftr" sz="quarter" idx="3"/>
          </p:nvPr>
        </p:nvSpPr>
        <p:spPr>
          <a:xfrm>
            <a:off x="4071766" y="7808600"/>
            <a:ext cx="3773832" cy="448546"/>
          </a:xfrm>
          <a:prstGeom prst="rect">
            <a:avLst/>
          </a:prstGeom>
        </p:spPr>
        <p:txBody>
          <a:bodyPr vert="horz" lIns="116239" tIns="58119" rIns="116239" bIns="58119" rtlCol="0" anchor="ctr"/>
          <a:lstStyle>
            <a:lvl1pPr algn="ctr">
              <a:defRPr sz="15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40777" y="7808600"/>
            <a:ext cx="2780718" cy="448546"/>
          </a:xfrm>
          <a:prstGeom prst="rect">
            <a:avLst/>
          </a:prstGeom>
        </p:spPr>
        <p:txBody>
          <a:bodyPr vert="horz" lIns="116239" tIns="58119" rIns="116239" bIns="58119" rtlCol="0" anchor="ctr"/>
          <a:lstStyle>
            <a:lvl1pPr algn="r">
              <a:defRPr sz="1500">
                <a:solidFill>
                  <a:schemeClr val="tx1">
                    <a:tint val="75000"/>
                  </a:schemeClr>
                </a:solidFill>
              </a:defRPr>
            </a:lvl1pPr>
          </a:lstStyle>
          <a:p>
            <a:fld id="{2A0E9F81-1D8F-462E-8DF3-D3589599D0F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62385" rtl="0" eaLnBrk="1" latinLnBrk="0" hangingPunct="1">
        <a:spcBef>
          <a:spcPct val="0"/>
        </a:spcBef>
        <a:buNone/>
        <a:defRPr sz="5600" kern="1200">
          <a:solidFill>
            <a:schemeClr val="tx1"/>
          </a:solidFill>
          <a:latin typeface="+mj-lt"/>
          <a:ea typeface="+mj-ea"/>
          <a:cs typeface="+mj-cs"/>
        </a:defRPr>
      </a:lvl1pPr>
    </p:titleStyle>
    <p:bodyStyle>
      <a:lvl1pPr marL="435894" indent="-435894" algn="l" defTabSz="1162385"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44438" indent="-363245" algn="l" defTabSz="1162385"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52982" indent="-290596" algn="l" defTabSz="1162385"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34174" indent="-290596" algn="l" defTabSz="1162385"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615367" indent="-290596" algn="l" defTabSz="1162385"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96560" indent="-290596" algn="l" defTabSz="116238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77752" indent="-290596" algn="l" defTabSz="116238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58945" indent="-290596" algn="l" defTabSz="116238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0137" indent="-290596" algn="l" defTabSz="116238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62385" rtl="0" eaLnBrk="1" latinLnBrk="0" hangingPunct="1">
        <a:defRPr sz="2300" kern="1200">
          <a:solidFill>
            <a:schemeClr val="tx1"/>
          </a:solidFill>
          <a:latin typeface="+mn-lt"/>
          <a:ea typeface="+mn-ea"/>
          <a:cs typeface="+mn-cs"/>
        </a:defRPr>
      </a:lvl1pPr>
      <a:lvl2pPr marL="581193" algn="l" defTabSz="1162385" rtl="0" eaLnBrk="1" latinLnBrk="0" hangingPunct="1">
        <a:defRPr sz="2300" kern="1200">
          <a:solidFill>
            <a:schemeClr val="tx1"/>
          </a:solidFill>
          <a:latin typeface="+mn-lt"/>
          <a:ea typeface="+mn-ea"/>
          <a:cs typeface="+mn-cs"/>
        </a:defRPr>
      </a:lvl2pPr>
      <a:lvl3pPr marL="1162385" algn="l" defTabSz="1162385" rtl="0" eaLnBrk="1" latinLnBrk="0" hangingPunct="1">
        <a:defRPr sz="2300" kern="1200">
          <a:solidFill>
            <a:schemeClr val="tx1"/>
          </a:solidFill>
          <a:latin typeface="+mn-lt"/>
          <a:ea typeface="+mn-ea"/>
          <a:cs typeface="+mn-cs"/>
        </a:defRPr>
      </a:lvl3pPr>
      <a:lvl4pPr marL="1743578" algn="l" defTabSz="1162385" rtl="0" eaLnBrk="1" latinLnBrk="0" hangingPunct="1">
        <a:defRPr sz="2300" kern="1200">
          <a:solidFill>
            <a:schemeClr val="tx1"/>
          </a:solidFill>
          <a:latin typeface="+mn-lt"/>
          <a:ea typeface="+mn-ea"/>
          <a:cs typeface="+mn-cs"/>
        </a:defRPr>
      </a:lvl4pPr>
      <a:lvl5pPr marL="2324771" algn="l" defTabSz="1162385" rtl="0" eaLnBrk="1" latinLnBrk="0" hangingPunct="1">
        <a:defRPr sz="2300" kern="1200">
          <a:solidFill>
            <a:schemeClr val="tx1"/>
          </a:solidFill>
          <a:latin typeface="+mn-lt"/>
          <a:ea typeface="+mn-ea"/>
          <a:cs typeface="+mn-cs"/>
        </a:defRPr>
      </a:lvl5pPr>
      <a:lvl6pPr marL="2905963" algn="l" defTabSz="1162385" rtl="0" eaLnBrk="1" latinLnBrk="0" hangingPunct="1">
        <a:defRPr sz="2300" kern="1200">
          <a:solidFill>
            <a:schemeClr val="tx1"/>
          </a:solidFill>
          <a:latin typeface="+mn-lt"/>
          <a:ea typeface="+mn-ea"/>
          <a:cs typeface="+mn-cs"/>
        </a:defRPr>
      </a:lvl6pPr>
      <a:lvl7pPr marL="3487156" algn="l" defTabSz="1162385" rtl="0" eaLnBrk="1" latinLnBrk="0" hangingPunct="1">
        <a:defRPr sz="2300" kern="1200">
          <a:solidFill>
            <a:schemeClr val="tx1"/>
          </a:solidFill>
          <a:latin typeface="+mn-lt"/>
          <a:ea typeface="+mn-ea"/>
          <a:cs typeface="+mn-cs"/>
        </a:defRPr>
      </a:lvl7pPr>
      <a:lvl8pPr marL="4068348" algn="l" defTabSz="1162385" rtl="0" eaLnBrk="1" latinLnBrk="0" hangingPunct="1">
        <a:defRPr sz="2300" kern="1200">
          <a:solidFill>
            <a:schemeClr val="tx1"/>
          </a:solidFill>
          <a:latin typeface="+mn-lt"/>
          <a:ea typeface="+mn-ea"/>
          <a:cs typeface="+mn-cs"/>
        </a:defRPr>
      </a:lvl8pPr>
      <a:lvl9pPr marL="4649541" algn="l" defTabSz="116238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br>
              <a:rPr lang="en-GB" dirty="0" smtClean="0"/>
            </a:br>
            <a:endParaRPr lang="en-GB" dirty="0"/>
          </a:p>
        </p:txBody>
      </p:sp>
      <p:sp>
        <p:nvSpPr>
          <p:cNvPr id="3" name="Content Placeholder 2"/>
          <p:cNvSpPr>
            <a:spLocks noGrp="1"/>
          </p:cNvSpPr>
          <p:nvPr>
            <p:ph idx="1"/>
          </p:nvPr>
        </p:nvSpPr>
        <p:spPr>
          <a:xfrm>
            <a:off x="595868" y="1332111"/>
            <a:ext cx="11051445" cy="6696744"/>
          </a:xfrm>
        </p:spPr>
        <p:txBody>
          <a:bodyPr>
            <a:normAutofit fontScale="47500" lnSpcReduction="20000"/>
          </a:bodyPr>
          <a:lstStyle/>
          <a:p>
            <a:pPr>
              <a:buNone/>
            </a:pPr>
            <a:r>
              <a:rPr lang="en-GB" sz="2500" b="1" i="1" dirty="0" smtClean="0"/>
              <a:t>Introduction</a:t>
            </a:r>
            <a:r>
              <a:rPr lang="en-GB" sz="2500" i="1" dirty="0" smtClean="0"/>
              <a:t>:  we would like to present a rare  case of  oesophageal ulceration  and two cases of strictures caused by pills.</a:t>
            </a:r>
          </a:p>
          <a:p>
            <a:pPr>
              <a:buNone/>
            </a:pPr>
            <a:r>
              <a:rPr lang="en-GB" sz="2500" i="1" dirty="0" smtClean="0"/>
              <a:t> Pill oesophagitis is a common entity caused by  medications  having a direct toxic effect on mucosa by creating an acidic or alkaline environment. Usually self limiting, however, persistent injury can cause strictures. Commmon medications  that cause this  are Bisphophonates, antibiotics e.g. doxycycline,chemotherapy ,NSAIDS,potassium chloride, ferrous sulphate and thoracic radiation. Recognising and stopping medication with high dose PPI is how they are dealt with. Interventions like dilatation are required once strictures develop</a:t>
            </a:r>
            <a:r>
              <a:rPr lang="en-GB" sz="2500" i="1" dirty="0" smtClean="0"/>
              <a:t>.(</a:t>
            </a:r>
            <a:r>
              <a:rPr lang="en-GB" sz="2500" i="1" dirty="0" smtClean="0"/>
              <a:t>1)</a:t>
            </a:r>
            <a:endParaRPr lang="en-GB" sz="2500" i="1" dirty="0" smtClean="0"/>
          </a:p>
          <a:p>
            <a:pPr>
              <a:buNone/>
            </a:pPr>
            <a:r>
              <a:rPr lang="en-GB" sz="2500" i="1" dirty="0" smtClean="0"/>
              <a:t>Herpes oesophageal ulcer-HSV-1ulcers are seen in patients who are immunocompromised  such as HIV,patients on immunosuppressant, chemotherapy. This rarely occurs in healthy adults. Proposed mechanisms are direct extension from upper airways, reactivation , spread via vagus nerve to esophageal mucosa </a:t>
            </a:r>
            <a:r>
              <a:rPr lang="en-GB" sz="2500" i="1" dirty="0" smtClean="0"/>
              <a:t>(</a:t>
            </a:r>
            <a:r>
              <a:rPr lang="en-GB" sz="2500" i="1" dirty="0" smtClean="0"/>
              <a:t>2)</a:t>
            </a:r>
            <a:r>
              <a:rPr lang="en-GB" sz="2500" i="1" dirty="0" smtClean="0"/>
              <a:t>. </a:t>
            </a:r>
            <a:r>
              <a:rPr lang="en-GB" sz="2500" i="1" dirty="0" smtClean="0"/>
              <a:t>Common presentations are chest pain, odynophagia and fever. Endoscopy is gold standard for direct visualisation of ulcers.  Pathology demonstates Cowdry type Ainclusions and  ground glass multinucleated giant cells. Treatment is Acyclovir usually for 2 weeks .</a:t>
            </a:r>
          </a:p>
          <a:p>
            <a:pPr>
              <a:buNone/>
            </a:pPr>
            <a:r>
              <a:rPr lang="en-GB" sz="2500" i="1" dirty="0" smtClean="0"/>
              <a:t> picture A-  64 yrs old gentleman with RA on Methotrexate who had dysphagia  found to have stricture and ulceration in lower esophagus.There was poor response to dilatation initially however he showed dramatic improvement after stopping methotrxate.   </a:t>
            </a:r>
            <a:endParaRPr lang="en-GB" sz="2500" i="1" dirty="0"/>
          </a:p>
          <a:p>
            <a:pPr>
              <a:buNone/>
            </a:pPr>
            <a:r>
              <a:rPr lang="en-GB" sz="2500" i="1" dirty="0" smtClean="0"/>
              <a:t>Picture B—87 yrs old lady with dysphagia on oral methotrexate and iron . Endoscopy showing smooth stricture .The biopsies from it revealed pill oesophagitis. </a:t>
            </a:r>
          </a:p>
          <a:p>
            <a:pPr>
              <a:buNone/>
            </a:pPr>
            <a:r>
              <a:rPr lang="en-GB" sz="2500" i="1" dirty="0" smtClean="0"/>
              <a:t>Picture C- 67 yrs old women presented with chest pain  was thought to have aortic dissection  however, normal aortogram. .Endoscopy showed large ulcer in lower oesophagus and the biopsy confirmed HSV1 . She was successfully treated with iv acyclovir and total parental nutrition. She had no underlying malignancy or HIV .                                                                                                                                                                                                                                                                                                                                  </a:t>
            </a:r>
          </a:p>
          <a:p>
            <a:pPr>
              <a:buNone/>
            </a:pPr>
            <a:endParaRPr lang="en-GB" sz="2500" i="1" dirty="0"/>
          </a:p>
          <a:p>
            <a:pPr>
              <a:buNone/>
            </a:pPr>
            <a:endParaRPr lang="en-GB" sz="1200" i="1" dirty="0" smtClean="0"/>
          </a:p>
          <a:p>
            <a:pPr>
              <a:buNone/>
            </a:pPr>
            <a:endParaRPr lang="en-GB" sz="1200" i="1" dirty="0" smtClean="0"/>
          </a:p>
          <a:p>
            <a:pPr>
              <a:buNone/>
            </a:pPr>
            <a:endParaRPr lang="en-GB" sz="1200" i="1" dirty="0"/>
          </a:p>
          <a:p>
            <a:pPr>
              <a:buNone/>
            </a:pPr>
            <a:endParaRPr lang="en-GB" sz="1200" i="1" dirty="0" smtClean="0"/>
          </a:p>
          <a:p>
            <a:pPr>
              <a:buNone/>
            </a:pPr>
            <a:endParaRPr lang="en-GB" sz="1200" i="1" dirty="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r>
              <a:rPr lang="en-GB" sz="1200" i="1" dirty="0" smtClean="0"/>
              <a:t>                                </a:t>
            </a:r>
            <a:r>
              <a:rPr lang="en-GB" sz="1600" i="1" dirty="0" smtClean="0"/>
              <a:t>A                                                                                                                                       B                                                                                                                                          C</a:t>
            </a: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r>
              <a:rPr lang="en-GB" sz="1200" i="1" dirty="0" smtClean="0"/>
              <a:t>  </a:t>
            </a:r>
            <a:r>
              <a:rPr lang="en-GB" sz="2500" b="1" dirty="0" smtClean="0"/>
              <a:t>conclusion</a:t>
            </a:r>
            <a:r>
              <a:rPr lang="en-GB" sz="1200" i="1" dirty="0" smtClean="0"/>
              <a:t> – </a:t>
            </a:r>
            <a:r>
              <a:rPr lang="en-GB" sz="2500" i="1" dirty="0" smtClean="0"/>
              <a:t>Pill </a:t>
            </a:r>
            <a:r>
              <a:rPr lang="en-GB" sz="2500" i="1" dirty="0" smtClean="0"/>
              <a:t>oesophagitis</a:t>
            </a:r>
            <a:r>
              <a:rPr lang="en-GB" sz="2500" i="1" dirty="0" smtClean="0"/>
              <a:t> is a common condition  mostly caused by alendronate.Methotrexate  can cause GI ulcerations and influences the healing.HSV 1 </a:t>
            </a:r>
            <a:r>
              <a:rPr lang="en-GB" sz="2500" i="1" dirty="0" smtClean="0"/>
              <a:t>oesophagitis</a:t>
            </a:r>
            <a:r>
              <a:rPr lang="en-GB" sz="2500" i="1" dirty="0" smtClean="0"/>
              <a:t> is rare in immunocompetant  patients.its important to look into medication history in all cases of strictures .</a:t>
            </a:r>
          </a:p>
          <a:p>
            <a:pPr>
              <a:buNone/>
            </a:pPr>
            <a:r>
              <a:rPr lang="en-GB" sz="2500" i="1" dirty="0" smtClean="0"/>
              <a:t>                              we </a:t>
            </a:r>
            <a:r>
              <a:rPr lang="en-GB" sz="2500" i="1" dirty="0" smtClean="0"/>
              <a:t>don't </a:t>
            </a:r>
            <a:r>
              <a:rPr lang="en-GB" sz="2500" i="1" dirty="0" smtClean="0"/>
              <a:t>have any conflict of interest.</a:t>
            </a:r>
          </a:p>
          <a:p>
            <a:pPr>
              <a:buNone/>
            </a:pPr>
            <a:endParaRPr lang="en-GB" sz="1200" i="1" dirty="0" smtClean="0"/>
          </a:p>
          <a:p>
            <a:pPr>
              <a:buNone/>
            </a:pPr>
            <a:endParaRPr lang="en-GB" sz="1200" i="1" dirty="0" smtClean="0"/>
          </a:p>
          <a:p>
            <a:pPr>
              <a:buNone/>
            </a:pPr>
            <a:endParaRPr lang="en-GB" sz="1200" i="1" dirty="0" smtClean="0"/>
          </a:p>
          <a:p>
            <a:pPr>
              <a:buNone/>
            </a:pPr>
            <a:endParaRPr lang="en-GB" sz="1200" i="1" dirty="0" smtClean="0"/>
          </a:p>
          <a:p>
            <a:pPr>
              <a:buNone/>
            </a:pPr>
            <a:r>
              <a:rPr lang="en-GB" sz="1200" i="1" dirty="0" smtClean="0"/>
              <a:t>Ref</a:t>
            </a:r>
            <a:endParaRPr lang="en-GB" sz="1200" i="1" dirty="0" smtClean="0"/>
          </a:p>
          <a:p>
            <a:pPr>
              <a:buNone/>
            </a:pPr>
            <a:r>
              <a:rPr lang="en-GB" sz="1200" i="1" dirty="0"/>
              <a:t> </a:t>
            </a:r>
            <a:r>
              <a:rPr lang="en-GB" sz="1200" i="1" dirty="0" smtClean="0"/>
              <a:t>     </a:t>
            </a:r>
            <a:r>
              <a:rPr lang="en-GB" sz="1200" i="1" dirty="0" smtClean="0"/>
              <a:t>    1.kikendall </a:t>
            </a:r>
            <a:r>
              <a:rPr lang="en-GB" sz="1200" i="1" dirty="0" smtClean="0"/>
              <a:t>Jwpill esophagitis.J Clin Gastroenterol1999;28:289-305 </a:t>
            </a:r>
            <a:endParaRPr lang="en-GB" sz="1200" i="1" dirty="0" smtClean="0"/>
          </a:p>
          <a:p>
            <a:pPr>
              <a:buNone/>
            </a:pPr>
            <a:r>
              <a:rPr lang="en-GB" sz="1200" i="1" dirty="0" smtClean="0"/>
              <a:t> </a:t>
            </a:r>
            <a:r>
              <a:rPr lang="en-GB" sz="1200" i="1" dirty="0" smtClean="0"/>
              <a:t>       </a:t>
            </a:r>
            <a:r>
              <a:rPr lang="en-GB" sz="1200" i="1" dirty="0" smtClean="0"/>
              <a:t>   </a:t>
            </a:r>
            <a:r>
              <a:rPr lang="en-GB" sz="1200" i="1" dirty="0" smtClean="0"/>
              <a:t>2.Corey </a:t>
            </a:r>
            <a:r>
              <a:rPr lang="en-GB" sz="1200" i="1" dirty="0" smtClean="0"/>
              <a:t>L INF with herpes simplex viruses.N.Engl JMed1986;314:749-56</a:t>
            </a:r>
            <a:endParaRPr lang="en-GB" sz="1200" i="1" dirty="0" smtClean="0"/>
          </a:p>
          <a:p>
            <a:pPr>
              <a:buNone/>
            </a:pPr>
            <a:r>
              <a:rPr lang="en-GB" sz="1200" i="1" dirty="0" smtClean="0"/>
              <a:t> </a:t>
            </a:r>
            <a:r>
              <a:rPr lang="en-GB" sz="1200" i="1" dirty="0" smtClean="0"/>
              <a:t>        </a:t>
            </a:r>
            <a:r>
              <a:rPr lang="en-GB" sz="1200" i="1" dirty="0" smtClean="0"/>
              <a:t>                                                                            </a:t>
            </a:r>
            <a:endParaRPr lang="en-GB" sz="1200" i="1" dirty="0" smtClean="0"/>
          </a:p>
          <a:p>
            <a:pPr>
              <a:buNone/>
            </a:pPr>
            <a:r>
              <a:rPr lang="en-GB" sz="1200" i="1" dirty="0"/>
              <a:t> </a:t>
            </a:r>
            <a:r>
              <a:rPr lang="en-GB" sz="1200" i="1" dirty="0" smtClean="0"/>
              <a:t>                                                                                                                                                                                                     </a:t>
            </a:r>
          </a:p>
          <a:p>
            <a:pPr>
              <a:buNone/>
            </a:pPr>
            <a:endParaRPr lang="en-GB" sz="1200" i="1" dirty="0" smtClean="0"/>
          </a:p>
          <a:p>
            <a:pPr>
              <a:buNone/>
            </a:pPr>
            <a:r>
              <a:rPr lang="en-GB" sz="1200" i="1" dirty="0" smtClean="0"/>
              <a:t>                                                                                        </a:t>
            </a:r>
          </a:p>
        </p:txBody>
      </p:sp>
      <p:sp>
        <p:nvSpPr>
          <p:cNvPr id="4" name="Rounded Rectangle 3"/>
          <p:cNvSpPr/>
          <p:nvPr/>
        </p:nvSpPr>
        <p:spPr>
          <a:xfrm>
            <a:off x="2430289" y="323999"/>
            <a:ext cx="756084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Interesting case  of Oesophageal ulcer  and strictures</a:t>
            </a:r>
            <a:endParaRPr lang="en-GB" dirty="0"/>
          </a:p>
        </p:txBody>
      </p:sp>
      <p:sp>
        <p:nvSpPr>
          <p:cNvPr id="5" name="Rectangle 4"/>
          <p:cNvSpPr/>
          <p:nvPr/>
        </p:nvSpPr>
        <p:spPr>
          <a:xfrm>
            <a:off x="4806553" y="900063"/>
            <a:ext cx="432048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Authors-Dr V Ranade ,Dr.H.Jafferbhoy  combined GI unit,victoria Hospital,NHS Fife. vaishali.ranade@nhs.scot</a:t>
            </a:r>
            <a:endParaRPr lang="en-GB" sz="1200" dirty="0"/>
          </a:p>
        </p:txBody>
      </p:sp>
      <p:pic>
        <p:nvPicPr>
          <p:cNvPr id="6" name="Picture 5"/>
          <p:cNvPicPr/>
          <p:nvPr/>
        </p:nvPicPr>
        <p:blipFill>
          <a:blip r:embed="rId3" cstate="print"/>
          <a:srcRect l="16980" t="24375" r="35186" b="14310"/>
          <a:stretch>
            <a:fillRect/>
          </a:stretch>
        </p:blipFill>
        <p:spPr bwMode="auto">
          <a:xfrm>
            <a:off x="1638201" y="4140423"/>
            <a:ext cx="2447254" cy="1656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p:nvPr/>
        </p:nvPicPr>
        <p:blipFill>
          <a:blip r:embed="rId4" cstate="print"/>
          <a:srcRect l="14677" t="24331" r="34259" b="9976"/>
          <a:stretch>
            <a:fillRect/>
          </a:stretch>
        </p:blipFill>
        <p:spPr bwMode="auto">
          <a:xfrm>
            <a:off x="4590529" y="4068415"/>
            <a:ext cx="2728136" cy="1800200"/>
          </a:xfrm>
          <a:prstGeom prst="rect">
            <a:avLst/>
          </a:prstGeom>
          <a:noFill/>
          <a:ln w="9525">
            <a:noFill/>
            <a:miter lim="800000"/>
            <a:headEnd/>
            <a:tailEnd/>
          </a:ln>
        </p:spPr>
      </p:pic>
      <p:pic>
        <p:nvPicPr>
          <p:cNvPr id="9" name="Picture 8"/>
          <p:cNvPicPr/>
          <p:nvPr/>
        </p:nvPicPr>
        <p:blipFill>
          <a:blip r:embed="rId5" cstate="print"/>
          <a:srcRect l="15962" t="24721" r="33936" b="9068"/>
          <a:stretch>
            <a:fillRect/>
          </a:stretch>
        </p:blipFill>
        <p:spPr bwMode="auto">
          <a:xfrm>
            <a:off x="7758881" y="4140423"/>
            <a:ext cx="2391462" cy="158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0" name="AutoShape 2" descr="Welcome to the NHS Fife | NHS Fi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52" name="AutoShape 4" descr="Welcome to the NHS Fife | NHS Fi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TotalTime>
  <Words>405</Words>
  <Application>Microsoft Office PowerPoint</Application>
  <PresentationFormat>Custom</PresentationFormat>
  <Paragraphs>48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vt:lpstr>
    </vt:vector>
  </TitlesOfParts>
  <Company>NHS FIFE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ranadev</dc:creator>
  <cp:lastModifiedBy>ranadev</cp:lastModifiedBy>
  <cp:revision>42</cp:revision>
  <dcterms:created xsi:type="dcterms:W3CDTF">2021-06-06T17:11:04Z</dcterms:created>
  <dcterms:modified xsi:type="dcterms:W3CDTF">2021-06-08T07:28:23Z</dcterms:modified>
</cp:coreProperties>
</file>