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0275213" cy="2138362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>
        <p:scale>
          <a:sx n="40" d="100"/>
          <a:sy n="40" d="100"/>
        </p:scale>
        <p:origin x="-1316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5807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238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7796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4325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9452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4966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8884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4301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7962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5606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3748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20856-F6C8-4E6A-A331-76963840337D}" type="datetimeFigureOut">
              <a:rPr lang="en-SG" smtClean="0"/>
              <a:t>3/6/2021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32BF1-DC1F-4F8E-8D58-74742FA26A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758596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7DBA54-C42A-40F5-A216-F4AFB26704E5}"/>
              </a:ext>
            </a:extLst>
          </p:cNvPr>
          <p:cNvSpPr/>
          <p:nvPr/>
        </p:nvSpPr>
        <p:spPr>
          <a:xfrm>
            <a:off x="1153945" y="4142655"/>
            <a:ext cx="11477154" cy="25984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SG" sz="4000" b="1" u="sng" dirty="0">
                <a:solidFill>
                  <a:srgbClr val="FF0000"/>
                </a:solidFill>
              </a:rPr>
              <a:t>Background:</a:t>
            </a:r>
            <a:r>
              <a:rPr lang="en-SG" sz="4000" b="1" dirty="0"/>
              <a:t> </a:t>
            </a:r>
            <a:r>
              <a:rPr lang="en-SG" sz="4000" dirty="0"/>
              <a:t>The prevalence of undiagnosed blood-borne virus (BBV) infection in Scotland is unacceptably high. Injecting drug use behaviours are an important source of BBV acquisition.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7149BD-825D-48E5-9197-B8C11C3AD232}"/>
              </a:ext>
            </a:extLst>
          </p:cNvPr>
          <p:cNvSpPr/>
          <p:nvPr/>
        </p:nvSpPr>
        <p:spPr>
          <a:xfrm>
            <a:off x="1153946" y="7011179"/>
            <a:ext cx="11477154" cy="38355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SG" sz="4000" b="1" u="sng" dirty="0">
                <a:solidFill>
                  <a:srgbClr val="FF0000"/>
                </a:solidFill>
              </a:rPr>
              <a:t>Elimination targets:</a:t>
            </a:r>
            <a:r>
              <a:rPr lang="en-SG" sz="4000" b="1" dirty="0">
                <a:solidFill>
                  <a:srgbClr val="FF0000"/>
                </a:solidFill>
              </a:rPr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SG" sz="4000" b="1" dirty="0"/>
              <a:t>HCV infection and HCV related severe disease and death as a major public health concern by 2024 (Scotland)</a:t>
            </a:r>
          </a:p>
          <a:p>
            <a:pPr marL="742950" indent="-742950">
              <a:buFont typeface="+mj-lt"/>
              <a:buAutoNum type="arabicPeriod"/>
            </a:pPr>
            <a:r>
              <a:rPr lang="en-SG" sz="4000" b="1" dirty="0"/>
              <a:t>HIV transmission by 2030 </a:t>
            </a:r>
          </a:p>
          <a:p>
            <a:pPr marL="742950" indent="-742950">
              <a:buFont typeface="+mj-lt"/>
              <a:buAutoNum type="arabicPeriod"/>
            </a:pPr>
            <a:r>
              <a:rPr lang="en-SG" sz="4000" b="1" dirty="0"/>
              <a:t>Viral hepatitis as a public health concern by 2030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8B69B3-C311-43EB-8D2B-A389BB2935BF}"/>
              </a:ext>
            </a:extLst>
          </p:cNvPr>
          <p:cNvSpPr/>
          <p:nvPr/>
        </p:nvSpPr>
        <p:spPr>
          <a:xfrm>
            <a:off x="1153946" y="13032510"/>
            <a:ext cx="11477154" cy="24539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SG" sz="4000" b="1" u="sng" dirty="0">
                <a:solidFill>
                  <a:srgbClr val="FF0000"/>
                </a:solidFill>
              </a:rPr>
              <a:t>Question</a:t>
            </a:r>
            <a:r>
              <a:rPr lang="en-SG" sz="4000" b="1" u="sng" dirty="0"/>
              <a:t>: </a:t>
            </a:r>
            <a:r>
              <a:rPr lang="en-SG" sz="4000" b="1" dirty="0"/>
              <a:t>Are we missing opportunities to screen high risk patients for BBV within the Emergency Care Directorate of NHS Fife?</a:t>
            </a:r>
            <a:endParaRPr lang="en-SG" sz="48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55FC00-2280-4663-AA46-2B5F29720082}"/>
              </a:ext>
            </a:extLst>
          </p:cNvPr>
          <p:cNvSpPr/>
          <p:nvPr/>
        </p:nvSpPr>
        <p:spPr>
          <a:xfrm>
            <a:off x="1153946" y="11053722"/>
            <a:ext cx="11477154" cy="17717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SG" sz="4400" b="1" dirty="0">
                <a:solidFill>
                  <a:srgbClr val="FF0000"/>
                </a:solidFill>
              </a:rPr>
              <a:t>Identification of undiagnosed BBV infection is a </a:t>
            </a:r>
          </a:p>
          <a:p>
            <a:pPr algn="ctr"/>
            <a:r>
              <a:rPr lang="en-SG" sz="4400" b="1" u="sng" dirty="0">
                <a:solidFill>
                  <a:srgbClr val="FF0000"/>
                </a:solidFill>
              </a:rPr>
              <a:t>“public health priority”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2A1924-8147-4AA3-9513-E23188972032}"/>
              </a:ext>
            </a:extLst>
          </p:cNvPr>
          <p:cNvSpPr/>
          <p:nvPr/>
        </p:nvSpPr>
        <p:spPr>
          <a:xfrm>
            <a:off x="13134110" y="4162422"/>
            <a:ext cx="16067984" cy="8689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SG" sz="4800" b="1" dirty="0">
                <a:solidFill>
                  <a:srgbClr val="FF0000"/>
                </a:solidFill>
              </a:rPr>
              <a:t>Results</a:t>
            </a:r>
            <a:r>
              <a:rPr lang="en-SG" sz="4800" dirty="0"/>
              <a:t>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5B288CB-96BB-4C71-96BC-E0529246A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945" y="15790371"/>
            <a:ext cx="11477154" cy="496284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2C4B2C0-3E11-4A99-8133-055132F2F01D}"/>
              </a:ext>
            </a:extLst>
          </p:cNvPr>
          <p:cNvSpPr/>
          <p:nvPr/>
        </p:nvSpPr>
        <p:spPr>
          <a:xfrm>
            <a:off x="13175671" y="12448871"/>
            <a:ext cx="16067984" cy="45230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SG" sz="4000" b="1" dirty="0">
                <a:solidFill>
                  <a:srgbClr val="FF0000"/>
                </a:solidFill>
              </a:rPr>
              <a:t>Summary of audit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SG" sz="4000" dirty="0"/>
              <a:t>Only 27% of PWID at DVT clinic were tested for BBV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SG" sz="4000" dirty="0"/>
              <a:t>Only 58% of PWID with SAB were tested for BBV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Patients with SAB seen by the Infection Consult Service were more likely to have BBV screening performed during admission (66.7% v 45%)</a:t>
            </a:r>
            <a:endParaRPr lang="en-SG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SG" sz="4000" dirty="0"/>
              <a:t>Around 10% of PWID did not have any BBV test done in their record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SG" sz="4000" dirty="0"/>
              <a:t>Only 20% of PWID had a BBV test done in the year preceding the study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B1CF23-26E4-497E-B0A7-B34A3E69A1CC}"/>
              </a:ext>
            </a:extLst>
          </p:cNvPr>
          <p:cNvSpPr/>
          <p:nvPr/>
        </p:nvSpPr>
        <p:spPr>
          <a:xfrm>
            <a:off x="13134110" y="17221202"/>
            <a:ext cx="16067984" cy="35083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SG" sz="4000" b="1" dirty="0">
                <a:solidFill>
                  <a:srgbClr val="FF0000"/>
                </a:solidFill>
              </a:rPr>
              <a:t>Recommendations</a:t>
            </a:r>
            <a:r>
              <a:rPr lang="en-SG" sz="4000" dirty="0"/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SG" sz="4000" b="1" dirty="0"/>
              <a:t>PWID who present to secondary care with complications of injecting drug use must be tested for BBV infection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SG" sz="4000" b="1" dirty="0"/>
              <a:t>Education of health care professionals is required to increase awareness of BBV testing indications and treatment referral pathways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E63971E-E2B3-4A7B-AD82-2C360A300999}"/>
              </a:ext>
            </a:extLst>
          </p:cNvPr>
          <p:cNvSpPr/>
          <p:nvPr/>
        </p:nvSpPr>
        <p:spPr>
          <a:xfrm>
            <a:off x="2078182" y="207351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57E23FE-4E80-4479-AA19-D420AE782EDF}"/>
              </a:ext>
            </a:extLst>
          </p:cNvPr>
          <p:cNvSpPr/>
          <p:nvPr/>
        </p:nvSpPr>
        <p:spPr>
          <a:xfrm>
            <a:off x="1153944" y="732641"/>
            <a:ext cx="27993629" cy="30368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SG" sz="6600" b="1" dirty="0"/>
              <a:t>Screening of blood borne viruses (BBV) in high risk group</a:t>
            </a:r>
          </a:p>
          <a:p>
            <a:pPr algn="ctr"/>
            <a:r>
              <a:rPr lang="en-SG" sz="4000" b="1" dirty="0"/>
              <a:t>Authors: </a:t>
            </a:r>
            <a:r>
              <a:rPr lang="en-SG" sz="4000" b="1" dirty="0" err="1"/>
              <a:t>Htet</a:t>
            </a:r>
            <a:r>
              <a:rPr lang="en-SG" sz="4000" b="1" dirty="0"/>
              <a:t> </a:t>
            </a:r>
            <a:r>
              <a:rPr lang="en-SG" sz="4000" b="1" dirty="0" err="1"/>
              <a:t>Htet</a:t>
            </a:r>
            <a:r>
              <a:rPr lang="en-SG" sz="4000" b="1" dirty="0"/>
              <a:t> </a:t>
            </a:r>
            <a:r>
              <a:rPr lang="en-SG" sz="4000" b="1" dirty="0" err="1"/>
              <a:t>Ei</a:t>
            </a:r>
            <a:r>
              <a:rPr lang="en-SG" sz="4000" b="1" dirty="0"/>
              <a:t> </a:t>
            </a:r>
            <a:r>
              <a:rPr lang="en-SG" sz="4000" b="1" dirty="0" err="1"/>
              <a:t>Khin</a:t>
            </a:r>
            <a:r>
              <a:rPr lang="en-SG" sz="4000" b="1" dirty="0"/>
              <a:t>* (</a:t>
            </a:r>
            <a:r>
              <a:rPr lang="en-SG" sz="4000" b="1" dirty="0" err="1"/>
              <a:t>htethtetei.khin@nhs.scot</a:t>
            </a:r>
            <a:r>
              <a:rPr lang="en-SG" sz="4000" b="1" dirty="0"/>
              <a:t>), Naomi </a:t>
            </a:r>
            <a:r>
              <a:rPr lang="en-SG" sz="4000" b="1" dirty="0" err="1"/>
              <a:t>Bulteel</a:t>
            </a:r>
            <a:r>
              <a:rPr lang="en-SG" sz="4000" b="1" dirty="0"/>
              <a:t> (Supervisor)</a:t>
            </a:r>
          </a:p>
          <a:p>
            <a:pPr algn="ctr"/>
            <a:r>
              <a:rPr lang="en-SG" sz="4000" b="1" dirty="0"/>
              <a:t>General Medicine, Victoria Hospital Kirkcaldy</a:t>
            </a:r>
            <a:endParaRPr lang="en-SG" sz="4000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FC5DE84-68C9-4790-9C6A-0E304CF508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5203" y="5212151"/>
            <a:ext cx="4729813" cy="320261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626C358-8926-4D73-AF40-64AC233504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65679" y="8649879"/>
            <a:ext cx="4779817" cy="352602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41DE154-BB8B-43E2-9F76-1242BE94E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34110" y="8498016"/>
            <a:ext cx="4730906" cy="371260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4EC5092-84F1-4CB7-A04B-2D96F718FC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63838" y="5191053"/>
            <a:ext cx="4779817" cy="347301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8492313-F985-41FC-AA2B-1095F9DF28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31048" y="5191053"/>
            <a:ext cx="6088464" cy="341029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4394AF9B-0124-432A-A3F7-91FC14A98A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131048" y="8684597"/>
            <a:ext cx="6088464" cy="352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24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</TotalTime>
  <Words>259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Screening of blood borne viruses (BBV) in high risk group</dc:title>
  <dc:creator>user</dc:creator>
  <cp:lastModifiedBy>Naomi Bulteel</cp:lastModifiedBy>
  <cp:revision>31</cp:revision>
  <dcterms:created xsi:type="dcterms:W3CDTF">2021-05-17T13:53:41Z</dcterms:created>
  <dcterms:modified xsi:type="dcterms:W3CDTF">2021-06-03T18:48:33Z</dcterms:modified>
</cp:coreProperties>
</file>