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Lst>
  <p:sldSz cx="21383625" cy="30275213"/>
  <p:notesSz cx="10418763" cy="148431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4A2F66-31BD-51A7-9A10-EA86C04812A0}" v="117" dt="2021-06-04T13:58:35.536"/>
    <p1510:client id="{34310F2C-A8D3-7355-C527-59F95F674100}" v="174" dt="2021-06-04T13:11:06.632"/>
    <p1510:client id="{692222B4-C01B-BAE7-A2F7-722126C36D9B}" v="299" dt="2021-06-04T13:09:43.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00_3293B51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IE" sz="2800" b="1"/>
              <a:t>Comparing attainment</a:t>
            </a:r>
            <a:r>
              <a:rPr lang="en-IE" sz="2800" b="1" baseline="0"/>
              <a:t> of GMC standards (vertical axis) between audits</a:t>
            </a:r>
            <a:endParaRPr lang="en-IE" sz="2800" b="1"/>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tx>
            <c:strRef>
              <c:f>'Matchng audit standards up'!$B$3</c:f>
              <c:strCache>
                <c:ptCount val="1"/>
                <c:pt idx="0">
                  <c:v>2021 Audit</c:v>
                </c:pt>
              </c:strCache>
            </c:strRef>
          </c:tx>
          <c:spPr>
            <a:solidFill>
              <a:schemeClr val="accent1"/>
            </a:solidFill>
            <a:ln>
              <a:noFill/>
            </a:ln>
            <a:effectLst/>
          </c:spPr>
          <c:invertIfNegative val="0"/>
          <c:cat>
            <c:strRef>
              <c:f>'Matchng audit standards up'!$A$4:$A$15</c:f>
              <c:strCache>
                <c:ptCount val="12"/>
                <c:pt idx="0">
                  <c:v>Basis for consent ?</c:v>
                </c:pt>
                <c:pt idx="1">
                  <c:v>Alternative treatment &amp; treatments alongside medicine</c:v>
                </c:pt>
                <c:pt idx="2">
                  <c:v>Check for Contraindications </c:v>
                </c:pt>
                <c:pt idx="3">
                  <c:v>symptoms which may respond to treatment</c:v>
                </c:pt>
                <c:pt idx="4">
                  <c:v>Onset of action</c:v>
                </c:pt>
                <c:pt idx="5">
                  <c:v>Dosing</c:v>
                </c:pt>
                <c:pt idx="6">
                  <c:v>Duration of treatment</c:v>
                </c:pt>
                <c:pt idx="7">
                  <c:v>Common and serious side effects</c:v>
                </c:pt>
                <c:pt idx="8">
                  <c:v>Interactions and drug &amp; alcohol consumption </c:v>
                </c:pt>
                <c:pt idx="9">
                  <c:v>Follow up arrangements &amp; Monitoring </c:v>
                </c:pt>
                <c:pt idx="10">
                  <c:v>Prescriptions</c:v>
                </c:pt>
                <c:pt idx="11">
                  <c:v>Further information</c:v>
                </c:pt>
              </c:strCache>
            </c:strRef>
          </c:cat>
          <c:val>
            <c:numRef>
              <c:f>'Matchng audit standards up'!$B$4:$B$15</c:f>
              <c:numCache>
                <c:formatCode>0.00%</c:formatCode>
                <c:ptCount val="12"/>
                <c:pt idx="0">
                  <c:v>0.64</c:v>
                </c:pt>
                <c:pt idx="1">
                  <c:v>0.86</c:v>
                </c:pt>
                <c:pt idx="2">
                  <c:v>0.64</c:v>
                </c:pt>
                <c:pt idx="3">
                  <c:v>1</c:v>
                </c:pt>
                <c:pt idx="4">
                  <c:v>0.86</c:v>
                </c:pt>
                <c:pt idx="5">
                  <c:v>0.86</c:v>
                </c:pt>
                <c:pt idx="6">
                  <c:v>0.59</c:v>
                </c:pt>
                <c:pt idx="7">
                  <c:v>0.91</c:v>
                </c:pt>
                <c:pt idx="8">
                  <c:v>0.68</c:v>
                </c:pt>
                <c:pt idx="9">
                  <c:v>1</c:v>
                </c:pt>
                <c:pt idx="10">
                  <c:v>0.73</c:v>
                </c:pt>
                <c:pt idx="11">
                  <c:v>0.73</c:v>
                </c:pt>
              </c:numCache>
            </c:numRef>
          </c:val>
          <c:extLst>
            <c:ext xmlns:c16="http://schemas.microsoft.com/office/drawing/2014/chart" uri="{C3380CC4-5D6E-409C-BE32-E72D297353CC}">
              <c16:uniqueId val="{00000000-B7C0-4F22-8CC4-76EB812EBD8F}"/>
            </c:ext>
          </c:extLst>
        </c:ser>
        <c:ser>
          <c:idx val="1"/>
          <c:order val="1"/>
          <c:tx>
            <c:strRef>
              <c:f>'Matchng audit standards up'!$C$3</c:f>
              <c:strCache>
                <c:ptCount val="1"/>
                <c:pt idx="0">
                  <c:v>Previous audit</c:v>
                </c:pt>
              </c:strCache>
            </c:strRef>
          </c:tx>
          <c:spPr>
            <a:solidFill>
              <a:schemeClr val="accent2"/>
            </a:solidFill>
            <a:ln>
              <a:noFill/>
            </a:ln>
            <a:effectLst/>
          </c:spPr>
          <c:invertIfNegative val="0"/>
          <c:cat>
            <c:strRef>
              <c:f>'Matchng audit standards up'!$A$4:$A$15</c:f>
              <c:strCache>
                <c:ptCount val="12"/>
                <c:pt idx="0">
                  <c:v>Basis for consent ?</c:v>
                </c:pt>
                <c:pt idx="1">
                  <c:v>Alternative treatment &amp; treatments alongside medicine</c:v>
                </c:pt>
                <c:pt idx="2">
                  <c:v>Check for Contraindications </c:v>
                </c:pt>
                <c:pt idx="3">
                  <c:v>symptoms which may respond to treatment</c:v>
                </c:pt>
                <c:pt idx="4">
                  <c:v>Onset of action</c:v>
                </c:pt>
                <c:pt idx="5">
                  <c:v>Dosing</c:v>
                </c:pt>
                <c:pt idx="6">
                  <c:v>Duration of treatment</c:v>
                </c:pt>
                <c:pt idx="7">
                  <c:v>Common and serious side effects</c:v>
                </c:pt>
                <c:pt idx="8">
                  <c:v>Interactions and drug &amp; alcohol consumption </c:v>
                </c:pt>
                <c:pt idx="9">
                  <c:v>Follow up arrangements &amp; Monitoring </c:v>
                </c:pt>
                <c:pt idx="10">
                  <c:v>Prescriptions</c:v>
                </c:pt>
                <c:pt idx="11">
                  <c:v>Further information</c:v>
                </c:pt>
              </c:strCache>
            </c:strRef>
          </c:cat>
          <c:val>
            <c:numRef>
              <c:f>'Matchng audit standards up'!$C$4:$C$15</c:f>
              <c:numCache>
                <c:formatCode>0%</c:formatCode>
                <c:ptCount val="12"/>
                <c:pt idx="0">
                  <c:v>0.7</c:v>
                </c:pt>
                <c:pt idx="1">
                  <c:v>0.67</c:v>
                </c:pt>
                <c:pt idx="2">
                  <c:v>0.4</c:v>
                </c:pt>
                <c:pt idx="3">
                  <c:v>0.45</c:v>
                </c:pt>
                <c:pt idx="4">
                  <c:v>0.7</c:v>
                </c:pt>
                <c:pt idx="5">
                  <c:v>0.71</c:v>
                </c:pt>
                <c:pt idx="6">
                  <c:v>0.5</c:v>
                </c:pt>
                <c:pt idx="7">
                  <c:v>0.74</c:v>
                </c:pt>
                <c:pt idx="8" formatCode="General">
                  <c:v>0</c:v>
                </c:pt>
                <c:pt idx="9">
                  <c:v>1</c:v>
                </c:pt>
                <c:pt idx="10">
                  <c:v>0.2</c:v>
                </c:pt>
                <c:pt idx="11">
                  <c:v>0.4</c:v>
                </c:pt>
              </c:numCache>
            </c:numRef>
          </c:val>
          <c:extLst>
            <c:ext xmlns:c16="http://schemas.microsoft.com/office/drawing/2014/chart" uri="{C3380CC4-5D6E-409C-BE32-E72D297353CC}">
              <c16:uniqueId val="{00000001-B7C0-4F22-8CC4-76EB812EBD8F}"/>
            </c:ext>
          </c:extLst>
        </c:ser>
        <c:dLbls>
          <c:showLegendKey val="0"/>
          <c:showVal val="0"/>
          <c:showCatName val="0"/>
          <c:showSerName val="0"/>
          <c:showPercent val="0"/>
          <c:showBubbleSize val="0"/>
        </c:dLbls>
        <c:gapWidth val="182"/>
        <c:axId val="553797952"/>
        <c:axId val="553792544"/>
      </c:barChart>
      <c:catAx>
        <c:axId val="55379795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53792544"/>
        <c:crosses val="autoZero"/>
        <c:auto val="1"/>
        <c:lblAlgn val="ctr"/>
        <c:lblOffset val="100"/>
        <c:noMultiLvlLbl val="0"/>
      </c:catAx>
      <c:valAx>
        <c:axId val="55379254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53797952"/>
        <c:crosses val="autoZero"/>
        <c:crossBetween val="between"/>
        <c:majorUnit val="0.2"/>
      </c:valAx>
      <c:spPr>
        <a:noFill/>
        <a:ln>
          <a:noFill/>
        </a:ln>
        <a:effectLst/>
      </c:spPr>
    </c:plotArea>
    <c:legend>
      <c:legendPos val="r"/>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sz="1400" b="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p>
        </p:txBody>
      </p:sp>
      <p:sp>
        <p:nvSpPr>
          <p:cNvPr id="4" name="Date Placeholder 3"/>
          <p:cNvSpPr>
            <a:spLocks noGrp="1"/>
          </p:cNvSpPr>
          <p:nvPr>
            <p:ph type="dt" sz="half" idx="10"/>
          </p:nvPr>
        </p:nvSpPr>
        <p:spPr/>
        <p:txBody>
          <a:bodyPr/>
          <a:lstStyle/>
          <a:p>
            <a:fld id="{5199937D-EF54-47A4-8C72-C0A50B34CD68}" type="datetimeFigureOut">
              <a:rPr lang="en-IE" smtClean="0"/>
              <a:t>04/06/2021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103508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99937D-EF54-47A4-8C72-C0A50B34CD68}" type="datetimeFigureOut">
              <a:rPr lang="en-IE" smtClean="0"/>
              <a:t>04/06/2021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201423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99937D-EF54-47A4-8C72-C0A50B34CD68}" type="datetimeFigureOut">
              <a:rPr lang="en-IE" smtClean="0"/>
              <a:t>04/06/2021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348694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99937D-EF54-47A4-8C72-C0A50B34CD68}" type="datetimeFigureOut">
              <a:rPr lang="en-IE" smtClean="0"/>
              <a:t>04/06/2021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154529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99937D-EF54-47A4-8C72-C0A50B34CD68}" type="datetimeFigureOut">
              <a:rPr lang="en-IE" smtClean="0"/>
              <a:t>04/06/2021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3685040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99937D-EF54-47A4-8C72-C0A50B34CD68}" type="datetimeFigureOut">
              <a:rPr lang="en-IE" smtClean="0"/>
              <a:t>04/06/2021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696364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99937D-EF54-47A4-8C72-C0A50B34CD68}" type="datetimeFigureOut">
              <a:rPr lang="en-IE" smtClean="0"/>
              <a:t>04/06/2021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82860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99937D-EF54-47A4-8C72-C0A50B34CD68}" type="datetimeFigureOut">
              <a:rPr lang="en-IE" smtClean="0"/>
              <a:t>04/06/2021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1330354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99937D-EF54-47A4-8C72-C0A50B34CD68}" type="datetimeFigureOut">
              <a:rPr lang="en-IE" smtClean="0"/>
              <a:t>04/06/2021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102201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5199937D-EF54-47A4-8C72-C0A50B34CD68}" type="datetimeFigureOut">
              <a:rPr lang="en-IE" smtClean="0"/>
              <a:t>04/06/2021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92916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5199937D-EF54-47A4-8C72-C0A50B34CD68}" type="datetimeFigureOut">
              <a:rPr lang="en-IE" smtClean="0"/>
              <a:t>04/06/2021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5293D68-DCE0-46BB-A144-009DC55BD199}" type="slidenum">
              <a:rPr lang="en-IE" smtClean="0"/>
              <a:t>‹#›</a:t>
            </a:fld>
            <a:endParaRPr lang="en-IE"/>
          </a:p>
        </p:txBody>
      </p:sp>
    </p:spTree>
    <p:extLst>
      <p:ext uri="{BB962C8B-B14F-4D97-AF65-F5344CB8AC3E}">
        <p14:creationId xmlns:p14="http://schemas.microsoft.com/office/powerpoint/2010/main" val="370852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5199937D-EF54-47A4-8C72-C0A50B34CD68}" type="datetimeFigureOut">
              <a:rPr lang="en-IE" smtClean="0"/>
              <a:t>04/06/2021</a:t>
            </a:fld>
            <a:endParaRPr lang="en-IE"/>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25293D68-DCE0-46BB-A144-009DC55BD199}" type="slidenum">
              <a:rPr lang="en-IE" smtClean="0"/>
              <a:t>‹#›</a:t>
            </a:fld>
            <a:endParaRPr lang="en-IE"/>
          </a:p>
        </p:txBody>
      </p:sp>
    </p:spTree>
    <p:extLst>
      <p:ext uri="{BB962C8B-B14F-4D97-AF65-F5344CB8AC3E}">
        <p14:creationId xmlns:p14="http://schemas.microsoft.com/office/powerpoint/2010/main" val="3407140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335898C-2786-4BD0-AAE9-9CBAB4471AB0}"/>
              </a:ext>
            </a:extLst>
          </p:cNvPr>
          <p:cNvPicPr>
            <a:picLocks noChangeAspect="1"/>
          </p:cNvPicPr>
          <p:nvPr/>
        </p:nvPicPr>
        <p:blipFill rotWithShape="1">
          <a:blip r:embed="rId2"/>
          <a:srcRect l="2700" t="6825" r="7230" b="6286"/>
          <a:stretch/>
        </p:blipFill>
        <p:spPr>
          <a:xfrm>
            <a:off x="16912698" y="630274"/>
            <a:ext cx="3981122" cy="1604862"/>
          </a:xfrm>
          <a:prstGeom prst="rect">
            <a:avLst/>
          </a:prstGeom>
        </p:spPr>
      </p:pic>
      <p:sp>
        <p:nvSpPr>
          <p:cNvPr id="10" name="Rectangle 3">
            <a:extLst>
              <a:ext uri="{FF2B5EF4-FFF2-40B4-BE49-F238E27FC236}">
                <a16:creationId xmlns:a16="http://schemas.microsoft.com/office/drawing/2014/main" id="{84E750CA-AE50-4C2D-BEA6-EC94C68B67C6}"/>
              </a:ext>
            </a:extLst>
          </p:cNvPr>
          <p:cNvSpPr>
            <a:spLocks noChangeArrowheads="1"/>
          </p:cNvSpPr>
          <p:nvPr/>
        </p:nvSpPr>
        <p:spPr bwMode="auto">
          <a:xfrm>
            <a:off x="3743715" y="342444"/>
            <a:ext cx="13056777"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7200" b="1" i="0" u="none" strike="noStrike" cap="none" normalizeH="0" baseline="0">
                <a:ln>
                  <a:noFill/>
                </a:ln>
                <a:solidFill>
                  <a:schemeClr val="tx1"/>
                </a:solidFill>
                <a:effectLst/>
                <a:latin typeface="Arial" pitchFamily="34" charset="0"/>
                <a:cs typeface="Arial" pitchFamily="34" charset="0"/>
              </a:rPr>
              <a:t>Optimising</a:t>
            </a:r>
            <a:r>
              <a:rPr lang="en-GB" sz="7200" b="1">
                <a:latin typeface="Arial" pitchFamily="34" charset="0"/>
                <a:cs typeface="Arial" pitchFamily="34" charset="0"/>
              </a:rPr>
              <a:t> </a:t>
            </a:r>
            <a:r>
              <a:rPr kumimoji="0" lang="en-GB" sz="7200" b="1" i="0" u="none" strike="noStrike" cap="none" normalizeH="0" baseline="0">
                <a:ln>
                  <a:noFill/>
                </a:ln>
                <a:solidFill>
                  <a:schemeClr val="tx1"/>
                </a:solidFill>
                <a:effectLst/>
                <a:latin typeface="Arial" pitchFamily="34" charset="0"/>
                <a:cs typeface="Arial" pitchFamily="34" charset="0"/>
              </a:rPr>
              <a:t>good prescribing practice in Fife CAMHS</a:t>
            </a:r>
          </a:p>
        </p:txBody>
      </p:sp>
      <p:sp>
        <p:nvSpPr>
          <p:cNvPr id="11" name="Rectangle 3">
            <a:extLst>
              <a:ext uri="{FF2B5EF4-FFF2-40B4-BE49-F238E27FC236}">
                <a16:creationId xmlns:a16="http://schemas.microsoft.com/office/drawing/2014/main" id="{91502823-70D6-4E4F-9A77-8C4F4891E9F8}"/>
              </a:ext>
            </a:extLst>
          </p:cNvPr>
          <p:cNvSpPr>
            <a:spLocks noChangeArrowheads="1"/>
          </p:cNvSpPr>
          <p:nvPr/>
        </p:nvSpPr>
        <p:spPr bwMode="auto">
          <a:xfrm>
            <a:off x="2611135" y="2621418"/>
            <a:ext cx="1680835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defTabSz="914400" fontAlgn="base">
              <a:spcBef>
                <a:spcPct val="0"/>
              </a:spcBef>
              <a:spcAft>
                <a:spcPct val="0"/>
              </a:spcAft>
            </a:pPr>
            <a:r>
              <a:rPr kumimoji="0" lang="en-GB" sz="3600" u="none" strike="noStrike" cap="none" normalizeH="0" baseline="0">
                <a:ln>
                  <a:noFill/>
                </a:ln>
                <a:effectLst/>
                <a:latin typeface="Calibri"/>
                <a:ea typeface="Arial" pitchFamily="34" charset="0"/>
                <a:cs typeface="Times New Roman"/>
              </a:rPr>
              <a:t>Dr Connor </a:t>
            </a:r>
            <a:r>
              <a:rPr kumimoji="0" lang="en-GB" sz="3600" u="none" strike="noStrike" cap="none" normalizeH="0" baseline="0" err="1">
                <a:ln>
                  <a:noFill/>
                </a:ln>
                <a:effectLst/>
                <a:latin typeface="Calibri"/>
                <a:ea typeface="Arial" pitchFamily="34" charset="0"/>
                <a:cs typeface="Times New Roman"/>
              </a:rPr>
              <a:t>McIntyre,</a:t>
            </a:r>
            <a:r>
              <a:rPr lang="en-GB" sz="3600" dirty="0">
                <a:latin typeface="Calibri"/>
                <a:ea typeface="Arial" pitchFamily="34" charset="0"/>
                <a:cs typeface="Times New Roman"/>
              </a:rPr>
              <a:t> </a:t>
            </a:r>
            <a:r>
              <a:rPr kumimoji="0" lang="en-GB" sz="3600" u="none" strike="noStrike" cap="none" normalizeH="0" baseline="0" dirty="0">
                <a:ln>
                  <a:noFill/>
                </a:ln>
                <a:effectLst/>
                <a:latin typeface="Calibri"/>
                <a:ea typeface="Arial" pitchFamily="34" charset="0"/>
                <a:cs typeface="Times New Roman"/>
              </a:rPr>
              <a:t> </a:t>
            </a:r>
            <a:r>
              <a:rPr lang="en-GB" sz="3600">
                <a:latin typeface="Calibri"/>
                <a:ea typeface="Arial" pitchFamily="34" charset="0"/>
                <a:cs typeface="Times New Roman"/>
              </a:rPr>
              <a:t>CF CAMHS</a:t>
            </a:r>
            <a:r>
              <a:rPr kumimoji="0" lang="en-GB" sz="3600" u="none" strike="noStrike" cap="none" normalizeH="0" baseline="0">
                <a:ln>
                  <a:noFill/>
                </a:ln>
                <a:effectLst/>
                <a:latin typeface="Calibri"/>
                <a:ea typeface="Arial" pitchFamily="34" charset="0"/>
                <a:cs typeface="Times New Roman"/>
              </a:rPr>
              <a:t>		Dr Lynn Brown,</a:t>
            </a:r>
            <a:r>
              <a:rPr lang="en-GB" sz="3600">
                <a:latin typeface="Calibri"/>
                <a:ea typeface="Arial" pitchFamily="34" charset="0"/>
                <a:cs typeface="Times New Roman"/>
              </a:rPr>
              <a:t> </a:t>
            </a:r>
            <a:r>
              <a:rPr kumimoji="0" lang="en-GB" sz="3600" u="none" strike="noStrike" cap="none" normalizeH="0" baseline="0">
                <a:ln>
                  <a:noFill/>
                </a:ln>
                <a:effectLst/>
                <a:latin typeface="Calibri"/>
                <a:ea typeface="Arial" pitchFamily="34" charset="0"/>
                <a:cs typeface="Times New Roman"/>
              </a:rPr>
              <a:t> Consultant Psychiatrist CAMHS</a:t>
            </a:r>
            <a:endParaRPr lang="en-GB" sz="3600">
              <a:latin typeface="Calibri"/>
              <a:ea typeface="Arial" pitchFamily="34" charset="0"/>
              <a:cs typeface="Times New Roman"/>
            </a:endParaRPr>
          </a:p>
          <a:p>
            <a:pPr algn="ctr" defTabSz="914400">
              <a:spcBef>
                <a:spcPct val="0"/>
              </a:spcBef>
              <a:spcAft>
                <a:spcPct val="0"/>
              </a:spcAft>
            </a:pPr>
            <a:r>
              <a:rPr lang="en-GB" sz="3600">
                <a:latin typeface="Calibri"/>
                <a:cs typeface="Times New Roman"/>
              </a:rPr>
              <a:t>connor.mcintyre2@nhs.scot</a:t>
            </a:r>
            <a:r>
              <a:rPr lang="en-GB" sz="3600" dirty="0">
                <a:latin typeface="Calibri"/>
                <a:cs typeface="Times New Roman"/>
              </a:rPr>
              <a:t> </a:t>
            </a:r>
            <a:r>
              <a:rPr lang="en-GB" sz="3600" dirty="0">
                <a:ea typeface="+mn-lt"/>
                <a:cs typeface="Times New Roman"/>
              </a:rPr>
              <a:t>                                               </a:t>
            </a:r>
            <a:r>
              <a:rPr lang="en-GB" sz="3600">
                <a:ea typeface="+mn-lt"/>
                <a:cs typeface="+mn-lt"/>
              </a:rPr>
              <a:t>lynn.brown3@nhs.scot</a:t>
            </a:r>
            <a:endParaRPr lang="en-GB" sz="3600" u="none" strike="noStrike" cap="none" normalizeH="0" baseline="0">
              <a:ln>
                <a:noFill/>
              </a:ln>
              <a:effectLst/>
              <a:ea typeface="+mn-lt"/>
              <a:cs typeface="+mn-lt"/>
            </a:endParaRPr>
          </a:p>
        </p:txBody>
      </p:sp>
      <p:pic>
        <p:nvPicPr>
          <p:cNvPr id="12" name="Picture 11">
            <a:extLst>
              <a:ext uri="{FF2B5EF4-FFF2-40B4-BE49-F238E27FC236}">
                <a16:creationId xmlns:a16="http://schemas.microsoft.com/office/drawing/2014/main" id="{2D9A9772-CDDC-4C55-8E24-EE6DBD260370}"/>
              </a:ext>
            </a:extLst>
          </p:cNvPr>
          <p:cNvPicPr/>
          <p:nvPr/>
        </p:nvPicPr>
        <p:blipFill>
          <a:blip r:embed="rId3" cstate="print"/>
          <a:srcRect/>
          <a:stretch>
            <a:fillRect/>
          </a:stretch>
        </p:blipFill>
        <p:spPr bwMode="auto">
          <a:xfrm>
            <a:off x="649353" y="122539"/>
            <a:ext cx="2870086" cy="3022771"/>
          </a:xfrm>
          <a:prstGeom prst="rect">
            <a:avLst/>
          </a:prstGeom>
          <a:noFill/>
          <a:ln w="9525">
            <a:noFill/>
            <a:miter lim="800000"/>
            <a:headEnd/>
            <a:tailEnd/>
          </a:ln>
        </p:spPr>
      </p:pic>
      <p:sp>
        <p:nvSpPr>
          <p:cNvPr id="13" name="TextBox 12">
            <a:extLst>
              <a:ext uri="{FF2B5EF4-FFF2-40B4-BE49-F238E27FC236}">
                <a16:creationId xmlns:a16="http://schemas.microsoft.com/office/drawing/2014/main" id="{F6723EA9-38E6-434C-B329-7BAFA997E18C}"/>
              </a:ext>
            </a:extLst>
          </p:cNvPr>
          <p:cNvSpPr txBox="1"/>
          <p:nvPr/>
        </p:nvSpPr>
        <p:spPr>
          <a:xfrm>
            <a:off x="247978" y="4050586"/>
            <a:ext cx="17276243" cy="5632311"/>
          </a:xfrm>
          <a:prstGeom prst="rect">
            <a:avLst/>
          </a:prstGeom>
          <a:ln w="38100"/>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r>
              <a:rPr lang="en-GB" sz="4000" b="1">
                <a:latin typeface="Arial" panose="020B0604020202020204" pitchFamily="34" charset="0"/>
                <a:cs typeface="Arial" panose="020B0604020202020204" pitchFamily="34" charset="0"/>
              </a:rPr>
              <a:t>Background and purpose of audit</a:t>
            </a:r>
          </a:p>
          <a:p>
            <a:r>
              <a:rPr lang="en-US" sz="4000">
                <a:latin typeface="Arial"/>
                <a:cs typeface="Arial"/>
              </a:rPr>
              <a:t>Fife CAMHS psychiatrists wanted a clear, concise way of documenting discussions around consent to medications; initial audit demonstrated that whilst good discussions were had with patients, a clearer method of documentation was required. This led to the creation of checklists, based on current GMC guidance on good practice in prescribing, which were extremely effective. This audit examined the impact of introducing checklists, initially in paper form, then electronic checklists available in patients' electronic notes, to assess how well we document our discussions.</a:t>
            </a:r>
            <a:endParaRPr lang="en-GB" sz="4000" b="1">
              <a:latin typeface="Arial"/>
              <a:cs typeface="Arial"/>
            </a:endParaRPr>
          </a:p>
        </p:txBody>
      </p:sp>
      <p:pic>
        <p:nvPicPr>
          <p:cNvPr id="15" name="Picture 14">
            <a:extLst>
              <a:ext uri="{FF2B5EF4-FFF2-40B4-BE49-F238E27FC236}">
                <a16:creationId xmlns:a16="http://schemas.microsoft.com/office/drawing/2014/main" id="{E0A8F064-A479-4F15-8812-A2940D79F0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95955" y="3365034"/>
            <a:ext cx="2585215" cy="2585215"/>
          </a:xfrm>
          <a:prstGeom prst="rect">
            <a:avLst/>
          </a:prstGeom>
        </p:spPr>
      </p:pic>
      <p:pic>
        <p:nvPicPr>
          <p:cNvPr id="16" name="Picture 15">
            <a:extLst>
              <a:ext uri="{FF2B5EF4-FFF2-40B4-BE49-F238E27FC236}">
                <a16:creationId xmlns:a16="http://schemas.microsoft.com/office/drawing/2014/main" id="{46026B91-75ED-4638-93DA-4339CBCEB88F}"/>
              </a:ext>
            </a:extLst>
          </p:cNvPr>
          <p:cNvPicPr>
            <a:picLocks noChangeAspect="1"/>
          </p:cNvPicPr>
          <p:nvPr/>
        </p:nvPicPr>
        <p:blipFill>
          <a:blip r:embed="rId5"/>
          <a:stretch>
            <a:fillRect/>
          </a:stretch>
        </p:blipFill>
        <p:spPr>
          <a:xfrm>
            <a:off x="17635899" y="7859300"/>
            <a:ext cx="3691290" cy="2018021"/>
          </a:xfrm>
          <a:prstGeom prst="rect">
            <a:avLst/>
          </a:prstGeom>
        </p:spPr>
      </p:pic>
      <p:sp>
        <p:nvSpPr>
          <p:cNvPr id="17" name="Arrow: Down 16">
            <a:extLst>
              <a:ext uri="{FF2B5EF4-FFF2-40B4-BE49-F238E27FC236}">
                <a16:creationId xmlns:a16="http://schemas.microsoft.com/office/drawing/2014/main" id="{FA538FF3-F0BA-4DBC-BE35-6D5A8775E93F}"/>
              </a:ext>
            </a:extLst>
          </p:cNvPr>
          <p:cNvSpPr/>
          <p:nvPr/>
        </p:nvSpPr>
        <p:spPr>
          <a:xfrm>
            <a:off x="18963257" y="6280232"/>
            <a:ext cx="983421" cy="13793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TextBox 17">
            <a:extLst>
              <a:ext uri="{FF2B5EF4-FFF2-40B4-BE49-F238E27FC236}">
                <a16:creationId xmlns:a16="http://schemas.microsoft.com/office/drawing/2014/main" id="{ADA368ED-9B91-4D7B-914A-9714438787EC}"/>
              </a:ext>
            </a:extLst>
          </p:cNvPr>
          <p:cNvSpPr txBox="1"/>
          <p:nvPr/>
        </p:nvSpPr>
        <p:spPr>
          <a:xfrm>
            <a:off x="3641933" y="10229525"/>
            <a:ext cx="17127487" cy="5632311"/>
          </a:xfrm>
          <a:prstGeom prst="rect">
            <a:avLst/>
          </a:prstGeom>
          <a:ln w="38100"/>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r>
              <a:rPr lang="en-US" sz="4000" b="1" dirty="0">
                <a:latin typeface="Arial"/>
                <a:cs typeface="Arial"/>
              </a:rPr>
              <a:t>Methodology</a:t>
            </a:r>
          </a:p>
          <a:p>
            <a:r>
              <a:rPr lang="en-US" sz="4000" dirty="0">
                <a:latin typeface="Arial"/>
                <a:cs typeface="Arial"/>
              </a:rPr>
              <a:t>We identified</a:t>
            </a:r>
            <a:r>
              <a:rPr lang="en-GB" sz="4000" dirty="0">
                <a:latin typeface="Arial"/>
                <a:cs typeface="Arial"/>
              </a:rPr>
              <a:t> the last 5 patients from each CAMHS psychiatrist where any new psychiatric medication had been commenced. </a:t>
            </a:r>
            <a:r>
              <a:rPr lang="en-GB" sz="4000">
                <a:latin typeface="Arial"/>
                <a:cs typeface="Arial"/>
              </a:rPr>
              <a:t>To</a:t>
            </a:r>
            <a:r>
              <a:rPr lang="en-GB" sz="4000" dirty="0">
                <a:latin typeface="Arial"/>
                <a:cs typeface="Arial"/>
              </a:rPr>
              <a:t> determine how effective our safe prescribing practice was documented; we </a:t>
            </a:r>
            <a:r>
              <a:rPr lang="en-US" sz="4000" dirty="0">
                <a:latin typeface="Arial"/>
                <a:cs typeface="Arial"/>
              </a:rPr>
              <a:t>created a list of standards based on the most up to date GMC guidance on “Good practice in prescribing and managing medicines and devices.” </a:t>
            </a:r>
            <a:r>
              <a:rPr lang="en-GB" sz="4000" dirty="0">
                <a:latin typeface="Arial"/>
                <a:cs typeface="Arial"/>
              </a:rPr>
              <a:t>and compared these standards against our available documentation on electronic patient notes. We quantitively measured this with a simple “Yes” or “No” for each standard for each patient and input this into a table.</a:t>
            </a:r>
            <a:endParaRPr lang="en-US" sz="4000" dirty="0">
              <a:latin typeface="Arial"/>
              <a:cs typeface="Arial"/>
            </a:endParaRPr>
          </a:p>
        </p:txBody>
      </p:sp>
      <p:pic>
        <p:nvPicPr>
          <p:cNvPr id="23" name="Picture 22">
            <a:extLst>
              <a:ext uri="{FF2B5EF4-FFF2-40B4-BE49-F238E27FC236}">
                <a16:creationId xmlns:a16="http://schemas.microsoft.com/office/drawing/2014/main" id="{F9D43634-6E07-4890-BCAC-19454DBA3305}"/>
              </a:ext>
            </a:extLst>
          </p:cNvPr>
          <p:cNvPicPr>
            <a:picLocks noChangeAspect="1"/>
          </p:cNvPicPr>
          <p:nvPr/>
        </p:nvPicPr>
        <p:blipFill>
          <a:blip r:embed="rId6"/>
          <a:stretch>
            <a:fillRect/>
          </a:stretch>
        </p:blipFill>
        <p:spPr>
          <a:xfrm flipH="1">
            <a:off x="253319" y="10667555"/>
            <a:ext cx="3342169" cy="4952560"/>
          </a:xfrm>
          <a:prstGeom prst="rect">
            <a:avLst/>
          </a:prstGeom>
        </p:spPr>
      </p:pic>
      <p:sp>
        <p:nvSpPr>
          <p:cNvPr id="24" name="TextBox 23">
            <a:extLst>
              <a:ext uri="{FF2B5EF4-FFF2-40B4-BE49-F238E27FC236}">
                <a16:creationId xmlns:a16="http://schemas.microsoft.com/office/drawing/2014/main" id="{1BED4DB7-8855-42CA-8EAD-8A01FCFE4EB4}"/>
              </a:ext>
            </a:extLst>
          </p:cNvPr>
          <p:cNvSpPr txBox="1"/>
          <p:nvPr/>
        </p:nvSpPr>
        <p:spPr>
          <a:xfrm>
            <a:off x="355981" y="23818230"/>
            <a:ext cx="17127487" cy="6247864"/>
          </a:xfrm>
          <a:prstGeom prst="rect">
            <a:avLst/>
          </a:prstGeom>
          <a:ln w="38100"/>
        </p:spPr>
        <p:style>
          <a:lnRef idx="2">
            <a:schemeClr val="accent1"/>
          </a:lnRef>
          <a:fillRef idx="1">
            <a:schemeClr val="lt1"/>
          </a:fillRef>
          <a:effectRef idx="0">
            <a:schemeClr val="accent1"/>
          </a:effectRef>
          <a:fontRef idx="minor">
            <a:schemeClr val="dk1"/>
          </a:fontRef>
        </p:style>
        <p:txBody>
          <a:bodyPr wrap="square" lIns="91440" tIns="45720" rIns="91440" bIns="45720" rtlCol="0" anchor="t">
            <a:spAutoFit/>
          </a:bodyPr>
          <a:lstStyle/>
          <a:p>
            <a:r>
              <a:rPr lang="en-US" sz="4000" b="1">
                <a:latin typeface="Arial" panose="020B0604020202020204" pitchFamily="34" charset="0"/>
                <a:cs typeface="Arial" panose="020B0604020202020204" pitchFamily="34" charset="0"/>
              </a:rPr>
              <a:t>Results</a:t>
            </a:r>
          </a:p>
          <a:p>
            <a:r>
              <a:rPr lang="en-US" sz="4000">
                <a:latin typeface="Arial"/>
                <a:cs typeface="Arial"/>
              </a:rPr>
              <a:t>Our results demonstrated an improvement in covering the latest GMC guidance; a 25% increase on average across all standards in comparison to the previous audit. We were able to conclude that the introduction of new checklists improved our documentation and ensured that our prescribing practice meets the most up to date GMC standards. We identified recommendations for change which include using electronic checklists rather than paper checklists, and updating the checklists with latest GMC guidance to prompt psychiatrists to discuss all points of good prescribing. We aim to re-audit following this.</a:t>
            </a:r>
            <a:endParaRPr lang="en-US" sz="4000" b="1">
              <a:latin typeface="Arial"/>
              <a:cs typeface="Arial"/>
            </a:endParaRPr>
          </a:p>
        </p:txBody>
      </p:sp>
      <p:graphicFrame>
        <p:nvGraphicFramePr>
          <p:cNvPr id="32" name="Chart 31">
            <a:extLst>
              <a:ext uri="{FF2B5EF4-FFF2-40B4-BE49-F238E27FC236}">
                <a16:creationId xmlns:a16="http://schemas.microsoft.com/office/drawing/2014/main" id="{CFBAD1A7-2087-4595-9C91-9531F0F36996}"/>
              </a:ext>
            </a:extLst>
          </p:cNvPr>
          <p:cNvGraphicFramePr>
            <a:graphicFrameLocks/>
          </p:cNvGraphicFramePr>
          <p:nvPr>
            <p:extLst>
              <p:ext uri="{D42A27DB-BD31-4B8C-83A1-F6EECF244321}">
                <p14:modId xmlns:p14="http://schemas.microsoft.com/office/powerpoint/2010/main" val="2518014195"/>
              </p:ext>
            </p:extLst>
          </p:nvPr>
        </p:nvGraphicFramePr>
        <p:xfrm>
          <a:off x="1834341" y="16042702"/>
          <a:ext cx="17724340" cy="7588467"/>
        </p:xfrm>
        <a:graphic>
          <a:graphicData uri="http://schemas.openxmlformats.org/drawingml/2006/chart">
            <c:chart xmlns:c="http://schemas.openxmlformats.org/drawingml/2006/chart" xmlns:r="http://schemas.openxmlformats.org/officeDocument/2006/relationships" r:id="rId7"/>
          </a:graphicData>
        </a:graphic>
      </p:graphicFrame>
      <p:pic>
        <p:nvPicPr>
          <p:cNvPr id="34" name="Picture 33">
            <a:extLst>
              <a:ext uri="{FF2B5EF4-FFF2-40B4-BE49-F238E27FC236}">
                <a16:creationId xmlns:a16="http://schemas.microsoft.com/office/drawing/2014/main" id="{1494BC0A-F5BD-454C-81B3-706589DD76D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8095955" y="25448472"/>
            <a:ext cx="3150212" cy="3150212"/>
          </a:xfrm>
          <a:prstGeom prst="rect">
            <a:avLst/>
          </a:prstGeom>
        </p:spPr>
      </p:pic>
    </p:spTree>
    <p:extLst>
      <p:ext uri="{BB962C8B-B14F-4D97-AF65-F5344CB8AC3E}">
        <p14:creationId xmlns:p14="http://schemas.microsoft.com/office/powerpoint/2010/main" val="848540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AF2C7C01829B14BA755309D5E279C90" ma:contentTypeVersion="11" ma:contentTypeDescription="Create a new document." ma:contentTypeScope="" ma:versionID="43b8822e56352cec7c919a7a876a272b">
  <xsd:schema xmlns:xsd="http://www.w3.org/2001/XMLSchema" xmlns:xs="http://www.w3.org/2001/XMLSchema" xmlns:p="http://schemas.microsoft.com/office/2006/metadata/properties" xmlns:ns3="811f619f-0ff2-4d4a-b6b5-28f48116f864" xmlns:ns4="48a3cf01-9924-4cd7-a6c7-23001d487023" targetNamespace="http://schemas.microsoft.com/office/2006/metadata/properties" ma:root="true" ma:fieldsID="42b3077ab7aa43a7a7412f167a06d2df" ns3:_="" ns4:_="">
    <xsd:import namespace="811f619f-0ff2-4d4a-b6b5-28f48116f864"/>
    <xsd:import namespace="48a3cf01-9924-4cd7-a6c7-23001d48702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1f619f-0ff2-4d4a-b6b5-28f48116f8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a3cf01-9924-4cd7-a6c7-23001d4870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AA76DC-C1E7-42D8-ABC3-9639FD350EF4}">
  <ds:schemaRefs>
    <ds:schemaRef ds:uri="48a3cf01-9924-4cd7-a6c7-23001d487023"/>
    <ds:schemaRef ds:uri="811f619f-0ff2-4d4a-b6b5-28f48116f86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732D4BB-514C-41B7-8CA9-C3444579F672}">
  <ds:schemaRefs>
    <ds:schemaRef ds:uri="48a3cf01-9924-4cd7-a6c7-23001d487023"/>
    <ds:schemaRef ds:uri="811f619f-0ff2-4d4a-b6b5-28f48116f86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66368E4-F97E-4A8C-9ACF-AAB3422F472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Connor</dc:creator>
  <cp:revision>24</cp:revision>
  <cp:lastPrinted>2021-06-02T15:30:45Z</cp:lastPrinted>
  <dcterms:created xsi:type="dcterms:W3CDTF">2021-06-02T11:49:37Z</dcterms:created>
  <dcterms:modified xsi:type="dcterms:W3CDTF">2021-06-04T13:58:45Z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0x0101009AF2C7C01829B14BA755309D5E279C90</vt:lpwstr>
  </property>
</Properties>
</file>