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7" autoAdjust="0"/>
    <p:restoredTop sz="94660"/>
  </p:normalViewPr>
  <p:slideViewPr>
    <p:cSldViewPr snapToGrid="0">
      <p:cViewPr>
        <p:scale>
          <a:sx n="58" d="100"/>
          <a:sy n="58" d="100"/>
        </p:scale>
        <p:origin x="-5012" y="-7364"/>
      </p:cViewPr>
      <p:guideLst>
        <p:guide orient="horz" pos="10368"/>
        <p:guide pos="13824"/>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pPr/>
              <a:t>6/6/2021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pPr/>
              <a:t>‹#›</a:t>
            </a:fld>
            <a:endParaRPr lang="en-US" dirty="0"/>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pPr/>
              <a:t>6/6/2021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pPr/>
              <a:t>‹#›</a:t>
            </a:fld>
            <a:endParaRPr lang="en-US" dirty="0"/>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a:t>Click to edit Master title style</a:t>
            </a:r>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pPr/>
              <a:t>6/6/2021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pPr/>
              <a:t>‹#›</a:t>
            </a:fld>
            <a:endParaRPr lang="en-US" dirty="0"/>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2" name="Instructions"/>
          <p:cNvSpPr/>
          <p:nvPr userDrawn="1"/>
        </p:nvSpPr>
        <p:spPr>
          <a:xfrm>
            <a:off x="43891200" y="2552699"/>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a:solidFill>
                  <a:prstClr val="white">
                    <a:lumMod val="50000"/>
                  </a:prstClr>
                </a:solidFill>
                <a:latin typeface="Calibri Light" panose="020F0302020204030204" pitchFamily="34" charset="0"/>
                <a:cs typeface="Calibri" panose="020F0502020204030204" pitchFamily="34" charset="0"/>
              </a:rPr>
              <a:t>poster </a:t>
            </a:r>
            <a:r>
              <a:rPr sz="6600" dirty="0">
                <a:solidFill>
                  <a:prstClr val="white">
                    <a:lumMod val="50000"/>
                  </a:prstClr>
                </a:solidFill>
                <a:latin typeface="Calibri Light" panose="020F0302020204030204" pitchFamily="34" charset="0"/>
                <a:cs typeface="Calibri" panose="020F0502020204030204" pitchFamily="34" charset="0"/>
              </a:rPr>
              <a:t>are formatted for you. </a:t>
            </a:r>
            <a:r>
              <a:rPr lang="en-US" sz="6600" dirty="0">
                <a:solidFill>
                  <a:prstClr val="white">
                    <a:lumMod val="50000"/>
                  </a:prstClr>
                </a:solidFill>
                <a:latin typeface="Calibri Light" panose="020F0302020204030204" pitchFamily="34" charset="0"/>
                <a:cs typeface="Calibri" panose="020F0502020204030204" pitchFamily="34" charset="0"/>
              </a:rPr>
              <a:t>Type</a:t>
            </a:r>
            <a:r>
              <a:rPr lang="en-US" sz="6600" baseline="0" dirty="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a:solidFill>
                  <a:prstClr val="white">
                    <a:lumMod val="50000"/>
                  </a:prstClr>
                </a:solidFill>
                <a:latin typeface="Calibri Light" panose="020F0302020204030204" pitchFamily="34" charset="0"/>
                <a:cs typeface="Calibri" panose="020F0502020204030204" pitchFamily="34" charset="0"/>
              </a:rPr>
              <a:t>T</a:t>
            </a:r>
            <a:r>
              <a:rPr sz="6600" dirty="0">
                <a:solidFill>
                  <a:prstClr val="white">
                    <a:lumMod val="50000"/>
                  </a:prstClr>
                </a:solidFill>
                <a:latin typeface="Calibri Light" panose="020F0302020204030204" pitchFamily="34" charset="0"/>
                <a:cs typeface="Calibri" panose="020F0502020204030204" pitchFamily="34" charset="0"/>
              </a:rPr>
              <a:t>o add or remove bullet points from text, just click 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a:solidFill>
                  <a:prstClr val="white">
                    <a:lumMod val="50000"/>
                  </a:prstClr>
                </a:solidFill>
                <a:latin typeface="Calibri Light" panose="020F0302020204030204" pitchFamily="34" charset="0"/>
                <a:cs typeface="Calibri" panose="020F0502020204030204" pitchFamily="34" charset="0"/>
              </a:rPr>
              <a:t>content</a:t>
            </a:r>
            <a:r>
              <a:rPr sz="6600" dirty="0">
                <a:solidFill>
                  <a:prstClr val="white">
                    <a:lumMod val="50000"/>
                  </a:prstClr>
                </a:solidFill>
                <a:latin typeface="Calibri Light" panose="020F0302020204030204" pitchFamily="34" charset="0"/>
                <a:cs typeface="Calibri" panose="020F0502020204030204" pitchFamily="34" charset="0"/>
              </a:rPr>
              <a:t> or body text, just make a copy of what you need and drag it into place. PowerPoint’s Smart Guides will help you align it with everything else.</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6600" dirty="0">
                <a:solidFill>
                  <a:prstClr val="white">
                    <a:lumMod val="50000"/>
                  </a:prstClr>
                </a:solidFill>
                <a:latin typeface="Calibri Light" panose="020F0302020204030204" pitchFamily="34" charset="0"/>
                <a:cs typeface="Calibri" panose="020F0502020204030204" pitchFamily="34" charset="0"/>
              </a:rPr>
              <a:t>right-</a:t>
            </a:r>
            <a:r>
              <a:rPr sz="6600" dirty="0">
                <a:solidFill>
                  <a:prstClr val="white">
                    <a:lumMod val="50000"/>
                  </a:prstClr>
                </a:solidFill>
                <a:latin typeface="Calibri Light" panose="020F0302020204030204" pitchFamily="34" charset="0"/>
                <a:cs typeface="Calibri" panose="020F0502020204030204" pitchFamily="34" charset="0"/>
              </a:rPr>
              <a:t>click a picture</a:t>
            </a:r>
            <a:r>
              <a:rPr lang="en-US" sz="6600" dirty="0">
                <a:solidFill>
                  <a:prstClr val="white">
                    <a:lumMod val="50000"/>
                  </a:prstClr>
                </a:solidFill>
                <a:latin typeface="Calibri Light" panose="020F0302020204030204" pitchFamily="34" charset="0"/>
                <a:cs typeface="Calibri" panose="020F0502020204030204" pitchFamily="34" charset="0"/>
              </a:rPr>
              <a:t> and choose Change Picture. Maintain the</a:t>
            </a:r>
            <a:r>
              <a:rPr lang="en-US" sz="6600" baseline="0" dirty="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6600" dirty="0">
                <a:solidFill>
                  <a:prstClr val="white">
                    <a:lumMod val="50000"/>
                  </a:prstClr>
                </a:solidFill>
                <a:latin typeface="Calibri Light" panose="020F0302020204030204" pitchFamily="34" charset="0"/>
                <a:cs typeface="Calibri" panose="020F0502020204030204" pitchFamily="34" charset="0"/>
              </a:rPr>
              <a:t>esize</a:t>
            </a:r>
            <a:r>
              <a:rPr lang="en-US" sz="6600" baseline="0" dirty="0">
                <a:solidFill>
                  <a:prstClr val="white">
                    <a:lumMod val="50000"/>
                  </a:prstClr>
                </a:solidFill>
                <a:latin typeface="Calibri Light" panose="020F0302020204030204" pitchFamily="34" charset="0"/>
                <a:cs typeface="Calibri" panose="020F0502020204030204" pitchFamily="34" charset="0"/>
              </a:rPr>
              <a:t> by dragging a corner.</a:t>
            </a:r>
            <a:endParaRPr sz="66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45907722"/>
      </p:ext>
    </p:extLst>
  </p:cSld>
  <p:clrMapOvr>
    <a:masterClrMapping/>
  </p:clrMapOvr>
  <p:extLst>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6/6/2021</a:t>
            </a:fld>
            <a:endParaRPr lang="en-US" dirty="0"/>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dirty="0"/>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Audit of the documentation of anti-coagulation decision making  for diagnosed atrial fibrillation in an acute stroke population</a:t>
            </a:r>
          </a:p>
        </p:txBody>
      </p:sp>
      <p:sp>
        <p:nvSpPr>
          <p:cNvPr id="23" name="Text Placeholder 22"/>
          <p:cNvSpPr>
            <a:spLocks noGrp="1"/>
          </p:cNvSpPr>
          <p:nvPr>
            <p:ph type="body" sz="quarter" idx="36"/>
          </p:nvPr>
        </p:nvSpPr>
        <p:spPr/>
        <p:txBody>
          <a:bodyPr/>
          <a:lstStyle/>
          <a:p>
            <a:r>
              <a:rPr lang="en-US" dirty="0"/>
              <a:t>Maclennan D, Bartlett S, Cassels A, McBain I, Tompkins K, </a:t>
            </a:r>
            <a:r>
              <a:rPr lang="en-US" dirty="0" err="1"/>
              <a:t>Mcauley</a:t>
            </a:r>
            <a:r>
              <a:rPr lang="en-US" dirty="0"/>
              <a:t> S, </a:t>
            </a:r>
            <a:r>
              <a:rPr lang="en-US" dirty="0" err="1"/>
              <a:t>Cvoro</a:t>
            </a:r>
            <a:r>
              <a:rPr lang="en-US" dirty="0"/>
              <a:t> V; Ward 42, Victoria Hospital, Hayfield road, Kirkcaldy, KY2 5AH   e-mail: david.maclennan@nhslothian.scot.nhs.uk</a:t>
            </a:r>
          </a:p>
        </p:txBody>
      </p:sp>
      <p:sp>
        <p:nvSpPr>
          <p:cNvPr id="5" name="Text Placeholder 4"/>
          <p:cNvSpPr>
            <a:spLocks noGrp="1"/>
          </p:cNvSpPr>
          <p:nvPr>
            <p:ph type="body" sz="quarter" idx="13"/>
          </p:nvPr>
        </p:nvSpPr>
        <p:spPr>
          <a:solidFill>
            <a:schemeClr val="accent6">
              <a:lumMod val="60000"/>
              <a:lumOff val="40000"/>
            </a:schemeClr>
          </a:solidFill>
        </p:spPr>
        <p:txBody>
          <a:bodyPr/>
          <a:lstStyle/>
          <a:p>
            <a:r>
              <a:rPr lang="en-US" dirty="0"/>
              <a:t>abstract</a:t>
            </a:r>
          </a:p>
        </p:txBody>
      </p:sp>
      <p:sp>
        <p:nvSpPr>
          <p:cNvPr id="11" name="Content Placeholder 10"/>
          <p:cNvSpPr>
            <a:spLocks noGrp="1"/>
          </p:cNvSpPr>
          <p:nvPr>
            <p:ph sz="quarter" idx="24"/>
          </p:nvPr>
        </p:nvSpPr>
        <p:spPr/>
        <p:txBody>
          <a:bodyPr>
            <a:normAutofit/>
          </a:bodyPr>
          <a:lstStyle/>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Aim </a:t>
            </a:r>
            <a:r>
              <a:rPr lang="en-GB" sz="1800" dirty="0">
                <a:effectLst/>
                <a:latin typeface="Calibri" panose="020F0502020204030204" pitchFamily="34" charset="0"/>
                <a:ea typeface="Calibri" panose="020F0502020204030204" pitchFamily="34" charset="0"/>
                <a:cs typeface="Times New Roman" panose="02020603050405020304" pitchFamily="18" charset="0"/>
              </a:rPr>
              <a:t> Audit the documentation of either starting anti-coagulation or not commencing anti-coagulation for atrial fibrillation in an acute stroke unit. </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Standard:</a:t>
            </a:r>
            <a:r>
              <a:rPr lang="en-GB" sz="1800" dirty="0">
                <a:effectLst/>
                <a:latin typeface="Calibri" panose="020F0502020204030204" pitchFamily="34" charset="0"/>
                <a:ea typeface="Calibri" panose="020F0502020204030204" pitchFamily="34" charset="0"/>
                <a:cs typeface="Times New Roman" panose="02020603050405020304" pitchFamily="18" charset="0"/>
              </a:rPr>
              <a:t> All patients diagnosed with atrial fibrillation should have a decision documented regarding anti-coagulation.</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Background</a:t>
            </a:r>
            <a:r>
              <a:rPr lang="en-GB" sz="1800" b="1" dirty="0">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Atrial fibrillation is a recognised risk for the development of cardioembolic stroke and is identified in  25% of patients admitted with an ischaemic stroke. Following identification of atrial fibrillation, a decision regarding anti-coagulation should be made and documented clearly.</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Methods</a:t>
            </a:r>
            <a:r>
              <a:rPr lang="en-GB" sz="1800" b="1" dirty="0">
                <a:latin typeface="Calibri" panose="020F0502020204030204" pitchFamily="34" charset="0"/>
                <a:ea typeface="Calibri" panose="020F0502020204030204" pitchFamily="34" charset="0"/>
                <a:cs typeface="Times New Roman" panose="02020603050405020304" pitchFamily="18" charset="0"/>
              </a:rPr>
              <a:t>: </a:t>
            </a:r>
            <a:r>
              <a:rPr lang="en-GB" sz="1800" dirty="0">
                <a:effectLst/>
                <a:latin typeface="Calibri" panose="020F0502020204030204" pitchFamily="34" charset="0"/>
                <a:ea typeface="Calibri" panose="020F0502020204030204" pitchFamily="34" charset="0"/>
                <a:cs typeface="Times New Roman" panose="02020603050405020304" pitchFamily="18" charset="0"/>
              </a:rPr>
              <a:t> All sequential r-tapes from 06/01/20 to 06/10/20 results were reviewed for evidence of atrial fibrillation. If atrial fibrillation was identified on the recordings then inpatients notes and associated discharge letters were reviewed for evidence of the initiation of anti-coagulation or a clear decision made to not anti-coagulate. </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Results</a:t>
            </a:r>
            <a:r>
              <a:rPr lang="en-GB" sz="1800" dirty="0">
                <a:effectLst/>
                <a:latin typeface="Calibri" panose="020F0502020204030204" pitchFamily="34" charset="0"/>
                <a:ea typeface="Calibri" panose="020F0502020204030204" pitchFamily="34" charset="0"/>
                <a:cs typeface="Times New Roman" panose="02020603050405020304" pitchFamily="18" charset="0"/>
              </a:rPr>
              <a:t>:: 101 results were included within the defined study period, of which a total of 52 patients had atrial fibrillation identified. 7 of the patients had known AF and were subsequently excluded. Of the data set, three patients died at the time of atrial fibrillation being recorded, these are included in the discussed column.</a:t>
            </a:r>
          </a:p>
          <a:p>
            <a:pPr>
              <a:lnSpc>
                <a:spcPct val="107000"/>
              </a:lnSpc>
              <a:spcAft>
                <a:spcPts val="80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Conclusion: </a:t>
            </a:r>
            <a:r>
              <a:rPr lang="en-GB" sz="1800" b="1" dirty="0">
                <a:latin typeface="Calibri" panose="020F0502020204030204" pitchFamily="34" charset="0"/>
                <a:ea typeface="Calibri" panose="020F0502020204030204" pitchFamily="34" charset="0"/>
                <a:cs typeface="Times New Roman" panose="02020603050405020304" pitchFamily="18" charset="0"/>
              </a:rPr>
              <a:t>:</a:t>
            </a:r>
            <a:r>
              <a:rPr lang="en-GB" sz="1800" dirty="0">
                <a:effectLst/>
                <a:latin typeface="Calibri" panose="020F0502020204030204" pitchFamily="34" charset="0"/>
                <a:ea typeface="Calibri" panose="020F0502020204030204" pitchFamily="34" charset="0"/>
                <a:cs typeface="Times New Roman" panose="02020603050405020304" pitchFamily="18" charset="0"/>
              </a:rPr>
              <a:t>Anti-coagulation decisions were not fully documented for all patients with newly diagnosed atrial fibrillation. This has medico-legal implications, as well as implications for secondary stoke prevention.</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Arial" pitchFamily="34" charset="0"/>
              <a:cs typeface="Arial" pitchFamily="34" charset="0"/>
            </a:endParaRPr>
          </a:p>
        </p:txBody>
      </p:sp>
      <p:sp>
        <p:nvSpPr>
          <p:cNvPr id="7" name="Text Placeholder 6"/>
          <p:cNvSpPr>
            <a:spLocks noGrp="1"/>
          </p:cNvSpPr>
          <p:nvPr>
            <p:ph type="body" sz="quarter" idx="17"/>
          </p:nvPr>
        </p:nvSpPr>
        <p:spPr>
          <a:solidFill>
            <a:schemeClr val="accent4">
              <a:lumMod val="75000"/>
            </a:schemeClr>
          </a:solidFill>
        </p:spPr>
        <p:txBody>
          <a:bodyPr/>
          <a:lstStyle/>
          <a:p>
            <a:r>
              <a:rPr lang="en-US" dirty="0"/>
              <a:t>background</a:t>
            </a:r>
          </a:p>
        </p:txBody>
      </p:sp>
      <p:sp>
        <p:nvSpPr>
          <p:cNvPr id="12" name="Content Placeholder 11"/>
          <p:cNvSpPr>
            <a:spLocks noGrp="1"/>
          </p:cNvSpPr>
          <p:nvPr>
            <p:ph sz="quarter" idx="25"/>
          </p:nvPr>
        </p:nvSpPr>
        <p:spPr>
          <a:xfrm>
            <a:off x="1143000" y="16251936"/>
            <a:ext cx="12801600" cy="14473073"/>
          </a:xfrm>
        </p:spPr>
        <p:txBody>
          <a:bodyPr>
            <a:normAutofit/>
          </a:bodyPr>
          <a:lstStyle/>
          <a:p>
            <a:pPr marL="0" indent="0" algn="ctr">
              <a:buNone/>
            </a:pPr>
            <a:endParaRPr lang="en-US" sz="3600" b="1" dirty="0">
              <a:latin typeface="Arial" pitchFamily="34" charset="0"/>
              <a:cs typeface="Arial" pitchFamily="34" charset="0"/>
            </a:endParaRPr>
          </a:p>
          <a:p>
            <a:pPr marL="0" indent="0" algn="ctr">
              <a:buNone/>
            </a:pPr>
            <a:r>
              <a:rPr lang="en-US" sz="3600" b="1" dirty="0">
                <a:latin typeface="Arial" pitchFamily="34" charset="0"/>
                <a:cs typeface="Arial" pitchFamily="34" charset="0"/>
              </a:rPr>
              <a:t> Atrial Fibrillation and </a:t>
            </a:r>
            <a:r>
              <a:rPr lang="en-US" sz="3600" b="1" dirty="0" err="1">
                <a:latin typeface="Arial" pitchFamily="34" charset="0"/>
                <a:cs typeface="Arial" pitchFamily="34" charset="0"/>
              </a:rPr>
              <a:t>ischaemic</a:t>
            </a:r>
            <a:r>
              <a:rPr lang="en-US" sz="3600" b="1" dirty="0">
                <a:latin typeface="Arial" pitchFamily="34" charset="0"/>
                <a:cs typeface="Arial" pitchFamily="34" charset="0"/>
              </a:rPr>
              <a:t> stroke</a:t>
            </a:r>
          </a:p>
          <a:p>
            <a:pPr marL="0" indent="0" algn="ctr">
              <a:buNone/>
            </a:pP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Atrial fibrillation (AF) is the most common sustained cardiac arrhythmia worldwide with around 1/5 of stroke patient being diagnosed with AF in their lifetime. Atrial fibrillation refers to an irregular atrial tachycardia which may be paroxysmal, permanent or persistent. [1] The development of atrial fibrillation is a risk factor for cardiovascular and non-cardiovascular disease with the most devastating complication of atrial fibrillation being a cardioembolic </a:t>
            </a:r>
            <a:r>
              <a:rPr lang="en-US" dirty="0" err="1">
                <a:latin typeface="Arial" pitchFamily="34" charset="0"/>
                <a:cs typeface="Arial" pitchFamily="34" charset="0"/>
              </a:rPr>
              <a:t>ischaemic</a:t>
            </a:r>
            <a:r>
              <a:rPr lang="en-US" dirty="0">
                <a:latin typeface="Arial" pitchFamily="34" charset="0"/>
                <a:cs typeface="Arial" pitchFamily="34" charset="0"/>
              </a:rPr>
              <a:t> stroke. Patients with established atrial fibrillation have a three-fold increased risk of an </a:t>
            </a:r>
            <a:r>
              <a:rPr lang="en-US" dirty="0" err="1">
                <a:latin typeface="Arial" pitchFamily="34" charset="0"/>
                <a:cs typeface="Arial" pitchFamily="34" charset="0"/>
              </a:rPr>
              <a:t>ischaemic</a:t>
            </a:r>
            <a:r>
              <a:rPr lang="en-US" dirty="0">
                <a:latin typeface="Arial" pitchFamily="34" charset="0"/>
                <a:cs typeface="Arial" pitchFamily="34" charset="0"/>
              </a:rPr>
              <a:t> stroke and 25% of patients admitted with an </a:t>
            </a:r>
            <a:r>
              <a:rPr lang="en-US" dirty="0" err="1">
                <a:latin typeface="Arial" pitchFamily="34" charset="0"/>
                <a:cs typeface="Arial" pitchFamily="34" charset="0"/>
              </a:rPr>
              <a:t>ischaemic</a:t>
            </a:r>
            <a:r>
              <a:rPr lang="en-US" dirty="0">
                <a:latin typeface="Arial" pitchFamily="34" charset="0"/>
                <a:cs typeface="Arial" pitchFamily="34" charset="0"/>
              </a:rPr>
              <a:t> stroke will have atrial fibrillation identified on admission.[2] [3] The identification of atrial fibrillation has important connotations for secondary prevention as the risk of a further cardioembolic stroke event is highest in those with a history of stroke disease. </a:t>
            </a:r>
          </a:p>
          <a:p>
            <a:pPr marL="0" indent="0">
              <a:buNone/>
            </a:pPr>
            <a:endParaRPr lang="en-US" dirty="0">
              <a:latin typeface="Arial" pitchFamily="34" charset="0"/>
              <a:cs typeface="Arial" pitchFamily="34" charset="0"/>
            </a:endParaRPr>
          </a:p>
          <a:p>
            <a:pPr marL="0" indent="0" algn="ctr">
              <a:buNone/>
            </a:pPr>
            <a:r>
              <a:rPr lang="en-US" sz="3600" b="1" dirty="0">
                <a:latin typeface="Arial" pitchFamily="34" charset="0"/>
                <a:cs typeface="Arial" pitchFamily="34" charset="0"/>
              </a:rPr>
              <a:t>Anti-coagulation for AF</a:t>
            </a:r>
          </a:p>
          <a:p>
            <a:pPr marL="0" indent="0">
              <a:buNone/>
            </a:pP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If atrial fibrillation is detected then a decision should be made regarding anti-coagulation. Decisions regarding further anti-</a:t>
            </a:r>
            <a:r>
              <a:rPr lang="en-US" dirty="0" err="1">
                <a:latin typeface="Arial" pitchFamily="34" charset="0"/>
                <a:cs typeface="Arial" pitchFamily="34" charset="0"/>
              </a:rPr>
              <a:t>coagulaton</a:t>
            </a:r>
            <a:r>
              <a:rPr lang="en-US" dirty="0">
                <a:latin typeface="Arial" pitchFamily="34" charset="0"/>
                <a:cs typeface="Arial" pitchFamily="34" charset="0"/>
              </a:rPr>
              <a:t> may be guided by recognized scoring systems (CHADS2VASC and HASBLED) and clinical judgement, along with a discussion with the patient. In the context of an </a:t>
            </a:r>
            <a:r>
              <a:rPr lang="en-US" dirty="0" err="1">
                <a:latin typeface="Arial" pitchFamily="34" charset="0"/>
                <a:cs typeface="Arial" pitchFamily="34" charset="0"/>
              </a:rPr>
              <a:t>ischaemic</a:t>
            </a:r>
            <a:r>
              <a:rPr lang="en-US" dirty="0">
                <a:latin typeface="Arial" pitchFamily="34" charset="0"/>
                <a:cs typeface="Arial" pitchFamily="34" charset="0"/>
              </a:rPr>
              <a:t> stroke, therapeutic anti-coagulation with a direct oral anti-coagulant or warfarin should be considered following two weeks of high dose aspirin treatment. [4]</a:t>
            </a:r>
          </a:p>
          <a:p>
            <a:pPr marL="0" indent="0">
              <a:buNone/>
            </a:pPr>
            <a:endParaRPr lang="en-US" dirty="0">
              <a:latin typeface="Arial" pitchFamily="34" charset="0"/>
              <a:cs typeface="Arial" pitchFamily="34" charset="0"/>
            </a:endParaRPr>
          </a:p>
          <a:p>
            <a:pPr marL="0" indent="0">
              <a:buNone/>
            </a:pPr>
            <a:r>
              <a:rPr lang="en-US" dirty="0">
                <a:latin typeface="Arial" pitchFamily="34" charset="0"/>
                <a:cs typeface="Arial" pitchFamily="34" charset="0"/>
              </a:rPr>
              <a:t>The use of anti-coagulation can reduce future stroke risk by 66% and is an integral part of stroke prevention. </a:t>
            </a:r>
          </a:p>
          <a:p>
            <a:pPr marL="0" indent="0">
              <a:buNone/>
            </a:pPr>
            <a:endParaRPr lang="en-US" dirty="0">
              <a:latin typeface="Arial" pitchFamily="34" charset="0"/>
              <a:cs typeface="Arial" pitchFamily="34" charset="0"/>
            </a:endParaRPr>
          </a:p>
        </p:txBody>
      </p:sp>
      <p:sp>
        <p:nvSpPr>
          <p:cNvPr id="8" name="Text Placeholder 7"/>
          <p:cNvSpPr>
            <a:spLocks noGrp="1"/>
          </p:cNvSpPr>
          <p:nvPr>
            <p:ph type="body" sz="quarter" idx="19"/>
          </p:nvPr>
        </p:nvSpPr>
        <p:spPr>
          <a:xfrm>
            <a:off x="15776509" y="5918695"/>
            <a:ext cx="12801600" cy="1219200"/>
          </a:xfrm>
        </p:spPr>
        <p:txBody>
          <a:bodyPr/>
          <a:lstStyle/>
          <a:p>
            <a:r>
              <a:rPr lang="en-US" dirty="0"/>
              <a:t>AIMS </a:t>
            </a:r>
          </a:p>
        </p:txBody>
      </p:sp>
      <p:sp>
        <p:nvSpPr>
          <p:cNvPr id="13" name="Content Placeholder 12"/>
          <p:cNvSpPr>
            <a:spLocks noGrp="1"/>
          </p:cNvSpPr>
          <p:nvPr>
            <p:ph sz="quarter" idx="26"/>
          </p:nvPr>
        </p:nvSpPr>
        <p:spPr>
          <a:xfrm>
            <a:off x="15776509" y="7135308"/>
            <a:ext cx="12801600" cy="6794052"/>
          </a:xfrm>
        </p:spPr>
        <p:txBody>
          <a:bodyPr/>
          <a:lstStyle/>
          <a:p>
            <a:endParaRPr lang="en-US" dirty="0"/>
          </a:p>
          <a:p>
            <a:endParaRPr lang="en-US" dirty="0">
              <a:latin typeface="Arial" pitchFamily="34" charset="0"/>
              <a:cs typeface="Arial" pitchFamily="34" charset="0"/>
            </a:endParaRPr>
          </a:p>
          <a:p>
            <a:r>
              <a:rPr lang="en-US" dirty="0">
                <a:latin typeface="Arial" pitchFamily="34" charset="0"/>
                <a:cs typeface="Arial" pitchFamily="34" charset="0"/>
              </a:rPr>
              <a:t>The primary aim of the project was to review the documentation of decisions about anti-coagulation when atrial fibrillation was identified in an inpatient stroke population. </a:t>
            </a:r>
          </a:p>
          <a:p>
            <a:endParaRPr lang="en-US" dirty="0">
              <a:latin typeface="Arial" pitchFamily="34" charset="0"/>
              <a:cs typeface="Arial" pitchFamily="34" charset="0"/>
            </a:endParaRPr>
          </a:p>
          <a:p>
            <a:r>
              <a:rPr lang="en-US" dirty="0">
                <a:latin typeface="Arial" pitchFamily="34" charset="0"/>
                <a:cs typeface="Arial" pitchFamily="34" charset="0"/>
              </a:rPr>
              <a:t>The expected standard was that all patients with identified AF would have a documented decision about anti-coagulation.</a:t>
            </a:r>
          </a:p>
        </p:txBody>
      </p:sp>
      <p:sp>
        <p:nvSpPr>
          <p:cNvPr id="9" name="Text Placeholder 8"/>
          <p:cNvSpPr>
            <a:spLocks noGrp="1"/>
          </p:cNvSpPr>
          <p:nvPr>
            <p:ph type="body" sz="quarter" idx="21"/>
          </p:nvPr>
        </p:nvSpPr>
        <p:spPr>
          <a:xfrm>
            <a:off x="15776509" y="15032736"/>
            <a:ext cx="12801600" cy="1219200"/>
          </a:xfrm>
        </p:spPr>
        <p:txBody>
          <a:bodyPr/>
          <a:lstStyle/>
          <a:p>
            <a:r>
              <a:rPr lang="en-US" dirty="0"/>
              <a:t>methods</a:t>
            </a:r>
          </a:p>
        </p:txBody>
      </p:sp>
      <p:sp>
        <p:nvSpPr>
          <p:cNvPr id="14" name="Content Placeholder 13"/>
          <p:cNvSpPr>
            <a:spLocks noGrp="1"/>
          </p:cNvSpPr>
          <p:nvPr>
            <p:ph sz="quarter" idx="27"/>
          </p:nvPr>
        </p:nvSpPr>
        <p:spPr>
          <a:xfrm>
            <a:off x="15776509" y="16540479"/>
            <a:ext cx="12801600" cy="11747555"/>
          </a:xfrm>
        </p:spPr>
        <p:txBody>
          <a:bodyPr>
            <a:normAutofit fontScale="92500" lnSpcReduction="10000"/>
          </a:bodyPr>
          <a:lstStyle/>
          <a:p>
            <a:endParaRPr lang="en-US" dirty="0"/>
          </a:p>
          <a:p>
            <a:pPr>
              <a:lnSpc>
                <a:spcPct val="120000"/>
              </a:lnSpc>
            </a:pPr>
            <a:r>
              <a:rPr lang="en-US" sz="3000" dirty="0">
                <a:latin typeface="Arial" panose="020B0604020202020204" pitchFamily="34" charset="0"/>
                <a:cs typeface="Arial" panose="020B0604020202020204" pitchFamily="34" charset="0"/>
              </a:rPr>
              <a:t>All sequential R-tapes from 06/01/20 to 06/10/20 were reviewed for evidence of atrial fibrillation. </a:t>
            </a:r>
          </a:p>
          <a:p>
            <a:pPr>
              <a:lnSpc>
                <a:spcPct val="120000"/>
              </a:lnSpc>
            </a:pPr>
            <a:r>
              <a:rPr lang="en-US" sz="3000" dirty="0">
                <a:latin typeface="Arial" panose="020B0604020202020204" pitchFamily="34" charset="0"/>
                <a:cs typeface="Arial" panose="020B0604020202020204" pitchFamily="34" charset="0"/>
              </a:rPr>
              <a:t>R-tape results automatically detect evidence of atrial fibrillation. Recordings that were highlighted as capturing runs of atrial fibrillation were reviewed manually by a stroke consultant. </a:t>
            </a:r>
          </a:p>
          <a:p>
            <a:pPr>
              <a:lnSpc>
                <a:spcPct val="120000"/>
              </a:lnSpc>
            </a:pPr>
            <a:r>
              <a:rPr lang="en-US" sz="3000" dirty="0">
                <a:latin typeface="Arial" panose="020B0604020202020204" pitchFamily="34" charset="0"/>
                <a:cs typeface="Arial" panose="020B0604020202020204" pitchFamily="34" charset="0"/>
              </a:rPr>
              <a:t>Recordings that did not have a documented review, were reviewed manually for evidence of atrial fibrillation</a:t>
            </a:r>
          </a:p>
          <a:p>
            <a:pPr>
              <a:lnSpc>
                <a:spcPct val="120000"/>
              </a:lnSpc>
            </a:pPr>
            <a:r>
              <a:rPr lang="en-US" sz="3000" dirty="0">
                <a:latin typeface="Arial" panose="020B0604020202020204" pitchFamily="34" charset="0"/>
                <a:cs typeface="Arial" panose="020B0604020202020204" pitchFamily="34" charset="0"/>
              </a:rPr>
              <a:t>Atrial fibrillation was defined as a cardiac trace recording showing absence of p-wave activity and irregular rhythm. </a:t>
            </a:r>
          </a:p>
          <a:p>
            <a:pPr>
              <a:lnSpc>
                <a:spcPct val="120000"/>
              </a:lnSpc>
            </a:pPr>
            <a:r>
              <a:rPr lang="en-US" sz="3000" dirty="0">
                <a:latin typeface="Arial" panose="020B0604020202020204" pitchFamily="34" charset="0"/>
                <a:cs typeface="Arial" panose="020B0604020202020204" pitchFamily="34" charset="0"/>
              </a:rPr>
              <a:t>For patient’s that had atrial fibrillation identified, their clinical notes, emergency care summaries and discharge letters were reviewed for evidence of a discussion regarding anti-coagulation or a prescription of an anti-coagulant</a:t>
            </a:r>
          </a:p>
          <a:p>
            <a:pPr>
              <a:lnSpc>
                <a:spcPct val="120000"/>
              </a:lnSpc>
            </a:pPr>
            <a:r>
              <a:rPr lang="en-US" sz="3000" dirty="0">
                <a:latin typeface="Arial" panose="020B0604020202020204" pitchFamily="34" charset="0"/>
                <a:cs typeface="Arial" panose="020B0604020202020204" pitchFamily="34" charset="0"/>
              </a:rPr>
              <a:t>A documented discussion regarding anti-coagulation or a prescription of a new anti-coagulant was used as the criteria for anti-coagulation discussed. This included patients whereby anti-coagulation was considered inappropriate. </a:t>
            </a:r>
          </a:p>
          <a:p>
            <a:pPr>
              <a:lnSpc>
                <a:spcPct val="120000"/>
              </a:lnSpc>
            </a:pPr>
            <a:r>
              <a:rPr lang="en-US" sz="3000" dirty="0">
                <a:latin typeface="Arial" panose="020B0604020202020204" pitchFamily="34" charset="0"/>
                <a:cs typeface="Arial" panose="020B0604020202020204" pitchFamily="34" charset="0"/>
              </a:rPr>
              <a:t>If there was no new prescription, documented discussion or advice to the GP to consider anti-coagulation then a decision of no discussion regarding anti-coagulation was recorded.</a:t>
            </a:r>
          </a:p>
        </p:txBody>
      </p:sp>
      <p:sp>
        <p:nvSpPr>
          <p:cNvPr id="16" name="Text Placeholder 15"/>
          <p:cNvSpPr>
            <a:spLocks noGrp="1"/>
          </p:cNvSpPr>
          <p:nvPr>
            <p:ph type="body" sz="quarter" idx="29"/>
          </p:nvPr>
        </p:nvSpPr>
        <p:spPr>
          <a:xfrm>
            <a:off x="30122949" y="26321085"/>
            <a:ext cx="12801600" cy="1219200"/>
          </a:xfrm>
        </p:spPr>
        <p:txBody>
          <a:bodyPr/>
          <a:lstStyle/>
          <a:p>
            <a:r>
              <a:rPr lang="en-US" dirty="0"/>
              <a:t>references</a:t>
            </a:r>
          </a:p>
        </p:txBody>
      </p:sp>
      <p:sp>
        <p:nvSpPr>
          <p:cNvPr id="17" name="Content Placeholder 16"/>
          <p:cNvSpPr>
            <a:spLocks noGrp="1"/>
          </p:cNvSpPr>
          <p:nvPr>
            <p:ph sz="quarter" idx="30"/>
          </p:nvPr>
        </p:nvSpPr>
        <p:spPr>
          <a:xfrm>
            <a:off x="30122949" y="27546381"/>
            <a:ext cx="12801600" cy="3586762"/>
          </a:xfrm>
        </p:spPr>
        <p:txBody>
          <a:bodyPr>
            <a:normAutofit/>
          </a:bodyPr>
          <a:lstStyle/>
          <a:p>
            <a:r>
              <a:rPr lang="en-US" sz="2000" dirty="0">
                <a:latin typeface="Arial" pitchFamily="34" charset="0"/>
                <a:cs typeface="Arial" pitchFamily="34" charset="0"/>
              </a:rPr>
              <a:t>1: Wyndham CRC Atrial Fibrillation: The most common arrhythmia  Texas Heart Institute Journal 2000; 27 (3): 257-267</a:t>
            </a:r>
          </a:p>
          <a:p>
            <a:r>
              <a:rPr lang="en-US" sz="2000" dirty="0">
                <a:latin typeface="Arial" pitchFamily="34" charset="0"/>
                <a:cs typeface="Arial" pitchFamily="34" charset="0"/>
              </a:rPr>
              <a:t>2: Barra S Providencia R Anticoagulation in atrial fibrillation Heart 2020; 107 (5)</a:t>
            </a:r>
          </a:p>
          <a:p>
            <a:r>
              <a:rPr lang="en-US" sz="2000" dirty="0">
                <a:latin typeface="Arial" pitchFamily="34" charset="0"/>
                <a:cs typeface="Arial" pitchFamily="34" charset="0"/>
              </a:rPr>
              <a:t>3: </a:t>
            </a:r>
            <a:r>
              <a:rPr lang="en-US" sz="2000" dirty="0" err="1">
                <a:latin typeface="Arial" pitchFamily="34" charset="0"/>
                <a:cs typeface="Arial" pitchFamily="34" charset="0"/>
              </a:rPr>
              <a:t>Sposato</a:t>
            </a:r>
            <a:r>
              <a:rPr lang="en-US" sz="2000" dirty="0">
                <a:latin typeface="Arial" pitchFamily="34" charset="0"/>
                <a:cs typeface="Arial" pitchFamily="34" charset="0"/>
              </a:rPr>
              <a:t> LA Diagnosis of atrial fibrillation after stroke and transient </a:t>
            </a:r>
            <a:r>
              <a:rPr lang="en-US" sz="2000" dirty="0" err="1">
                <a:latin typeface="Arial" pitchFamily="34" charset="0"/>
                <a:cs typeface="Arial" pitchFamily="34" charset="0"/>
              </a:rPr>
              <a:t>ischaemic</a:t>
            </a:r>
            <a:r>
              <a:rPr lang="en-US" sz="2000" dirty="0">
                <a:latin typeface="Arial" pitchFamily="34" charset="0"/>
                <a:cs typeface="Arial" pitchFamily="34" charset="0"/>
              </a:rPr>
              <a:t> attack: a systematic review and meta-analysis Lancet Neurology 2015 14 (4): 377-87</a:t>
            </a:r>
          </a:p>
          <a:p>
            <a:r>
              <a:rPr lang="en-US" sz="2000" dirty="0">
                <a:latin typeface="Arial" pitchFamily="34" charset="0"/>
                <a:cs typeface="Arial" pitchFamily="34" charset="0"/>
              </a:rPr>
              <a:t>4: NICE </a:t>
            </a:r>
            <a:r>
              <a:rPr lang="en-US" sz="2000" dirty="0" err="1">
                <a:latin typeface="Arial" pitchFamily="34" charset="0"/>
                <a:cs typeface="Arial" pitchFamily="34" charset="0"/>
              </a:rPr>
              <a:t>NICE</a:t>
            </a:r>
            <a:r>
              <a:rPr lang="en-US" sz="2000" dirty="0">
                <a:latin typeface="Arial" pitchFamily="34" charset="0"/>
                <a:cs typeface="Arial" pitchFamily="34" charset="0"/>
              </a:rPr>
              <a:t> guideline: Stroke and transient </a:t>
            </a:r>
            <a:r>
              <a:rPr lang="en-US" sz="2000" dirty="0" err="1">
                <a:latin typeface="Arial" pitchFamily="34" charset="0"/>
                <a:cs typeface="Arial" pitchFamily="34" charset="0"/>
              </a:rPr>
              <a:t>ischaemic</a:t>
            </a:r>
            <a:r>
              <a:rPr lang="en-US" sz="2000" dirty="0">
                <a:latin typeface="Arial" pitchFamily="34" charset="0"/>
                <a:cs typeface="Arial" pitchFamily="34" charset="0"/>
              </a:rPr>
              <a:t> attack in over 16s: diagnosis and initial management 2019</a:t>
            </a:r>
          </a:p>
        </p:txBody>
      </p:sp>
      <p:sp>
        <p:nvSpPr>
          <p:cNvPr id="18" name="Text Placeholder 17"/>
          <p:cNvSpPr>
            <a:spLocks noGrp="1"/>
          </p:cNvSpPr>
          <p:nvPr>
            <p:ph type="body" sz="quarter" idx="31"/>
          </p:nvPr>
        </p:nvSpPr>
        <p:spPr/>
        <p:txBody>
          <a:bodyPr/>
          <a:lstStyle/>
          <a:p>
            <a:r>
              <a:rPr lang="en-US" dirty="0"/>
              <a:t>results</a:t>
            </a:r>
          </a:p>
        </p:txBody>
      </p:sp>
      <p:sp>
        <p:nvSpPr>
          <p:cNvPr id="21" name="Text Placeholder 20"/>
          <p:cNvSpPr>
            <a:spLocks noGrp="1"/>
          </p:cNvSpPr>
          <p:nvPr>
            <p:ph type="body" sz="quarter" idx="34"/>
          </p:nvPr>
        </p:nvSpPr>
        <p:spPr>
          <a:xfrm>
            <a:off x="30166492" y="21463661"/>
            <a:ext cx="12801600" cy="1253602"/>
          </a:xfrm>
        </p:spPr>
        <p:txBody>
          <a:bodyPr/>
          <a:lstStyle/>
          <a:p>
            <a:r>
              <a:rPr lang="en-US" dirty="0"/>
              <a:t>Conclusion AND Further work</a:t>
            </a:r>
          </a:p>
        </p:txBody>
      </p:sp>
      <p:sp>
        <p:nvSpPr>
          <p:cNvPr id="22" name="Content Placeholder 21"/>
          <p:cNvSpPr>
            <a:spLocks noGrp="1"/>
          </p:cNvSpPr>
          <p:nvPr>
            <p:ph sz="quarter" idx="35"/>
          </p:nvPr>
        </p:nvSpPr>
        <p:spPr>
          <a:xfrm>
            <a:off x="30166492" y="22688956"/>
            <a:ext cx="12801600" cy="3023425"/>
          </a:xfrm>
        </p:spPr>
        <p:txBody>
          <a:bodyPr>
            <a:normAutofit/>
          </a:bodyPr>
          <a:lstStyle/>
          <a:p>
            <a:endParaRPr lang="en-US" dirty="0">
              <a:latin typeface="Arial" pitchFamily="34" charset="0"/>
              <a:cs typeface="Arial" pitchFamily="34" charset="0"/>
            </a:endParaRPr>
          </a:p>
          <a:p>
            <a:r>
              <a:rPr lang="en-US" dirty="0">
                <a:latin typeface="Arial" pitchFamily="34" charset="0"/>
                <a:cs typeface="Arial" pitchFamily="34" charset="0"/>
              </a:rPr>
              <a:t>Not all patients that had atrial fibrillation diagnosed during their inpatient stay had a decision regarding anti-coagulation at the time of discharge</a:t>
            </a:r>
          </a:p>
          <a:p>
            <a:r>
              <a:rPr lang="en-US" dirty="0">
                <a:latin typeface="Arial" pitchFamily="34" charset="0"/>
                <a:cs typeface="Arial" pitchFamily="34" charset="0"/>
              </a:rPr>
              <a:t>New discharge documentation has been created to ensure that this is documented and communicate </a:t>
            </a:r>
          </a:p>
        </p:txBody>
      </p:sp>
      <p:graphicFrame>
        <p:nvGraphicFramePr>
          <p:cNvPr id="30" name="Content Placeholder 29"/>
          <p:cNvGraphicFramePr>
            <a:graphicFrameLocks noGrp="1"/>
          </p:cNvGraphicFramePr>
          <p:nvPr>
            <p:ph sz="quarter" idx="32"/>
            <p:extLst>
              <p:ext uri="{D42A27DB-BD31-4B8C-83A1-F6EECF244321}">
                <p14:modId xmlns:p14="http://schemas.microsoft.com/office/powerpoint/2010/main" val="3660904973"/>
              </p:ext>
            </p:extLst>
          </p:nvPr>
        </p:nvGraphicFramePr>
        <p:xfrm>
          <a:off x="29992320" y="16025761"/>
          <a:ext cx="12801600" cy="3079514"/>
        </p:xfrm>
        <a:graphic>
          <a:graphicData uri="http://schemas.openxmlformats.org/drawingml/2006/table">
            <a:tbl>
              <a:tblPr firstRow="1" bandRow="1">
                <a:tableStyleId>{3B4B98B0-60AC-42C2-AFA5-B58CD77FA1E5}</a:tableStyleId>
              </a:tblPr>
              <a:tblGrid>
                <a:gridCol w="3056709">
                  <a:extLst>
                    <a:ext uri="{9D8B030D-6E8A-4147-A177-3AD203B41FA5}">
                      <a16:colId xmlns:a16="http://schemas.microsoft.com/office/drawing/2014/main" val="2564115566"/>
                    </a:ext>
                  </a:extLst>
                </a:gridCol>
                <a:gridCol w="5032030">
                  <a:extLst>
                    <a:ext uri="{9D8B030D-6E8A-4147-A177-3AD203B41FA5}">
                      <a16:colId xmlns:a16="http://schemas.microsoft.com/office/drawing/2014/main" val="4150186852"/>
                    </a:ext>
                  </a:extLst>
                </a:gridCol>
                <a:gridCol w="4712861">
                  <a:extLst>
                    <a:ext uri="{9D8B030D-6E8A-4147-A177-3AD203B41FA5}">
                      <a16:colId xmlns:a16="http://schemas.microsoft.com/office/drawing/2014/main" val="2805899986"/>
                    </a:ext>
                  </a:extLst>
                </a:gridCol>
              </a:tblGrid>
              <a:tr h="1151708">
                <a:tc>
                  <a:txBody>
                    <a:bodyPr/>
                    <a:lstStyle/>
                    <a:p>
                      <a:endParaRPr lang="en-GB" sz="3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r>
                        <a:rPr lang="en-GB" sz="3600" dirty="0">
                          <a:latin typeface="Arial" pitchFamily="34" charset="0"/>
                          <a:cs typeface="Arial" pitchFamily="34" charset="0"/>
                        </a:rPr>
                        <a:t>Anti-coagulation discussed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600" dirty="0">
                          <a:latin typeface="Arial" pitchFamily="34" charset="0"/>
                          <a:cs typeface="Arial" pitchFamily="34" charset="0"/>
                        </a:rPr>
                        <a:t>Anti-coagulation not discussed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9041625"/>
                  </a:ext>
                </a:extLst>
              </a:tr>
              <a:tr h="1890794">
                <a:tc>
                  <a:txBody>
                    <a:bodyPr/>
                    <a:lstStyle/>
                    <a:p>
                      <a:r>
                        <a:rPr lang="en-GB" sz="3600" dirty="0">
                          <a:latin typeface="Arial" pitchFamily="34" charset="0"/>
                          <a:cs typeface="Arial" pitchFamily="34" charset="0"/>
                        </a:rPr>
                        <a:t>Atrial Fibrillation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600" dirty="0">
                          <a:latin typeface="Arial" pitchFamily="34" charset="0"/>
                          <a:cs typeface="Arial" pitchFamily="34" charset="0"/>
                        </a:rPr>
                        <a:t>40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3600" dirty="0">
                          <a:latin typeface="Arial" pitchFamily="34" charset="0"/>
                          <a:cs typeface="Arial" pitchFamily="34" charset="0"/>
                        </a:rPr>
                        <a:t>5 (11%)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799933"/>
                  </a:ext>
                </a:extLst>
              </a:tr>
            </a:tbl>
          </a:graphicData>
        </a:graphic>
      </p:graphicFrame>
      <p:sp>
        <p:nvSpPr>
          <p:cNvPr id="2" name="TextBox 1"/>
          <p:cNvSpPr txBox="1"/>
          <p:nvPr/>
        </p:nvSpPr>
        <p:spPr>
          <a:xfrm>
            <a:off x="29865732" y="7506893"/>
            <a:ext cx="12801600" cy="7848302"/>
          </a:xfrm>
          <a:prstGeom prst="rect">
            <a:avLst/>
          </a:prstGeom>
          <a:noFill/>
        </p:spPr>
        <p:txBody>
          <a:bodyPr wrap="square" rtlCol="0">
            <a:spAutoFit/>
          </a:bodyPr>
          <a:lstStyle/>
          <a:p>
            <a:endParaRPr lang="en-GB" sz="2800" dirty="0"/>
          </a:p>
          <a:p>
            <a:endParaRPr lang="en-GB" sz="2800" dirty="0">
              <a:latin typeface="Arial" pitchFamily="34" charset="0"/>
              <a:cs typeface="Arial" pitchFamily="34" charset="0"/>
            </a:endParaRPr>
          </a:p>
          <a:p>
            <a:pPr marL="457200" indent="-457200">
              <a:buFont typeface="Arial" panose="020B0604020202020204" pitchFamily="34" charset="0"/>
              <a:buChar char="•"/>
            </a:pPr>
            <a:r>
              <a:rPr lang="en-GB" sz="2800" dirty="0">
                <a:latin typeface="Arial" pitchFamily="34" charset="0"/>
                <a:cs typeface="Arial" pitchFamily="34" charset="0"/>
              </a:rPr>
              <a:t>101 results were included in the defined study period </a:t>
            </a:r>
          </a:p>
          <a:p>
            <a:pPr marL="457200" indent="-457200">
              <a:buFont typeface="Arial" panose="020B0604020202020204" pitchFamily="34" charset="0"/>
              <a:buChar char="•"/>
            </a:pPr>
            <a:endParaRPr lang="en-GB" sz="2800" dirty="0">
              <a:latin typeface="Arial" pitchFamily="34" charset="0"/>
              <a:cs typeface="Arial" pitchFamily="34" charset="0"/>
            </a:endParaRPr>
          </a:p>
          <a:p>
            <a:pPr marL="457200" indent="-457200">
              <a:buFont typeface="Arial" panose="020B0604020202020204" pitchFamily="34" charset="0"/>
              <a:buChar char="•"/>
            </a:pPr>
            <a:r>
              <a:rPr lang="en-GB" sz="2800" dirty="0">
                <a:latin typeface="Arial" pitchFamily="34" charset="0"/>
                <a:cs typeface="Arial" pitchFamily="34" charset="0"/>
              </a:rPr>
              <a:t>Of the results reviewed, 52 patients had atrial fibrillation identified on their cardiac recording.</a:t>
            </a:r>
          </a:p>
          <a:p>
            <a:pPr marL="457200" indent="-457200">
              <a:buFont typeface="Arial" panose="020B0604020202020204" pitchFamily="34" charset="0"/>
              <a:buChar char="•"/>
            </a:pPr>
            <a:endParaRPr lang="en-GB" sz="2800" dirty="0">
              <a:latin typeface="Arial" pitchFamily="34" charset="0"/>
              <a:cs typeface="Arial" pitchFamily="34" charset="0"/>
            </a:endParaRPr>
          </a:p>
          <a:p>
            <a:pPr marL="457200" indent="-457200">
              <a:buFont typeface="Arial" panose="020B0604020202020204" pitchFamily="34" charset="0"/>
              <a:buChar char="•"/>
            </a:pPr>
            <a:r>
              <a:rPr lang="en-GB" sz="2800" dirty="0">
                <a:latin typeface="Arial" pitchFamily="34" charset="0"/>
                <a:cs typeface="Arial" pitchFamily="34" charset="0"/>
              </a:rPr>
              <a:t>Of the 52, 7 patients had known atrial fibrillation prior to admission so were excluded from the final results. </a:t>
            </a:r>
          </a:p>
          <a:p>
            <a:pPr marL="457200" indent="-457200">
              <a:buFont typeface="Arial" panose="020B0604020202020204" pitchFamily="34" charset="0"/>
              <a:buChar char="•"/>
            </a:pPr>
            <a:endParaRPr lang="en-GB" sz="2800" dirty="0">
              <a:latin typeface="Arial" pitchFamily="34" charset="0"/>
              <a:cs typeface="Arial" pitchFamily="34" charset="0"/>
            </a:endParaRPr>
          </a:p>
          <a:p>
            <a:pPr marL="457200" indent="-457200">
              <a:buFont typeface="Arial" panose="020B0604020202020204" pitchFamily="34" charset="0"/>
              <a:buChar char="•"/>
            </a:pPr>
            <a:r>
              <a:rPr lang="en-GB" sz="2800" dirty="0">
                <a:latin typeface="Arial" pitchFamily="34" charset="0"/>
                <a:cs typeface="Arial" pitchFamily="34" charset="0"/>
              </a:rPr>
              <a:t>Three patients that had atrial fibrillation noted on cardiac recording died during their inpatient stay. These have been included in the discussed column as a decision to not anti-coagulate had been made.</a:t>
            </a:r>
          </a:p>
          <a:p>
            <a:pPr marL="457200" indent="-457200">
              <a:buFont typeface="Arial" panose="020B0604020202020204" pitchFamily="34" charset="0"/>
              <a:buChar char="•"/>
            </a:pPr>
            <a:endParaRPr lang="en-GB" sz="2800" dirty="0">
              <a:latin typeface="Arial" pitchFamily="34" charset="0"/>
              <a:cs typeface="Arial" pitchFamily="34" charset="0"/>
            </a:endParaRPr>
          </a:p>
          <a:p>
            <a:pPr marL="457200" indent="-457200">
              <a:buFont typeface="Arial" panose="020B0604020202020204" pitchFamily="34" charset="0"/>
              <a:buChar char="•"/>
            </a:pPr>
            <a:endParaRPr lang="en-GB" sz="2800" dirty="0">
              <a:latin typeface="Arial" pitchFamily="34" charset="0"/>
              <a:cs typeface="Arial" pitchFamily="34" charset="0"/>
            </a:endParaRPr>
          </a:p>
          <a:p>
            <a:pPr marL="457200" indent="-457200">
              <a:buFont typeface="Arial" panose="020B0604020202020204" pitchFamily="34" charset="0"/>
              <a:buChar char="•"/>
            </a:pPr>
            <a:endParaRPr lang="en-GB" sz="2800" dirty="0">
              <a:latin typeface="Arial" pitchFamily="34" charset="0"/>
              <a:cs typeface="Arial" pitchFamily="34" charset="0"/>
            </a:endParaRPr>
          </a:p>
          <a:p>
            <a:pPr marL="457200" indent="-457200">
              <a:buFont typeface="Arial" panose="020B0604020202020204" pitchFamily="34" charset="0"/>
              <a:buChar char="•"/>
            </a:pPr>
            <a:endParaRPr lang="en-GB" sz="2800" dirty="0">
              <a:latin typeface="Arial" pitchFamily="34" charset="0"/>
              <a:cs typeface="Arial" pitchFamily="34" charset="0"/>
            </a:endParaRPr>
          </a:p>
          <a:p>
            <a:pPr marL="457200" indent="-457200">
              <a:buFont typeface="Arial" panose="020B0604020202020204" pitchFamily="34" charset="0"/>
              <a:buChar char="•"/>
            </a:pPr>
            <a:endParaRPr lang="en-GB" sz="2800" dirty="0">
              <a:latin typeface="Arial" pitchFamily="34" charset="0"/>
              <a:cs typeface="Arial" pitchFamily="34" charset="0"/>
            </a:endParaRPr>
          </a:p>
        </p:txBody>
      </p:sp>
      <p:sp>
        <p:nvSpPr>
          <p:cNvPr id="24" name="TextBox 23"/>
          <p:cNvSpPr txBox="1"/>
          <p:nvPr/>
        </p:nvSpPr>
        <p:spPr>
          <a:xfrm>
            <a:off x="30410018" y="19349626"/>
            <a:ext cx="11713028" cy="830997"/>
          </a:xfrm>
          <a:prstGeom prst="rect">
            <a:avLst/>
          </a:prstGeom>
          <a:noFill/>
        </p:spPr>
        <p:txBody>
          <a:bodyPr wrap="square" rtlCol="0">
            <a:spAutoFit/>
          </a:bodyPr>
          <a:lstStyle/>
          <a:p>
            <a:r>
              <a:rPr lang="en-GB" sz="2400" dirty="0">
                <a:latin typeface="Arial" pitchFamily="34" charset="0"/>
                <a:cs typeface="Arial" pitchFamily="34" charset="0"/>
              </a:rPr>
              <a:t>Table: 1.1:table: Total number of patients with atrial fibrillation identified with either a recorded anti-coagulation decision or no decision recorded </a:t>
            </a:r>
          </a:p>
        </p:txBody>
      </p:sp>
    </p:spTree>
    <p:extLst>
      <p:ext uri="{BB962C8B-B14F-4D97-AF65-F5344CB8AC3E}">
        <p14:creationId xmlns:p14="http://schemas.microsoft.com/office/powerpoint/2010/main" val="931198942"/>
      </p:ext>
    </p:extLst>
  </p:cSld>
  <p:clrMapOvr>
    <a:masterClrMapping/>
  </p:clrMapOvr>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0</TotalTime>
  <Words>1002</Words>
  <Application>Microsoft Office PowerPoint</Application>
  <PresentationFormat>Custom</PresentationFormat>
  <Paragraphs>63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vt:lpstr>
      <vt:lpstr>Medical Poster</vt:lpstr>
      <vt:lpstr>Audit of the documentation of anti-coagulation decision making  for diagnosed atrial fibrillation in an acute stroke population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2016-11-24T22:58:59Z</dcterms:created>
  <dcterms:modified xsi:type="dcterms:W3CDTF">2021-06-06T21:12:30Z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