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8" r:id="rId2"/>
    <p:sldId id="256" r:id="rId3"/>
    <p:sldId id="257" r:id="rId4"/>
    <p:sldId id="258" r:id="rId5"/>
    <p:sldId id="267" r:id="rId6"/>
    <p:sldId id="260" r:id="rId7"/>
    <p:sldId id="261" r:id="rId8"/>
    <p:sldId id="269" r:id="rId9"/>
    <p:sldId id="262" r:id="rId10"/>
    <p:sldId id="270" r:id="rId11"/>
    <p:sldId id="263" r:id="rId12"/>
    <p:sldId id="271" r:id="rId13"/>
    <p:sldId id="264" r:id="rId14"/>
    <p:sldId id="272" r:id="rId15"/>
    <p:sldId id="265" r:id="rId16"/>
    <p:sldId id="273" r:id="rId17"/>
    <p:sldId id="266" r:id="rId18"/>
    <p:sldId id="274" r:id="rId19"/>
    <p:sldId id="275" r:id="rId2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0058"/>
    <a:srgbClr val="CE1921"/>
    <a:srgbClr val="003B62"/>
    <a:srgbClr val="F6BC1C"/>
    <a:srgbClr val="254061"/>
    <a:srgbClr val="C10050"/>
    <a:srgbClr val="FF04F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7011" autoAdjust="0"/>
  </p:normalViewPr>
  <p:slideViewPr>
    <p:cSldViewPr>
      <p:cViewPr varScale="1">
        <p:scale>
          <a:sx n="52" d="100"/>
          <a:sy n="52" d="100"/>
        </p:scale>
        <p:origin x="-1408" y="-72"/>
      </p:cViewPr>
      <p:guideLst>
        <p:guide orient="horz" pos="2160"/>
        <p:guide pos="2880"/>
      </p:guideLst>
    </p:cSldViewPr>
  </p:slideViewPr>
  <p:outlineViewPr>
    <p:cViewPr>
      <p:scale>
        <a:sx n="33" d="100"/>
        <a:sy n="33" d="100"/>
      </p:scale>
      <p:origin x="0" y="9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31" tIns="45715" rIns="91431" bIns="45715" rtlCol="0"/>
          <a:lstStyle>
            <a:lvl1pPr algn="l">
              <a:defRPr sz="1200"/>
            </a:lvl1pPr>
          </a:lstStyle>
          <a:p>
            <a:endParaRPr lang="en-GB"/>
          </a:p>
        </p:txBody>
      </p:sp>
      <p:sp>
        <p:nvSpPr>
          <p:cNvPr id="3" name="Date Placeholder 2"/>
          <p:cNvSpPr>
            <a:spLocks noGrp="1"/>
          </p:cNvSpPr>
          <p:nvPr>
            <p:ph type="dt" idx="1"/>
          </p:nvPr>
        </p:nvSpPr>
        <p:spPr>
          <a:xfrm>
            <a:off x="3850444" y="1"/>
            <a:ext cx="2945659" cy="496332"/>
          </a:xfrm>
          <a:prstGeom prst="rect">
            <a:avLst/>
          </a:prstGeom>
        </p:spPr>
        <p:txBody>
          <a:bodyPr vert="horz" lIns="91431" tIns="45715" rIns="91431" bIns="45715" rtlCol="0"/>
          <a:lstStyle>
            <a:lvl1pPr algn="r">
              <a:defRPr sz="1200"/>
            </a:lvl1pPr>
          </a:lstStyle>
          <a:p>
            <a:fld id="{39821088-3160-414F-B16F-3903D7440B4E}" type="datetimeFigureOut">
              <a:rPr lang="en-GB" smtClean="0"/>
              <a:pPr/>
              <a:t>30/07/2020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31" tIns="45715" rIns="91431"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31" tIns="45715" rIns="91431" bIns="45715"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31" tIns="45715" rIns="91431" bIns="45715" rtlCol="0" anchor="b"/>
          <a:lstStyle>
            <a:lvl1pPr algn="r">
              <a:defRPr sz="1200"/>
            </a:lvl1pPr>
          </a:lstStyle>
          <a:p>
            <a:fld id="{3036E9A6-A751-4901-BB94-7D346ED61769}" type="slidenum">
              <a:rPr lang="en-GB" smtClean="0"/>
              <a:pPr/>
              <a:t>‹#›</a:t>
            </a:fld>
            <a:endParaRPr lang="en-GB"/>
          </a:p>
        </p:txBody>
      </p:sp>
    </p:spTree>
    <p:extLst>
      <p:ext uri="{BB962C8B-B14F-4D97-AF65-F5344CB8AC3E}">
        <p14:creationId xmlns:p14="http://schemas.microsoft.com/office/powerpoint/2010/main" xmlns="" val="3947436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shscotlandmoodle.org.u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 Thank you for participating in Smoke Free Class.  </a:t>
            </a:r>
          </a:p>
          <a:p>
            <a:endParaRPr lang="en-GB" dirty="0" smtClean="0"/>
          </a:p>
          <a:p>
            <a:r>
              <a:rPr lang="en-GB" dirty="0" smtClean="0"/>
              <a:t>We hope the program will encourage young people to not only learn about tobacco and the impact it has on health and wellbeing, but also to consider what influences their decision making around smoking.</a:t>
            </a:r>
          </a:p>
          <a:p>
            <a:endParaRPr lang="en-GB" dirty="0" smtClean="0"/>
          </a:p>
          <a:p>
            <a:endParaRPr lang="en-GB" dirty="0" smtClean="0"/>
          </a:p>
          <a:p>
            <a:r>
              <a:rPr lang="en-GB" dirty="0" smtClean="0"/>
              <a:t>The competition links with a number of experiences and outcomes within</a:t>
            </a:r>
          </a:p>
          <a:p>
            <a:r>
              <a:rPr lang="en-GB" dirty="0" smtClean="0"/>
              <a:t>Curriculum for Excellence Health and Wellbeing. Namely:</a:t>
            </a:r>
          </a:p>
          <a:p>
            <a:endParaRPr lang="en-GB" dirty="0" smtClean="0"/>
          </a:p>
          <a:p>
            <a:r>
              <a:rPr lang="en-GB" b="1" dirty="0" smtClean="0"/>
              <a:t>• ‘I understand the impact that misuse of substances can have on individuals,</a:t>
            </a:r>
          </a:p>
          <a:p>
            <a:r>
              <a:rPr lang="en-GB" b="1" dirty="0" smtClean="0"/>
              <a:t>their families and friends’. HWB2-43a.</a:t>
            </a:r>
          </a:p>
          <a:p>
            <a:r>
              <a:rPr lang="en-GB" b="1" dirty="0" smtClean="0"/>
              <a:t>• ‘By investigating some body systems and potential problems which they may</a:t>
            </a:r>
          </a:p>
          <a:p>
            <a:r>
              <a:rPr lang="en-GB" b="1" dirty="0" smtClean="0"/>
              <a:t>develop, I can make informed decisions to help me maintain my health and</a:t>
            </a:r>
          </a:p>
          <a:p>
            <a:r>
              <a:rPr lang="en-GB" b="1" dirty="0" smtClean="0"/>
              <a:t>wellbeing’. SCN2-12a.</a:t>
            </a:r>
          </a:p>
          <a:p>
            <a:r>
              <a:rPr lang="en-GB" b="1" dirty="0" smtClean="0"/>
              <a:t>• ‘I can persuade, argue, explore issues or express an opinion using relevant</a:t>
            </a:r>
          </a:p>
          <a:p>
            <a:r>
              <a:rPr lang="en-GB" b="1" dirty="0" smtClean="0"/>
              <a:t>supporting detail and/or evidence’. LIT2-29a.</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14305">
              <a:defRPr/>
            </a:pPr>
            <a:r>
              <a:rPr lang="en-GB" b="1" dirty="0" smtClean="0"/>
              <a:t>Teacher’s notes</a:t>
            </a:r>
          </a:p>
          <a:p>
            <a:pPr defTabSz="914305">
              <a:defRPr/>
            </a:pPr>
            <a:endParaRPr lang="en-GB" b="1" dirty="0" smtClean="0"/>
          </a:p>
          <a:p>
            <a:r>
              <a:rPr lang="en-GB" dirty="0" smtClean="0"/>
              <a:t>WHAT’S IN TOBACCO SMOKE?</a:t>
            </a:r>
          </a:p>
          <a:p>
            <a:r>
              <a:rPr lang="en-GB" dirty="0" smtClean="0"/>
              <a:t> 4000 chemicals  </a:t>
            </a:r>
          </a:p>
          <a:p>
            <a:r>
              <a:rPr lang="en-GB" dirty="0" smtClean="0"/>
              <a:t> 60 of these can cause cancer. </a:t>
            </a:r>
          </a:p>
          <a:p>
            <a:r>
              <a:rPr lang="en-GB" b="1" dirty="0" smtClean="0"/>
              <a:t> </a:t>
            </a:r>
          </a:p>
          <a:p>
            <a:r>
              <a:rPr lang="en-GB" dirty="0" smtClean="0"/>
              <a:t>POISONS COMMON USES</a:t>
            </a:r>
          </a:p>
          <a:p>
            <a:r>
              <a:rPr lang="en-GB" b="1" dirty="0" smtClean="0"/>
              <a:t>Carbon monoxide -</a:t>
            </a:r>
            <a:r>
              <a:rPr lang="en-GB" dirty="0" smtClean="0"/>
              <a:t>Poisonous gas in car exhaust</a:t>
            </a:r>
          </a:p>
          <a:p>
            <a:r>
              <a:rPr lang="en-GB" b="1" dirty="0" smtClean="0"/>
              <a:t>Tar - </a:t>
            </a:r>
            <a:r>
              <a:rPr lang="en-GB" dirty="0" smtClean="0"/>
              <a:t>Road surfaces</a:t>
            </a:r>
          </a:p>
          <a:p>
            <a:r>
              <a:rPr lang="en-GB" b="1" dirty="0" smtClean="0"/>
              <a:t>Nicotine -</a:t>
            </a:r>
            <a:r>
              <a:rPr lang="en-GB" dirty="0" smtClean="0"/>
              <a:t> Pesticide</a:t>
            </a:r>
          </a:p>
          <a:p>
            <a:r>
              <a:rPr lang="en-GB" b="1" dirty="0" smtClean="0"/>
              <a:t>Acetone - </a:t>
            </a:r>
            <a:r>
              <a:rPr lang="en-GB" dirty="0" smtClean="0"/>
              <a:t>Nail varnish remover</a:t>
            </a:r>
          </a:p>
          <a:p>
            <a:r>
              <a:rPr lang="en-GB" b="1" dirty="0" smtClean="0"/>
              <a:t>Ammonia - </a:t>
            </a:r>
            <a:r>
              <a:rPr lang="en-GB" dirty="0" smtClean="0"/>
              <a:t>Cleaning agent</a:t>
            </a:r>
          </a:p>
          <a:p>
            <a:r>
              <a:rPr lang="en-GB" b="1" dirty="0" smtClean="0"/>
              <a:t>Arsenic - </a:t>
            </a:r>
            <a:r>
              <a:rPr lang="en-GB" dirty="0" smtClean="0"/>
              <a:t>Ant killer</a:t>
            </a:r>
          </a:p>
          <a:p>
            <a:r>
              <a:rPr lang="en-GB" b="1" dirty="0" smtClean="0"/>
              <a:t>Benzene - </a:t>
            </a:r>
            <a:r>
              <a:rPr lang="en-GB" dirty="0" smtClean="0"/>
              <a:t>Petrol fumes</a:t>
            </a:r>
          </a:p>
          <a:p>
            <a:r>
              <a:rPr lang="en-GB" b="1" dirty="0" smtClean="0"/>
              <a:t>Butane - </a:t>
            </a:r>
            <a:r>
              <a:rPr lang="en-GB" dirty="0" smtClean="0"/>
              <a:t>Lighter fuel</a:t>
            </a:r>
          </a:p>
          <a:p>
            <a:r>
              <a:rPr lang="en-GB" b="1" dirty="0" smtClean="0"/>
              <a:t>Formaldehyde –</a:t>
            </a:r>
            <a:r>
              <a:rPr lang="en-GB" dirty="0" smtClean="0"/>
              <a:t> Embalming fluid</a:t>
            </a:r>
          </a:p>
          <a:p>
            <a:r>
              <a:rPr lang="en-GB" b="1" dirty="0" smtClean="0"/>
              <a:t>Hydrogen Cyanide – </a:t>
            </a:r>
            <a:r>
              <a:rPr lang="en-GB" dirty="0" smtClean="0"/>
              <a:t>Poison</a:t>
            </a:r>
            <a:r>
              <a:rPr lang="en-GB" b="1" dirty="0" smtClean="0"/>
              <a:t> </a:t>
            </a:r>
            <a:r>
              <a:rPr lang="en-GB" dirty="0" smtClean="0"/>
              <a:t>in gas chambers</a:t>
            </a:r>
          </a:p>
          <a:p>
            <a:r>
              <a:rPr lang="en-GB" b="1" dirty="0" smtClean="0"/>
              <a:t>Methanol - </a:t>
            </a:r>
            <a:r>
              <a:rPr lang="en-GB" dirty="0" smtClean="0"/>
              <a:t>Rocket fuel</a:t>
            </a:r>
          </a:p>
          <a:p>
            <a:r>
              <a:rPr lang="en-GB" b="1" dirty="0" smtClean="0"/>
              <a:t>Toluene - </a:t>
            </a:r>
            <a:r>
              <a:rPr lang="en-GB" dirty="0" smtClean="0"/>
              <a:t>Industrial solvent</a:t>
            </a:r>
          </a:p>
          <a:p>
            <a:r>
              <a:rPr lang="en-GB" b="1" dirty="0" smtClean="0"/>
              <a:t>Radon - </a:t>
            </a:r>
            <a:r>
              <a:rPr lang="en-GB" dirty="0" smtClean="0"/>
              <a:t>Radioactive gas</a:t>
            </a:r>
          </a:p>
          <a:p>
            <a:endParaRPr lang="en-GB" b="1" dirty="0" smtClean="0"/>
          </a:p>
          <a:p>
            <a:r>
              <a:rPr lang="en-GB" b="1" dirty="0" smtClean="0"/>
              <a:t>3. Answer – Many chemicals are added to the cigarette to ’IMPROVE’ them commercially.  </a:t>
            </a:r>
            <a:r>
              <a:rPr lang="en-GB" dirty="0" smtClean="0"/>
              <a:t>Improvements include increasing the absorption of the nicotine to make</a:t>
            </a:r>
          </a:p>
          <a:p>
            <a:r>
              <a:rPr lang="en-GB" dirty="0" smtClean="0"/>
              <a:t>the cigarette more addictive!!</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5">
              <a:defRPr/>
            </a:pPr>
            <a:r>
              <a:rPr lang="en-GB" b="1" dirty="0" smtClean="0"/>
              <a:t>Teacher’s notes </a:t>
            </a:r>
          </a:p>
          <a:p>
            <a:pPr defTabSz="914305">
              <a:defRPr/>
            </a:pPr>
            <a:endParaRPr lang="en-GB" b="1" dirty="0" smtClean="0"/>
          </a:p>
          <a:p>
            <a:pPr defTabSz="914305">
              <a:defRPr/>
            </a:pPr>
            <a:r>
              <a:rPr lang="en-GB" b="0" dirty="0" smtClean="0"/>
              <a:t>Encourage pupils to consider the expense of an addiction to tobacco.  What would they have to give up to be able to afford to keep smoking.... not just the one or two that someone might give them to encourage them start.</a:t>
            </a:r>
          </a:p>
        </p:txBody>
      </p:sp>
      <p:sp>
        <p:nvSpPr>
          <p:cNvPr id="4" name="Slide Number Placeholder 3"/>
          <p:cNvSpPr>
            <a:spLocks noGrp="1"/>
          </p:cNvSpPr>
          <p:nvPr>
            <p:ph type="sldNum" sz="quarter" idx="10"/>
          </p:nvPr>
        </p:nvSpPr>
        <p:spPr/>
        <p:txBody>
          <a:bodyPr/>
          <a:lstStyle/>
          <a:p>
            <a:fld id="{3036E9A6-A751-4901-BB94-7D346ED61769}"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14305">
              <a:defRPr/>
            </a:pPr>
            <a:r>
              <a:rPr lang="en-GB" b="1" dirty="0" smtClean="0"/>
              <a:t>Teacher’s notes</a:t>
            </a:r>
          </a:p>
          <a:p>
            <a:endParaRPr lang="en-GB" dirty="0" smtClean="0"/>
          </a:p>
          <a:p>
            <a:r>
              <a:rPr lang="en-GB" dirty="0" smtClean="0"/>
              <a:t>THE COST OF TOBACCO</a:t>
            </a:r>
          </a:p>
          <a:p>
            <a:pPr defTabSz="914305">
              <a:defRPr/>
            </a:pPr>
            <a:endParaRPr lang="en-GB" b="1" dirty="0" smtClean="0"/>
          </a:p>
          <a:p>
            <a:r>
              <a:rPr lang="en-GB" b="1" dirty="0" smtClean="0">
                <a:solidFill>
                  <a:schemeClr val="bg1"/>
                </a:solidFill>
              </a:rPr>
              <a:t>Discussion points:  </a:t>
            </a:r>
            <a:r>
              <a:rPr lang="en-GB" b="0" dirty="0" smtClean="0">
                <a:solidFill>
                  <a:schemeClr val="bg1"/>
                </a:solidFill>
              </a:rPr>
              <a:t>Students might consider</a:t>
            </a:r>
            <a:r>
              <a:rPr lang="en-GB" b="0" baseline="0" dirty="0" smtClean="0">
                <a:solidFill>
                  <a:schemeClr val="bg1"/>
                </a:solidFill>
              </a:rPr>
              <a:t> the costs of smoking in </a:t>
            </a:r>
            <a:r>
              <a:rPr lang="en-GB" b="0" dirty="0" smtClean="0">
                <a:solidFill>
                  <a:schemeClr val="bg1"/>
                </a:solidFill>
              </a:rPr>
              <a:t>Money, their health and the impact on the environment around them?</a:t>
            </a:r>
          </a:p>
          <a:p>
            <a:pPr defTabSz="914305">
              <a:defRPr/>
            </a:pPr>
            <a:endParaRPr lang="en-GB" b="1" dirty="0" smtClean="0"/>
          </a:p>
          <a:p>
            <a:pPr defTabSz="914305">
              <a:defRPr/>
            </a:pPr>
            <a:r>
              <a:rPr lang="en-GB" b="1" dirty="0" smtClean="0"/>
              <a:t>The financial costs equate to: </a:t>
            </a:r>
          </a:p>
          <a:p>
            <a:pPr defTabSz="914305">
              <a:defRPr/>
            </a:pPr>
            <a:r>
              <a:rPr lang="en-GB" dirty="0" smtClean="0"/>
              <a:t>Average cost of a Pack of 20 cigarettes = £9:00</a:t>
            </a:r>
          </a:p>
          <a:p>
            <a:pPr defTabSz="914305">
              <a:defRPr/>
            </a:pPr>
            <a:endParaRPr lang="en-GB" b="1" dirty="0" smtClean="0"/>
          </a:p>
          <a:p>
            <a:r>
              <a:rPr lang="en-GB" b="1" dirty="0" smtClean="0"/>
              <a:t>20 a day</a:t>
            </a:r>
            <a:endParaRPr lang="en-GB" dirty="0" smtClean="0"/>
          </a:p>
          <a:p>
            <a:r>
              <a:rPr lang="en-GB" dirty="0" smtClean="0"/>
              <a:t>Weekly £63.00 Monthly £270.00 Annually £3285.00</a:t>
            </a:r>
          </a:p>
          <a:p>
            <a:endParaRPr lang="en-GB" b="1" dirty="0" smtClean="0"/>
          </a:p>
          <a:p>
            <a:r>
              <a:rPr lang="en-GB" b="1" dirty="0" smtClean="0"/>
              <a:t>10 a day</a:t>
            </a:r>
          </a:p>
          <a:p>
            <a:r>
              <a:rPr lang="en-GB" dirty="0" smtClean="0"/>
              <a:t>Weekly £31.50 Monthly £135.00 Annually £1642.00</a:t>
            </a:r>
          </a:p>
          <a:p>
            <a:endParaRPr lang="en-GB" b="1" dirty="0" smtClean="0"/>
          </a:p>
          <a:p>
            <a:r>
              <a:rPr lang="en-GB" b="1" dirty="0" smtClean="0"/>
              <a:t>Cost to Scottish Economy</a:t>
            </a:r>
          </a:p>
          <a:p>
            <a:endParaRPr lang="en-GB" dirty="0" smtClean="0"/>
          </a:p>
          <a:p>
            <a:r>
              <a:rPr lang="en-GB" dirty="0" smtClean="0"/>
              <a:t>Annually approx £1.1bn  </a:t>
            </a:r>
          </a:p>
          <a:p>
            <a:endParaRPr lang="en-GB" dirty="0" smtClean="0"/>
          </a:p>
          <a:p>
            <a:r>
              <a:rPr lang="en-GB" dirty="0" smtClean="0"/>
              <a:t>Tobacco is heavily taxed to help reduce smoking and therefore tobacco related</a:t>
            </a:r>
          </a:p>
          <a:p>
            <a:r>
              <a:rPr lang="en-GB" dirty="0" smtClean="0"/>
              <a:t>disease but the cost of treating tobacco related disease outweighs the income</a:t>
            </a:r>
          </a:p>
          <a:p>
            <a:r>
              <a:rPr lang="en-GB" dirty="0" smtClean="0"/>
              <a:t>generated.</a:t>
            </a:r>
          </a:p>
          <a:p>
            <a:r>
              <a:rPr lang="en-GB" dirty="0" smtClean="0"/>
              <a:t>• In addition the cost of lost work days due to illness also impacts the local economy</a:t>
            </a:r>
          </a:p>
          <a:p>
            <a:r>
              <a:rPr lang="en-GB" b="1" dirty="0" smtClean="0"/>
              <a:t>• </a:t>
            </a:r>
            <a:r>
              <a:rPr lang="en-GB" dirty="0" smtClean="0"/>
              <a:t>Environmental cost should also be considered in terms of impact on wildlife and air pollution</a:t>
            </a:r>
            <a:endParaRPr lang="en-GB" b="0"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5">
              <a:defRPr/>
            </a:pPr>
            <a:r>
              <a:rPr lang="en-GB" b="1" dirty="0" smtClean="0"/>
              <a:t>Teacher’s notes</a:t>
            </a:r>
          </a:p>
          <a:p>
            <a:endParaRPr lang="en-GB" dirty="0" smtClean="0"/>
          </a:p>
          <a:p>
            <a:r>
              <a:rPr lang="en-GB" dirty="0" smtClean="0"/>
              <a:t>Encourage students to consider the impact on the environment that is caused by the production and use of cigarettes.  This may encourage students to reflect on the impact that </a:t>
            </a:r>
            <a:r>
              <a:rPr lang="en-GB" dirty="0" err="1" smtClean="0"/>
              <a:t>oter</a:t>
            </a:r>
            <a:r>
              <a:rPr lang="en-GB" baseline="0" dirty="0" smtClean="0"/>
              <a:t> peoples’ smoking has on their surroundings.   Encourage them to consider what they could do share the message with their family , friends and communities.</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5">
              <a:defRPr/>
            </a:pPr>
            <a:r>
              <a:rPr lang="en-GB" b="1" dirty="0" smtClean="0"/>
              <a:t>Teacher’s notes</a:t>
            </a:r>
          </a:p>
          <a:p>
            <a:endParaRPr lang="en-GB" dirty="0" smtClean="0"/>
          </a:p>
          <a:p>
            <a:r>
              <a:rPr lang="en-GB" dirty="0" smtClean="0"/>
              <a:t>Deforestation</a:t>
            </a:r>
          </a:p>
          <a:p>
            <a:r>
              <a:rPr lang="en-GB" dirty="0" smtClean="0"/>
              <a:t>Curing tobacco for use as cigarettes consumes vast quantities of trees. Approx four miles of paper an hour is used to roll and package cigarettes.</a:t>
            </a:r>
          </a:p>
          <a:p>
            <a:r>
              <a:rPr lang="en-GB" dirty="0" smtClean="0"/>
              <a:t>In total, approximately </a:t>
            </a:r>
            <a:r>
              <a:rPr lang="en-GB" b="1" dirty="0" smtClean="0"/>
              <a:t>one tree is destroyed for every 300 cigarettes made.</a:t>
            </a:r>
          </a:p>
          <a:p>
            <a:endParaRPr lang="en-GB" b="1" dirty="0" smtClean="0"/>
          </a:p>
          <a:p>
            <a:r>
              <a:rPr lang="en-GB" dirty="0" smtClean="0"/>
              <a:t>Litter</a:t>
            </a:r>
          </a:p>
          <a:p>
            <a:r>
              <a:rPr lang="en-GB" dirty="0" smtClean="0"/>
              <a:t>Smokers in the UK throw away about 20 million cigarette packets and about 200 million butts every</a:t>
            </a:r>
          </a:p>
          <a:p>
            <a:r>
              <a:rPr lang="en-GB" dirty="0" smtClean="0"/>
              <a:t>day. Many of these end up littering the streets and being washed into rivers and lochs. Animals can</a:t>
            </a:r>
          </a:p>
          <a:p>
            <a:r>
              <a:rPr lang="en-GB" dirty="0" smtClean="0"/>
              <a:t>mistake cigarette butts for food and can die from swallowing them. </a:t>
            </a:r>
          </a:p>
          <a:p>
            <a:endParaRPr lang="en-GB" dirty="0" smtClean="0"/>
          </a:p>
          <a:p>
            <a:r>
              <a:rPr lang="en-GB" dirty="0" smtClean="0"/>
              <a:t>In total 122 tonnes of cigarette-related rubbish is being dropped every day across the UK and the left over butts take</a:t>
            </a:r>
          </a:p>
          <a:p>
            <a:r>
              <a:rPr lang="en-GB" dirty="0" smtClean="0"/>
              <a:t>years to completely decompose.</a:t>
            </a:r>
          </a:p>
          <a:p>
            <a:endParaRPr lang="en-GB" dirty="0" smtClean="0"/>
          </a:p>
          <a:p>
            <a:r>
              <a:rPr lang="en-GB" dirty="0" smtClean="0"/>
              <a:t>Protecting the environment</a:t>
            </a:r>
          </a:p>
          <a:p>
            <a:r>
              <a:rPr lang="en-GB" dirty="0" smtClean="0"/>
              <a:t>Could students help protect the environment? – create a campaign within the school that informs other of reducing tobacco use?</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5">
              <a:defRPr/>
            </a:pPr>
            <a:r>
              <a:rPr lang="en-GB" b="1" dirty="0" smtClean="0"/>
              <a:t>Teacher’s notes</a:t>
            </a:r>
          </a:p>
          <a:p>
            <a:endParaRPr lang="en-GB" dirty="0" smtClean="0"/>
          </a:p>
          <a:p>
            <a:r>
              <a:rPr lang="en-GB" dirty="0" smtClean="0"/>
              <a:t>Encourage students to create a visual that shows how they would share the second-hand smoke message with their peers.   What aspect of the message do they think is the most important?  Are they surprised that breathing in second-hand smoke is as harmful as smoking? </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14305">
              <a:defRPr/>
            </a:pPr>
            <a:r>
              <a:rPr lang="en-GB" b="1" dirty="0" smtClean="0"/>
              <a:t>Teacher’s notes</a:t>
            </a:r>
          </a:p>
          <a:p>
            <a:pPr defTabSz="914305">
              <a:defRPr/>
            </a:pPr>
            <a:endParaRPr lang="en-GB" b="1" dirty="0" smtClean="0"/>
          </a:p>
          <a:p>
            <a:r>
              <a:rPr lang="en-GB" dirty="0" smtClean="0"/>
              <a:t>SECOND-HAND SMOKE</a:t>
            </a:r>
          </a:p>
          <a:p>
            <a:endParaRPr lang="en-GB" dirty="0" smtClean="0"/>
          </a:p>
          <a:p>
            <a:r>
              <a:rPr lang="en-GB" b="1" dirty="0" smtClean="0"/>
              <a:t>Definition: </a:t>
            </a:r>
            <a:r>
              <a:rPr lang="en-GB" dirty="0" smtClean="0"/>
              <a:t>involuntary breathing in of other peoples tobacco smoke. This includes the</a:t>
            </a:r>
          </a:p>
          <a:p>
            <a:r>
              <a:rPr lang="en-GB" dirty="0" smtClean="0"/>
              <a:t>smoke that comes from the burning end of the cigarette and what comes out of the</a:t>
            </a:r>
          </a:p>
          <a:p>
            <a:r>
              <a:rPr lang="en-GB" dirty="0" smtClean="0"/>
              <a:t>smoker’s mouth.</a:t>
            </a:r>
          </a:p>
          <a:p>
            <a:endParaRPr lang="en-GB" dirty="0" smtClean="0"/>
          </a:p>
          <a:p>
            <a:r>
              <a:rPr lang="en-GB" dirty="0" smtClean="0"/>
              <a:t>Points to consider:</a:t>
            </a:r>
          </a:p>
          <a:p>
            <a:r>
              <a:rPr lang="en-GB" dirty="0" smtClean="0"/>
              <a:t>• How much second-hand smoke you breathe in depends on the size of the enclosed space</a:t>
            </a:r>
          </a:p>
          <a:p>
            <a:r>
              <a:rPr lang="en-GB" dirty="0" smtClean="0"/>
              <a:t>you are in, how close you are to the smoker and the number of cigarettes they smoke</a:t>
            </a:r>
          </a:p>
          <a:p>
            <a:endParaRPr lang="en-GB" dirty="0" smtClean="0"/>
          </a:p>
          <a:p>
            <a:r>
              <a:rPr lang="en-GB" dirty="0" smtClean="0"/>
              <a:t>• Content of the smoke: 4000 poisons and toxins .... Same as the cigarette itself!!</a:t>
            </a:r>
          </a:p>
          <a:p>
            <a:r>
              <a:rPr lang="en-GB" dirty="0" smtClean="0"/>
              <a:t>• Impact on non-smoker - same as smoker! Increased risk of</a:t>
            </a:r>
          </a:p>
          <a:p>
            <a:r>
              <a:rPr lang="en-GB" dirty="0" smtClean="0"/>
              <a:t>severe asthma attacks, coughs, respiratory problem ( like bronchitis</a:t>
            </a:r>
          </a:p>
          <a:p>
            <a:r>
              <a:rPr lang="en-GB" dirty="0" smtClean="0"/>
              <a:t>and pneumonia), lung cancer, heart disease and strokes... to name a few</a:t>
            </a:r>
          </a:p>
          <a:p>
            <a:r>
              <a:rPr lang="en-GB" dirty="0" smtClean="0"/>
              <a:t>• Impact on pets - increased risk of cancers heart disease and</a:t>
            </a:r>
          </a:p>
          <a:p>
            <a:r>
              <a:rPr lang="en-GB" dirty="0" smtClean="0"/>
              <a:t>respiratory infections (they groom themselves and swallow more of the pollutants)</a:t>
            </a:r>
          </a:p>
          <a:p>
            <a:r>
              <a:rPr lang="en-GB" dirty="0" smtClean="0"/>
              <a:t>• Remember pets can’t choose to leave a smoked filled area.</a:t>
            </a:r>
          </a:p>
          <a:p>
            <a:r>
              <a:rPr lang="en-GB" dirty="0" smtClean="0"/>
              <a:t>Remember: not smoking inside</a:t>
            </a:r>
          </a:p>
          <a:p>
            <a:r>
              <a:rPr lang="en-GB" dirty="0" smtClean="0"/>
              <a:t>Since the ban on Smoking in public places came into</a:t>
            </a:r>
          </a:p>
          <a:p>
            <a:r>
              <a:rPr lang="en-GB" dirty="0" smtClean="0"/>
              <a:t>force, the number of under 5’s admitted to hospital for</a:t>
            </a:r>
          </a:p>
          <a:p>
            <a:r>
              <a:rPr lang="en-GB" dirty="0" smtClean="0"/>
              <a:t>second-hand smoke related illness has greatly reduced.</a:t>
            </a:r>
          </a:p>
          <a:p>
            <a:r>
              <a:rPr lang="en-GB" dirty="0" smtClean="0"/>
              <a:t>also reduces risk of fire</a:t>
            </a:r>
            <a:endParaRPr lang="en-GB" b="0"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305">
              <a:defRPr/>
            </a:pPr>
            <a:r>
              <a:rPr lang="en-GB" b="1" dirty="0" smtClean="0"/>
              <a:t>Teacher’s notes</a:t>
            </a:r>
          </a:p>
          <a:p>
            <a:pPr defTabSz="914305">
              <a:defRPr/>
            </a:pPr>
            <a:endParaRPr lang="en-GB" b="1" dirty="0" smtClean="0"/>
          </a:p>
          <a:p>
            <a:pPr defTabSz="914305">
              <a:defRPr/>
            </a:pPr>
            <a:r>
              <a:rPr lang="en-GB" b="0" dirty="0" smtClean="0"/>
              <a:t>Encourage students to consider the unknown dangers of e-cigarettes.  If they don’t know what is in them or how they affect their bodies,</a:t>
            </a:r>
            <a:r>
              <a:rPr lang="en-GB" b="0" baseline="0" dirty="0" smtClean="0"/>
              <a:t> might they reconsider using them?  Are they surprised that e-cig /</a:t>
            </a:r>
            <a:r>
              <a:rPr lang="en-GB" b="0" baseline="0" dirty="0" err="1" smtClean="0"/>
              <a:t>vape</a:t>
            </a:r>
            <a:r>
              <a:rPr lang="en-GB" b="0" baseline="0" dirty="0" smtClean="0"/>
              <a:t> companies are owned by tobacco manufacturers? Does this knowledge change their opinion of the product at all?</a:t>
            </a:r>
          </a:p>
          <a:p>
            <a:pPr defTabSz="914305">
              <a:defRPr/>
            </a:pPr>
            <a:endParaRPr lang="en-GB" b="1" baseline="0" dirty="0" smtClean="0"/>
          </a:p>
          <a:p>
            <a:pPr defTabSz="914305">
              <a:defRPr/>
            </a:pPr>
            <a:r>
              <a:rPr lang="en-GB" b="1" baseline="0" dirty="0" smtClean="0"/>
              <a:t>Points to consider </a:t>
            </a:r>
          </a:p>
          <a:p>
            <a:pPr defTabSz="914305">
              <a:defRPr/>
            </a:pPr>
            <a:endParaRPr lang="en-GB" b="1" dirty="0" smtClean="0"/>
          </a:p>
          <a:p>
            <a:r>
              <a:rPr lang="en-GB" b="1" dirty="0" smtClean="0"/>
              <a:t>Product: Safe? Unsafe? Unsure?</a:t>
            </a:r>
          </a:p>
          <a:p>
            <a:r>
              <a:rPr lang="en-GB" dirty="0" smtClean="0"/>
              <a:t>• E-cigs or </a:t>
            </a:r>
            <a:r>
              <a:rPr lang="en-GB" dirty="0" err="1" smtClean="0"/>
              <a:t>Vapes</a:t>
            </a:r>
            <a:r>
              <a:rPr lang="en-GB" dirty="0" smtClean="0"/>
              <a:t> are the most common names.</a:t>
            </a:r>
          </a:p>
          <a:p>
            <a:r>
              <a:rPr lang="en-GB" dirty="0" smtClean="0"/>
              <a:t>• Operation - a battery passes a current through a resistance coil (the atomiser) which then comes in contact with a fluid. The heat from the coil generates an</a:t>
            </a:r>
          </a:p>
          <a:p>
            <a:r>
              <a:rPr lang="en-GB" dirty="0" smtClean="0"/>
              <a:t>aerosol from the fluid, (without combustion) which is then inhaled by the user.</a:t>
            </a:r>
          </a:p>
          <a:p>
            <a:endParaRPr lang="en-GB" b="1" dirty="0" smtClean="0"/>
          </a:p>
          <a:p>
            <a:r>
              <a:rPr lang="en-GB" b="1" dirty="0" smtClean="0"/>
              <a:t>Purpose: Gadget?</a:t>
            </a:r>
          </a:p>
          <a:p>
            <a:r>
              <a:rPr lang="en-GB" dirty="0" smtClean="0"/>
              <a:t>• Reducing health harm / stop smoking aid? - No evidence to show that these products are more effective than Nicotine Replacement Products (NRT - patches, inhalator, lozenge etc).</a:t>
            </a:r>
          </a:p>
          <a:p>
            <a:r>
              <a:rPr lang="en-GB" dirty="0" smtClean="0"/>
              <a:t>• Replacement revenue for the tobacco industry? – E-cigarette companies are predominantly owned or been bought over by the tobacco industry.</a:t>
            </a:r>
          </a:p>
          <a:p>
            <a:r>
              <a:rPr lang="en-GB" b="1" dirty="0" smtClean="0"/>
              <a:t> </a:t>
            </a:r>
          </a:p>
          <a:p>
            <a:r>
              <a:rPr lang="en-GB" b="1" dirty="0" smtClean="0"/>
              <a:t>Content: Safe? Unsafe? Unsure?</a:t>
            </a:r>
          </a:p>
          <a:p>
            <a:r>
              <a:rPr lang="en-GB" dirty="0" smtClean="0"/>
              <a:t>• No standard content - ingredients not controlled or Kite marked for safety.</a:t>
            </a:r>
          </a:p>
          <a:p>
            <a:r>
              <a:rPr lang="en-GB" dirty="0" smtClean="0"/>
              <a:t>• Normally includes a carrier liquid (propylene glycol or glycerine or both), nicotine (in varying strengths) and flavourings.</a:t>
            </a:r>
          </a:p>
          <a:p>
            <a:r>
              <a:rPr lang="en-GB" dirty="0" smtClean="0"/>
              <a:t>• Note: flavourings considered safe for oral consumption, may present health concerns when inhaled.</a:t>
            </a:r>
          </a:p>
          <a:p>
            <a:r>
              <a:rPr lang="en-GB" b="1" dirty="0" smtClean="0"/>
              <a:t> </a:t>
            </a:r>
          </a:p>
          <a:p>
            <a:r>
              <a:rPr lang="en-GB" b="1" dirty="0" smtClean="0"/>
              <a:t>Dangers: Worth the risk?</a:t>
            </a:r>
          </a:p>
          <a:p>
            <a:r>
              <a:rPr lang="en-GB" dirty="0" smtClean="0"/>
              <a:t>• New product, no evidence on long term harm.</a:t>
            </a:r>
          </a:p>
          <a:p>
            <a:r>
              <a:rPr lang="en-GB" dirty="0" smtClean="0"/>
              <a:t>• Products not licensed therefore no control over content, production and safety.</a:t>
            </a:r>
          </a:p>
          <a:p>
            <a:r>
              <a:rPr lang="en-GB" dirty="0" smtClean="0"/>
              <a:t>• Could be a gateway to smoking tobacco and tobacco products.</a:t>
            </a:r>
          </a:p>
          <a:p>
            <a:r>
              <a:rPr lang="en-GB" dirty="0" smtClean="0"/>
              <a:t>• Young children could be poisoned through accidental consumption of nicotine cartridges</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Teacher’s notes</a:t>
            </a:r>
          </a:p>
          <a:p>
            <a:r>
              <a:rPr lang="en-GB" dirty="0" smtClean="0"/>
              <a:t>Encourage the students to discuss how smoking can have an impact on mental health; often they are not aware that smoking could have an impact on mental health.</a:t>
            </a:r>
          </a:p>
          <a:p>
            <a:r>
              <a:rPr lang="en-GB" dirty="0" smtClean="0"/>
              <a:t>Getting them to reflect on effects smoking can have on the mind may encourage them to share this information with people in their life.</a:t>
            </a:r>
          </a:p>
          <a:p>
            <a:pPr defTabSz="629747">
              <a:defRPr/>
            </a:pPr>
            <a:endParaRPr lang="en-GB" b="1" baseline="0" dirty="0" smtClean="0"/>
          </a:p>
          <a:p>
            <a:pPr defTabSz="629747">
              <a:defRPr/>
            </a:pPr>
            <a:r>
              <a:rPr lang="en-GB" b="1" baseline="0" dirty="0" smtClean="0"/>
              <a:t>Points to consider </a:t>
            </a:r>
          </a:p>
          <a:p>
            <a:pPr defTabSz="629747">
              <a:defRPr/>
            </a:pPr>
            <a:r>
              <a:rPr lang="en-GB" b="0" baseline="0" dirty="0" smtClean="0"/>
              <a:t>What does nicotine addiction do to: </a:t>
            </a:r>
            <a:r>
              <a:rPr lang="en-GB" dirty="0" smtClean="0"/>
              <a:t>Sleep,</a:t>
            </a:r>
            <a:r>
              <a:rPr lang="en-GB" baseline="0" dirty="0" smtClean="0"/>
              <a:t> </a:t>
            </a:r>
            <a:r>
              <a:rPr lang="en-GB" dirty="0" smtClean="0"/>
              <a:t>Stress</a:t>
            </a:r>
            <a:r>
              <a:rPr lang="en-GB" baseline="0" dirty="0" smtClean="0"/>
              <a:t>, Anxiety &amp; Mood</a:t>
            </a:r>
            <a:endParaRPr lang="en-GB" dirty="0"/>
          </a:p>
        </p:txBody>
      </p:sp>
      <p:sp>
        <p:nvSpPr>
          <p:cNvPr id="4" name="Slide Number Placeholder 3"/>
          <p:cNvSpPr>
            <a:spLocks noGrp="1"/>
          </p:cNvSpPr>
          <p:nvPr>
            <p:ph type="sldNum" sz="quarter" idx="10"/>
          </p:nvPr>
        </p:nvSpPr>
        <p:spPr/>
        <p:txBody>
          <a:bodyPr/>
          <a:lstStyle/>
          <a:p>
            <a:fld id="{4C4F7DE0-6039-45A5-B91C-885193724B33}"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1" dirty="0" smtClean="0"/>
              <a:t>Teacher’s notes</a:t>
            </a:r>
          </a:p>
          <a:p>
            <a:endParaRPr lang="en-GB" b="1" dirty="0" smtClean="0"/>
          </a:p>
          <a:p>
            <a:pPr defTabSz="629747">
              <a:defRPr/>
            </a:pPr>
            <a:r>
              <a:rPr lang="en-GB" b="1" dirty="0" smtClean="0"/>
              <a:t>MOOD</a:t>
            </a:r>
            <a:r>
              <a:rPr lang="en-GB" dirty="0" smtClean="0"/>
              <a:t> – Dopamine is a naturally produced chemical in the brain and it is responsible for triggering a positive or happy feeling. Nicotine  stimulates the production of dopamine but over time this causes the brain to reduce natural production of dopamine as it adapts to nicotine stimulating the production. Continuing to smoke affects the body’s ability to produce dopamine naturally resulting in the smoker needing to smoke more to experience the same effect.</a:t>
            </a:r>
          </a:p>
          <a:p>
            <a:endParaRPr lang="en-GB" b="1" dirty="0" smtClean="0"/>
          </a:p>
          <a:p>
            <a:pPr defTabSz="955579">
              <a:defRPr/>
            </a:pPr>
            <a:r>
              <a:rPr lang="en-GB" b="1" dirty="0" smtClean="0"/>
              <a:t>SLEEP</a:t>
            </a:r>
            <a:r>
              <a:rPr lang="en-GB" dirty="0" smtClean="0"/>
              <a:t> – Smokers’ bodies absorb less oxygen than non-smokers because of damaged blood vessels causing them to feel tired but, due to nicotine addiction, smokers also experience withdrawal symptoms which cause restlessness and difficulty sleeping. When nicotine is absorbed it also disrupts sleep patterns because it is a stimulant and leads to increased heart rate, blood pressure and causes blood vessels to constrict.</a:t>
            </a:r>
          </a:p>
          <a:p>
            <a:pPr defTabSz="955579">
              <a:defRPr/>
            </a:pPr>
            <a:endParaRPr lang="en-GB" dirty="0" smtClean="0"/>
          </a:p>
          <a:p>
            <a:r>
              <a:rPr lang="en-GB" b="1" dirty="0" smtClean="0"/>
              <a:t>STRESS &amp; ANXIETY</a:t>
            </a:r>
            <a:r>
              <a:rPr lang="en-GB" dirty="0" smtClean="0"/>
              <a:t> – Nicotine addiction causes the body to fall into withdrawal in-between cigarettes. When in withdrawal the body craves nicotine and the smoker becomes irritable, anxious and stressed as their body waits for more nicotine. Many people think that smoking will reduce stress but the reduction of stress and anxiety is due to the addiction being met, the cycle of addiction continues and anxiety or stress caused by withdrawal will return.</a:t>
            </a:r>
          </a:p>
          <a:p>
            <a:endParaRPr lang="en-GB" dirty="0" smtClean="0"/>
          </a:p>
          <a:p>
            <a:r>
              <a:rPr lang="en-GB" dirty="0" smtClean="0"/>
              <a:t>For additional resources visit the Ash Scotland website, </a:t>
            </a:r>
            <a:r>
              <a:rPr lang="en-GB" dirty="0" smtClean="0">
                <a:hlinkClick r:id="rId3"/>
              </a:rPr>
              <a:t>https://www.ashscotlandmoodle.org.uk/</a:t>
            </a:r>
            <a:endParaRPr lang="en-GB" dirty="0" smtClean="0"/>
          </a:p>
        </p:txBody>
      </p:sp>
      <p:sp>
        <p:nvSpPr>
          <p:cNvPr id="4" name="Slide Number Placeholder 3"/>
          <p:cNvSpPr>
            <a:spLocks noGrp="1"/>
          </p:cNvSpPr>
          <p:nvPr>
            <p:ph type="sldNum" sz="quarter" idx="10"/>
          </p:nvPr>
        </p:nvSpPr>
        <p:spPr/>
        <p:txBody>
          <a:bodyPr/>
          <a:lstStyle/>
          <a:p>
            <a:fld id="{4C4F7DE0-6039-45A5-B91C-885193724B33}"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Teacher’s Notes</a:t>
            </a:r>
          </a:p>
          <a:p>
            <a:endParaRPr lang="en-GB" b="0" dirty="0" smtClean="0"/>
          </a:p>
          <a:p>
            <a:endParaRPr lang="en-GB" b="0"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5">
              <a:defRPr/>
            </a:pPr>
            <a:r>
              <a:rPr lang="en-GB" b="1" dirty="0" smtClean="0"/>
              <a:t>Teacher’s notes</a:t>
            </a:r>
          </a:p>
          <a:p>
            <a:endParaRPr lang="en-GB" dirty="0" smtClean="0"/>
          </a:p>
          <a:p>
            <a:r>
              <a:rPr lang="en-GB" dirty="0" smtClean="0"/>
              <a:t>Ask the</a:t>
            </a:r>
            <a:r>
              <a:rPr lang="en-GB" baseline="0" dirty="0" smtClean="0"/>
              <a:t> class what they consider is acceptable behaviour and encourage agreement on the most prominent points generated. </a:t>
            </a:r>
            <a:r>
              <a:rPr lang="en-GB" dirty="0" smtClean="0"/>
              <a:t> </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Teacher’s notes</a:t>
            </a:r>
          </a:p>
          <a:p>
            <a:endParaRPr lang="en-GB" b="1" dirty="0" smtClean="0"/>
          </a:p>
          <a:p>
            <a:r>
              <a:rPr lang="en-GB" b="0" dirty="0" smtClean="0"/>
              <a:t>Ask</a:t>
            </a:r>
            <a:r>
              <a:rPr lang="en-GB" b="0" baseline="0" dirty="0" smtClean="0"/>
              <a:t> the pupils what topics interest them and agree what order to complete the activities.  The aim is to engage their interest in the topic and encourage discussion and debate around the facts, therefore, if one topic is of particular interest and they want to revisit it, that is fine.   </a:t>
            </a:r>
            <a:endParaRPr lang="en-GB" b="0"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5">
              <a:defRPr/>
            </a:pPr>
            <a:r>
              <a:rPr lang="en-GB" b="1" dirty="0" smtClean="0"/>
              <a:t>Teacher’s notes</a:t>
            </a:r>
          </a:p>
          <a:p>
            <a:endParaRPr lang="en-GB" dirty="0" smtClean="0"/>
          </a:p>
          <a:p>
            <a:r>
              <a:rPr lang="en-GB" dirty="0" smtClean="0"/>
              <a:t> There are two opportunities  to compete against other classes and other schools. </a:t>
            </a:r>
          </a:p>
          <a:p>
            <a:r>
              <a:rPr lang="en-GB" dirty="0" smtClean="0"/>
              <a:t> Submissions</a:t>
            </a:r>
            <a:r>
              <a:rPr lang="en-GB" baseline="0" dirty="0" smtClean="0"/>
              <a:t> can be made</a:t>
            </a:r>
            <a:r>
              <a:rPr lang="en-GB" dirty="0" smtClean="0"/>
              <a:t> as a class or individually. Regardless of how the submission is made, </a:t>
            </a:r>
            <a:r>
              <a:rPr lang="en-GB" baseline="0" dirty="0" smtClean="0"/>
              <a:t>the prize is for the whole class. </a:t>
            </a:r>
          </a:p>
          <a:p>
            <a:r>
              <a:rPr lang="en-GB" baseline="0" dirty="0" smtClean="0"/>
              <a:t> Prizes have included cinema vouchers and Argos vouchers.</a:t>
            </a:r>
          </a:p>
          <a:p>
            <a:endParaRPr lang="en-GB" baseline="0" dirty="0" smtClean="0"/>
          </a:p>
          <a:p>
            <a:r>
              <a:rPr lang="en-GB" baseline="0" dirty="0" smtClean="0"/>
              <a:t>The rules are simple........ There are no rules!  Any style, any format.  We have received entries in song format, poems, posters and board games!</a:t>
            </a:r>
          </a:p>
          <a:p>
            <a:endParaRPr lang="en-GB" baseline="0" dirty="0" smtClean="0"/>
          </a:p>
          <a:p>
            <a:r>
              <a:rPr lang="en-GB" baseline="0" dirty="0" smtClean="0"/>
              <a:t>HUGE HINT - The Fife tobacco message looks at the positives of NOT smoking therefore those submissions that show the benefits of remaining ‘Smoke Free’ always do well</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5">
              <a:defRPr/>
            </a:pPr>
            <a:r>
              <a:rPr lang="en-GB" b="1" dirty="0" smtClean="0"/>
              <a:t>Teacher’s notes</a:t>
            </a:r>
          </a:p>
          <a:p>
            <a:endParaRPr lang="en-GB" dirty="0" smtClean="0"/>
          </a:p>
          <a:p>
            <a:r>
              <a:rPr lang="en-GB" dirty="0" smtClean="0"/>
              <a:t>Explore</a:t>
            </a:r>
            <a:r>
              <a:rPr lang="en-GB" baseline="0" dirty="0" smtClean="0"/>
              <a:t> the student’s perception of smoking.  </a:t>
            </a:r>
          </a:p>
          <a:p>
            <a:endParaRPr lang="en-GB" baseline="0" dirty="0" smtClean="0"/>
          </a:p>
          <a:p>
            <a:r>
              <a:rPr lang="en-GB" baseline="0" dirty="0" smtClean="0"/>
              <a:t>They often think the percentage of smokers is much higher than it actually is and are surprised when they see that it is not the ‘norm’ . </a:t>
            </a:r>
          </a:p>
          <a:p>
            <a:r>
              <a:rPr lang="en-GB" baseline="0" dirty="0" smtClean="0"/>
              <a:t>In Fife  we are slightly above the national average but the figures are still small.  </a:t>
            </a:r>
          </a:p>
          <a:p>
            <a:r>
              <a:rPr lang="en-GB" baseline="0" dirty="0" smtClean="0"/>
              <a:t>Encourage students to consider why someone might want to smoke.. Are there any advantages? </a:t>
            </a:r>
          </a:p>
          <a:p>
            <a:r>
              <a:rPr lang="en-GB" baseline="0" dirty="0" smtClean="0"/>
              <a:t>Compare this to the benefits of not smoking</a:t>
            </a:r>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14305">
              <a:defRPr/>
            </a:pPr>
            <a:r>
              <a:rPr lang="en-GB" b="1" dirty="0" smtClean="0"/>
              <a:t>Teacher’s notes</a:t>
            </a:r>
          </a:p>
          <a:p>
            <a:endParaRPr lang="en-GB" b="1" dirty="0" smtClean="0"/>
          </a:p>
          <a:p>
            <a:endParaRPr lang="en-GB" b="1" dirty="0" smtClean="0"/>
          </a:p>
          <a:p>
            <a:r>
              <a:rPr lang="en-GB" b="1" dirty="0" smtClean="0"/>
              <a:t>In Scotland 98% of 13 year old choose NOT to smoke ( 97% in Fife)</a:t>
            </a:r>
          </a:p>
          <a:p>
            <a:r>
              <a:rPr lang="en-GB" b="1" dirty="0" smtClean="0"/>
              <a:t>91/92 % of 15 year olds choose NOT to smoke (87 % in Fife)</a:t>
            </a:r>
            <a:r>
              <a:rPr lang="en-GB" dirty="0" smtClean="0"/>
              <a:t>problems it caused them.</a:t>
            </a:r>
          </a:p>
          <a:p>
            <a:r>
              <a:rPr lang="en-GB" dirty="0" smtClean="0"/>
              <a:t>WHY DO YOUNG PEOPLE</a:t>
            </a:r>
          </a:p>
          <a:p>
            <a:r>
              <a:rPr lang="en-GB" dirty="0" smtClean="0"/>
              <a:t>START SMOKING?</a:t>
            </a:r>
          </a:p>
          <a:p>
            <a:pPr>
              <a:buFont typeface="Arial" pitchFamily="34" charset="0"/>
              <a:buChar char="•"/>
            </a:pPr>
            <a:r>
              <a:rPr lang="en-GB" dirty="0" smtClean="0"/>
              <a:t>Influence of family and friends</a:t>
            </a:r>
          </a:p>
          <a:p>
            <a:pPr>
              <a:buFont typeface="Arial" pitchFamily="34" charset="0"/>
              <a:buChar char="•"/>
            </a:pPr>
            <a:r>
              <a:rPr lang="en-GB" dirty="0" smtClean="0"/>
              <a:t>Tobacco company advertising - To maintain their profits they need to recruit new regular smoker to replace those who quit</a:t>
            </a:r>
          </a:p>
          <a:p>
            <a:r>
              <a:rPr lang="en-GB" dirty="0" smtClean="0"/>
              <a:t>or die so they specifically target young people.</a:t>
            </a:r>
          </a:p>
          <a:p>
            <a:pPr>
              <a:buFont typeface="Arial" pitchFamily="34" charset="0"/>
              <a:buChar char="•"/>
            </a:pPr>
            <a:r>
              <a:rPr lang="en-GB" dirty="0" smtClean="0"/>
              <a:t>Think it is cool? - Not so cool when they realise that they have become addicted and find quitting hard!</a:t>
            </a:r>
          </a:p>
          <a:p>
            <a:endParaRPr lang="en-GB" dirty="0" smtClean="0"/>
          </a:p>
          <a:p>
            <a:endParaRPr lang="en-GB" dirty="0" smtClean="0"/>
          </a:p>
          <a:p>
            <a:r>
              <a:rPr lang="en-GB" dirty="0" smtClean="0"/>
              <a:t>There are many benefits of being a non smoker:</a:t>
            </a:r>
          </a:p>
          <a:p>
            <a:r>
              <a:rPr lang="en-GB" b="1" dirty="0" smtClean="0"/>
              <a:t>• Good looks with no early wrinkles.</a:t>
            </a:r>
          </a:p>
          <a:p>
            <a:r>
              <a:rPr lang="en-GB" b="1" dirty="0" smtClean="0"/>
              <a:t>• Helping to save the environment.</a:t>
            </a:r>
          </a:p>
          <a:p>
            <a:r>
              <a:rPr lang="en-GB" b="1" dirty="0" smtClean="0"/>
              <a:t>• Fresh breath.</a:t>
            </a:r>
          </a:p>
          <a:p>
            <a:r>
              <a:rPr lang="en-GB" b="1" dirty="0" smtClean="0"/>
              <a:t>• Clean hair and clothes.</a:t>
            </a:r>
          </a:p>
          <a:p>
            <a:r>
              <a:rPr lang="en-GB" b="1" dirty="0" smtClean="0"/>
              <a:t>• More money to spend on things you want.</a:t>
            </a:r>
          </a:p>
          <a:p>
            <a:r>
              <a:rPr lang="en-GB" b="1" dirty="0" smtClean="0"/>
              <a:t>• Clean fingers and teeth.</a:t>
            </a:r>
          </a:p>
          <a:p>
            <a:r>
              <a:rPr lang="en-GB" b="1" dirty="0" smtClean="0"/>
              <a:t>• Better sense of taste and smell.</a:t>
            </a:r>
          </a:p>
          <a:p>
            <a:r>
              <a:rPr lang="en-GB" b="1" dirty="0" smtClean="0"/>
              <a:t>• Fitter – not exhausted when exercising.</a:t>
            </a:r>
          </a:p>
          <a:p>
            <a:r>
              <a:rPr lang="en-GB" b="1" dirty="0" smtClean="0"/>
              <a:t>• Breathe easily – not breathless.</a:t>
            </a:r>
          </a:p>
          <a:p>
            <a:r>
              <a:rPr lang="en-GB" b="1" dirty="0" smtClean="0"/>
              <a:t>• Healthy lungs, heart and blood.</a:t>
            </a:r>
            <a:endParaRPr lang="en-GB" dirty="0"/>
          </a:p>
        </p:txBody>
      </p:sp>
      <p:sp>
        <p:nvSpPr>
          <p:cNvPr id="4" name="Slide Number Placeholder 3"/>
          <p:cNvSpPr>
            <a:spLocks noGrp="1"/>
          </p:cNvSpPr>
          <p:nvPr>
            <p:ph type="sldNum" sz="quarter" idx="10"/>
          </p:nvPr>
        </p:nvSpPr>
        <p:spPr/>
        <p:txBody>
          <a:bodyPr/>
          <a:lstStyle/>
          <a:p>
            <a:fld id="{3036E9A6-A751-4901-BB94-7D346ED61769}"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5">
              <a:defRPr/>
            </a:pPr>
            <a:r>
              <a:rPr lang="en-GB" b="1" dirty="0" smtClean="0"/>
              <a:t>Teacher’s notes</a:t>
            </a:r>
          </a:p>
          <a:p>
            <a:endParaRPr lang="en-GB" dirty="0" smtClean="0"/>
          </a:p>
          <a:p>
            <a:r>
              <a:rPr lang="en-GB" dirty="0" smtClean="0"/>
              <a:t>Explore</a:t>
            </a:r>
            <a:r>
              <a:rPr lang="en-GB" baseline="0" dirty="0" smtClean="0"/>
              <a:t> the students’ current level of knowledge on the poisons and toxins in tobacco.  </a:t>
            </a:r>
          </a:p>
          <a:p>
            <a:endParaRPr lang="en-GB" baseline="0" dirty="0" smtClean="0"/>
          </a:p>
          <a:p>
            <a:r>
              <a:rPr lang="en-GB" baseline="0" dirty="0" smtClean="0"/>
              <a:t>Explaining the common uses for these poisons will allow students to reflect on the dangers of voluntarily consuming them through smoking.</a:t>
            </a:r>
          </a:p>
          <a:p>
            <a:endParaRPr lang="en-GB" baseline="0" dirty="0" smtClean="0"/>
          </a:p>
          <a:p>
            <a:r>
              <a:rPr lang="en-GB" baseline="0" dirty="0" smtClean="0"/>
              <a:t>Confirming that these chemicals are ‘added’ by tobacco companies allows students to consider the position of the manufacturer.  They may wish to look at hoops that other manufacturers go through to ensure their products are safe and ‘free from harm’ as a comparison.</a:t>
            </a:r>
          </a:p>
          <a:p>
            <a:endParaRPr lang="en-GB" baseline="0" dirty="0" smtClean="0"/>
          </a:p>
        </p:txBody>
      </p:sp>
      <p:sp>
        <p:nvSpPr>
          <p:cNvPr id="4" name="Slide Number Placeholder 3"/>
          <p:cNvSpPr>
            <a:spLocks noGrp="1"/>
          </p:cNvSpPr>
          <p:nvPr>
            <p:ph type="sldNum" sz="quarter" idx="10"/>
          </p:nvPr>
        </p:nvSpPr>
        <p:spPr/>
        <p:txBody>
          <a:bodyPr/>
          <a:lstStyle/>
          <a:p>
            <a:fld id="{3036E9A6-A751-4901-BB94-7D346ED61769}"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17C445-02EF-4775-8EA9-9C11CCED556D}" type="datetimeFigureOut">
              <a:rPr lang="en-GB" smtClean="0"/>
              <a:pPr/>
              <a:t>30/07/2020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82F59-4FC6-4636-8465-3DF5859E968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17C445-02EF-4775-8EA9-9C11CCED556D}" type="datetimeFigureOut">
              <a:rPr lang="en-GB" smtClean="0"/>
              <a:pPr/>
              <a:t>30/07/2020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82F59-4FC6-4636-8465-3DF5859E968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3.jpeg"/><Relationship Id="rId7"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21.pn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10.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24.emf"/><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3.jpe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26.emf"/><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28.emf"/><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10.emf"/><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11.png"/><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12.pn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14.pn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jpeg"/><Relationship Id="rId7"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16.png"/><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3.jpeg"/><Relationship Id="rId7"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180793271.jpg"/>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flipH="1">
            <a:off x="-3" y="-1441"/>
            <a:ext cx="6382391" cy="6874682"/>
          </a:xfrm>
          <a:prstGeom prst="rect">
            <a:avLst/>
          </a:prstGeom>
        </p:spPr>
      </p:pic>
      <p:pic>
        <p:nvPicPr>
          <p:cNvPr id="10" name="Picture 9" descr="shutterstock_60854332.eps"/>
          <p:cNvPicPr>
            <a:picLocks noChangeAspect="1"/>
          </p:cNvPicPr>
          <p:nvPr/>
        </p:nvPicPr>
        <p:blipFill rotWithShape="1">
          <a:blip r:embed="rId4" cstate="email">
            <a:extLst>
              <a:ext uri="{28A0092B-C50C-407E-A947-70E740481C1C}">
                <a14:useLocalDpi xmlns:a14="http://schemas.microsoft.com/office/drawing/2010/main" xmlns=""/>
              </a:ext>
            </a:extLst>
          </a:blip>
          <a:srcRect b="13904"/>
          <a:stretch/>
        </p:blipFill>
        <p:spPr>
          <a:xfrm>
            <a:off x="4422291" y="0"/>
            <a:ext cx="4758221" cy="6858000"/>
          </a:xfrm>
          <a:prstGeom prst="rect">
            <a:avLst/>
          </a:prstGeom>
        </p:spPr>
      </p:pic>
      <p:pic>
        <p:nvPicPr>
          <p:cNvPr id="2" name="Picture 1" descr="AdobeStock_57218372-CROP.png"/>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flipH="1">
            <a:off x="179512" y="1340768"/>
            <a:ext cx="5299754" cy="5517232"/>
          </a:xfrm>
          <a:prstGeom prst="rect">
            <a:avLst/>
          </a:prstGeom>
        </p:spPr>
      </p:pic>
      <p:pic>
        <p:nvPicPr>
          <p:cNvPr id="9" name="Picture 8" descr="PROUD TO BE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5272484" y="1228527"/>
            <a:ext cx="2755900" cy="1587500"/>
          </a:xfrm>
          <a:prstGeom prst="rect">
            <a:avLst/>
          </a:prstGeom>
        </p:spPr>
      </p:pic>
      <p:sp>
        <p:nvSpPr>
          <p:cNvPr id="12" name="TextBox 11"/>
          <p:cNvSpPr txBox="1"/>
          <p:nvPr/>
        </p:nvSpPr>
        <p:spPr>
          <a:xfrm>
            <a:off x="5436096" y="3143870"/>
            <a:ext cx="2448272" cy="1077218"/>
          </a:xfrm>
          <a:prstGeom prst="rect">
            <a:avLst/>
          </a:prstGeom>
          <a:noFill/>
        </p:spPr>
        <p:txBody>
          <a:bodyPr wrap="square" rtlCol="0">
            <a:spAutoFit/>
          </a:bodyPr>
          <a:lstStyle/>
          <a:p>
            <a:pPr algn="ctr"/>
            <a:r>
              <a:rPr lang="en-US" sz="1600" i="1" dirty="0">
                <a:solidFill>
                  <a:srgbClr val="F6BC1C"/>
                </a:solidFill>
              </a:rPr>
              <a:t>﻿Support your 1st year pupils to make the decision to be smoke free for life and sign up for the</a:t>
            </a:r>
          </a:p>
        </p:txBody>
      </p:sp>
      <p:pic>
        <p:nvPicPr>
          <p:cNvPr id="14" name="Picture 13" descr="SMOKE FREE CLASS COMPETITION WHITE TEXT.eps"/>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5541830" y="4509120"/>
            <a:ext cx="2225786" cy="598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14" name="Rectangle 13"/>
          <p:cNvSpPr/>
          <p:nvPr/>
        </p:nvSpPr>
        <p:spPr>
          <a:xfrm>
            <a:off x="512191" y="1333847"/>
            <a:ext cx="8047609" cy="4550486"/>
          </a:xfrm>
          <a:prstGeom prst="rect">
            <a:avLst/>
          </a:prstGeom>
          <a:solidFill>
            <a:srgbClr val="F6BC1C">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flipV="1">
            <a:off x="8626492" y="1241450"/>
            <a:ext cx="1" cy="115212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79425" y="1304402"/>
            <a:ext cx="818562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44141" y="5949280"/>
            <a:ext cx="427416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544141" y="1270692"/>
            <a:ext cx="0" cy="474275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ACTIVITY 2.eps"/>
          <p:cNvPicPr>
            <a:picLocks noChangeAspect="1"/>
          </p:cNvPicPr>
          <p:nvPr/>
        </p:nvPicPr>
        <p:blipFill>
          <a:blip r:embed="rId4" cstate="print">
            <a:alphaModFix amt="41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pic>
        <p:nvPicPr>
          <p:cNvPr id="8" name="Picture 7" descr="SFC COMPETITION PINK TEXT.eps"/>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pic>
        <p:nvPicPr>
          <p:cNvPr id="10" name="Picture 9" descr="SMOKE FREE LOGO.eps"/>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sp>
        <p:nvSpPr>
          <p:cNvPr id="20" name="TextBox 19"/>
          <p:cNvSpPr txBox="1"/>
          <p:nvPr/>
        </p:nvSpPr>
        <p:spPr>
          <a:xfrm>
            <a:off x="467544" y="620688"/>
            <a:ext cx="8136904" cy="615553"/>
          </a:xfrm>
          <a:prstGeom prst="rect">
            <a:avLst/>
          </a:prstGeom>
          <a:noFill/>
        </p:spPr>
        <p:txBody>
          <a:bodyPr wrap="square" rtlCol="0">
            <a:spAutoFit/>
          </a:bodyPr>
          <a:lstStyle/>
          <a:p>
            <a:pPr algn="ctr"/>
            <a:r>
              <a:rPr lang="en-GB" sz="3400" dirty="0" smtClean="0">
                <a:solidFill>
                  <a:srgbClr val="CD0058"/>
                </a:solidFill>
              </a:rPr>
              <a:t>What is in </a:t>
            </a:r>
            <a:r>
              <a:rPr lang="en-GB" sz="3400" dirty="0" smtClean="0">
                <a:solidFill>
                  <a:srgbClr val="000090"/>
                </a:solidFill>
              </a:rPr>
              <a:t>tobacco?</a:t>
            </a:r>
            <a:endParaRPr lang="en-GB" sz="3400" b="1" dirty="0">
              <a:solidFill>
                <a:srgbClr val="000090"/>
              </a:solidFill>
            </a:endParaRPr>
          </a:p>
        </p:txBody>
      </p:sp>
      <p:sp>
        <p:nvSpPr>
          <p:cNvPr id="21" name="Rectangle 20"/>
          <p:cNvSpPr/>
          <p:nvPr/>
        </p:nvSpPr>
        <p:spPr>
          <a:xfrm>
            <a:off x="683568" y="1489146"/>
            <a:ext cx="7776864" cy="1862048"/>
          </a:xfrm>
          <a:prstGeom prst="rect">
            <a:avLst/>
          </a:prstGeom>
        </p:spPr>
        <p:txBody>
          <a:bodyPr wrap="square">
            <a:spAutoFit/>
          </a:bodyPr>
          <a:lstStyle/>
          <a:p>
            <a:pPr>
              <a:spcAft>
                <a:spcPts val="600"/>
              </a:spcAft>
            </a:pPr>
            <a:r>
              <a:rPr lang="en-GB" dirty="0">
                <a:solidFill>
                  <a:schemeClr val="bg1"/>
                </a:solidFill>
              </a:rPr>
              <a:t>﻿</a:t>
            </a:r>
            <a:r>
              <a:rPr lang="en-GB" sz="2800" b="1" dirty="0">
                <a:solidFill>
                  <a:srgbClr val="CD0058"/>
                </a:solidFill>
              </a:rPr>
              <a:t>﻿</a:t>
            </a:r>
            <a:r>
              <a:rPr lang="en-GB" sz="2800" dirty="0"/>
              <a:t>4000</a:t>
            </a:r>
            <a:r>
              <a:rPr lang="en-GB" sz="2800" dirty="0">
                <a:solidFill>
                  <a:srgbClr val="CD0058"/>
                </a:solidFill>
              </a:rPr>
              <a:t> poisons and toxins </a:t>
            </a:r>
            <a:r>
              <a:rPr lang="en-GB" sz="2800" dirty="0">
                <a:solidFill>
                  <a:srgbClr val="000000"/>
                </a:solidFill>
              </a:rPr>
              <a:t>in each cigarette. 60 are </a:t>
            </a:r>
            <a:r>
              <a:rPr lang="en-GB" sz="2800" dirty="0">
                <a:solidFill>
                  <a:srgbClr val="CD0058"/>
                </a:solidFill>
              </a:rPr>
              <a:t>cancer causing. </a:t>
            </a:r>
            <a:endParaRPr lang="en-GB" sz="2800" dirty="0" smtClean="0">
              <a:solidFill>
                <a:srgbClr val="CD0058"/>
              </a:solidFill>
            </a:endParaRPr>
          </a:p>
          <a:p>
            <a:pPr>
              <a:spcAft>
                <a:spcPts val="600"/>
              </a:spcAft>
            </a:pPr>
            <a:r>
              <a:rPr lang="en-GB" dirty="0">
                <a:solidFill>
                  <a:srgbClr val="000000"/>
                </a:solidFill>
              </a:rPr>
              <a:t>﻿Many chemicals are introduced after the tobacco leaves are dried to ‘improve’ the cigarette.  Improvements include increasing the absorption of the nicotine to make the cigarette more addictive!!</a:t>
            </a:r>
          </a:p>
        </p:txBody>
      </p:sp>
      <p:sp>
        <p:nvSpPr>
          <p:cNvPr id="23" name="Rectangle 22"/>
          <p:cNvSpPr/>
          <p:nvPr/>
        </p:nvSpPr>
        <p:spPr>
          <a:xfrm>
            <a:off x="683568" y="3356992"/>
            <a:ext cx="7776864" cy="2369880"/>
          </a:xfrm>
          <a:prstGeom prst="rect">
            <a:avLst/>
          </a:prstGeom>
        </p:spPr>
        <p:txBody>
          <a:bodyPr wrap="square" tIns="0" numCol="2" spcCol="0">
            <a:spAutoFit/>
          </a:bodyPr>
          <a:lstStyle/>
          <a:p>
            <a:pPr>
              <a:spcAft>
                <a:spcPts val="300"/>
              </a:spcAft>
            </a:pPr>
            <a:r>
              <a:rPr lang="en-GB" dirty="0">
                <a:solidFill>
                  <a:schemeClr val="bg1"/>
                </a:solidFill>
              </a:rPr>
              <a:t>﻿</a:t>
            </a:r>
            <a:r>
              <a:rPr lang="en-GB" sz="2800" b="1" dirty="0">
                <a:solidFill>
                  <a:srgbClr val="CD0058"/>
                </a:solidFill>
              </a:rPr>
              <a:t>﻿</a:t>
            </a:r>
            <a:r>
              <a:rPr lang="en-GB" sz="2800" dirty="0"/>
              <a:t>﻿</a:t>
            </a:r>
            <a:r>
              <a:rPr lang="en-GB" sz="2400" dirty="0">
                <a:solidFill>
                  <a:srgbClr val="CD0058"/>
                </a:solidFill>
              </a:rPr>
              <a:t>POISONS COMMON </a:t>
            </a:r>
            <a:r>
              <a:rPr lang="en-GB" sz="2400" dirty="0" smtClean="0">
                <a:solidFill>
                  <a:srgbClr val="CD0058"/>
                </a:solidFill>
              </a:rPr>
              <a:t>USES </a:t>
            </a:r>
          </a:p>
          <a:p>
            <a:pPr>
              <a:spcAft>
                <a:spcPts val="300"/>
              </a:spcAft>
            </a:pPr>
            <a:r>
              <a:rPr lang="en-GB" dirty="0">
                <a:solidFill>
                  <a:srgbClr val="000000"/>
                </a:solidFill>
              </a:rPr>
              <a:t>﻿﻿</a:t>
            </a:r>
            <a:r>
              <a:rPr lang="en-GB" dirty="0" smtClean="0">
                <a:solidFill>
                  <a:srgbClr val="CD0058"/>
                </a:solidFill>
              </a:rPr>
              <a:t>• </a:t>
            </a:r>
            <a:r>
              <a:rPr lang="en-GB" b="1" dirty="0" smtClean="0">
                <a:solidFill>
                  <a:srgbClr val="000000"/>
                </a:solidFill>
              </a:rPr>
              <a:t>Acetone</a:t>
            </a:r>
            <a:r>
              <a:rPr lang="en-GB" dirty="0" smtClean="0">
                <a:solidFill>
                  <a:srgbClr val="000000"/>
                </a:solidFill>
              </a:rPr>
              <a:t> </a:t>
            </a:r>
            <a:r>
              <a:rPr lang="en-GB" dirty="0">
                <a:solidFill>
                  <a:srgbClr val="000000"/>
                </a:solidFill>
              </a:rPr>
              <a:t>- Nail varnish remover</a:t>
            </a:r>
          </a:p>
          <a:p>
            <a:pPr>
              <a:spcAft>
                <a:spcPts val="300"/>
              </a:spcAft>
            </a:pPr>
            <a:r>
              <a:rPr lang="en-GB" dirty="0">
                <a:solidFill>
                  <a:srgbClr val="CD0058"/>
                </a:solidFill>
              </a:rPr>
              <a:t>• </a:t>
            </a:r>
            <a:r>
              <a:rPr lang="en-GB" b="1" dirty="0" smtClean="0">
                <a:solidFill>
                  <a:srgbClr val="000000"/>
                </a:solidFill>
              </a:rPr>
              <a:t>Ammonia</a:t>
            </a:r>
            <a:r>
              <a:rPr lang="en-GB" dirty="0" smtClean="0">
                <a:solidFill>
                  <a:srgbClr val="000000"/>
                </a:solidFill>
              </a:rPr>
              <a:t> </a:t>
            </a:r>
            <a:r>
              <a:rPr lang="en-GB" dirty="0">
                <a:solidFill>
                  <a:srgbClr val="000000"/>
                </a:solidFill>
              </a:rPr>
              <a:t>- Cleaning agent</a:t>
            </a:r>
          </a:p>
          <a:p>
            <a:pPr>
              <a:spcAft>
                <a:spcPts val="300"/>
              </a:spcAft>
            </a:pPr>
            <a:r>
              <a:rPr lang="en-GB" dirty="0">
                <a:solidFill>
                  <a:srgbClr val="CD0058"/>
                </a:solidFill>
              </a:rPr>
              <a:t>• </a:t>
            </a:r>
            <a:r>
              <a:rPr lang="en-GB" b="1" dirty="0" smtClean="0">
                <a:solidFill>
                  <a:srgbClr val="000000"/>
                </a:solidFill>
              </a:rPr>
              <a:t>Arsenic</a:t>
            </a:r>
            <a:r>
              <a:rPr lang="en-GB" dirty="0" smtClean="0">
                <a:solidFill>
                  <a:srgbClr val="000000"/>
                </a:solidFill>
              </a:rPr>
              <a:t> </a:t>
            </a:r>
            <a:r>
              <a:rPr lang="en-GB" dirty="0">
                <a:solidFill>
                  <a:srgbClr val="000000"/>
                </a:solidFill>
              </a:rPr>
              <a:t>- Ant killer</a:t>
            </a:r>
          </a:p>
          <a:p>
            <a:pPr>
              <a:spcAft>
                <a:spcPts val="300"/>
              </a:spcAft>
            </a:pPr>
            <a:r>
              <a:rPr lang="en-GB" dirty="0">
                <a:solidFill>
                  <a:srgbClr val="CD0058"/>
                </a:solidFill>
              </a:rPr>
              <a:t>• </a:t>
            </a:r>
            <a:r>
              <a:rPr lang="en-GB" b="1" dirty="0" smtClean="0">
                <a:solidFill>
                  <a:srgbClr val="000000"/>
                </a:solidFill>
              </a:rPr>
              <a:t>Benzene</a:t>
            </a:r>
            <a:r>
              <a:rPr lang="en-GB" dirty="0" smtClean="0">
                <a:solidFill>
                  <a:srgbClr val="000000"/>
                </a:solidFill>
              </a:rPr>
              <a:t> </a:t>
            </a:r>
            <a:r>
              <a:rPr lang="en-GB" dirty="0">
                <a:solidFill>
                  <a:srgbClr val="000000"/>
                </a:solidFill>
              </a:rPr>
              <a:t>- Petrol fumes</a:t>
            </a:r>
          </a:p>
          <a:p>
            <a:pPr>
              <a:spcAft>
                <a:spcPts val="300"/>
              </a:spcAft>
            </a:pPr>
            <a:r>
              <a:rPr lang="en-GB" dirty="0">
                <a:solidFill>
                  <a:srgbClr val="CD0058"/>
                </a:solidFill>
              </a:rPr>
              <a:t>• </a:t>
            </a:r>
            <a:r>
              <a:rPr lang="en-GB" b="1" dirty="0" smtClean="0">
                <a:solidFill>
                  <a:srgbClr val="000000"/>
                </a:solidFill>
              </a:rPr>
              <a:t>Butane</a:t>
            </a:r>
            <a:r>
              <a:rPr lang="en-GB" dirty="0" smtClean="0">
                <a:solidFill>
                  <a:srgbClr val="000000"/>
                </a:solidFill>
              </a:rPr>
              <a:t> </a:t>
            </a:r>
            <a:r>
              <a:rPr lang="en-GB" dirty="0">
                <a:solidFill>
                  <a:srgbClr val="000000"/>
                </a:solidFill>
              </a:rPr>
              <a:t>- Lighter fuel</a:t>
            </a:r>
          </a:p>
          <a:p>
            <a:pPr>
              <a:spcAft>
                <a:spcPts val="300"/>
              </a:spcAft>
            </a:pPr>
            <a:r>
              <a:rPr lang="en-GB" dirty="0">
                <a:solidFill>
                  <a:srgbClr val="CD0058"/>
                </a:solidFill>
              </a:rPr>
              <a:t>• </a:t>
            </a:r>
            <a:r>
              <a:rPr lang="en-GB" b="1" dirty="0" smtClean="0">
                <a:solidFill>
                  <a:srgbClr val="000000"/>
                </a:solidFill>
              </a:rPr>
              <a:t>Formaldehyde</a:t>
            </a:r>
            <a:r>
              <a:rPr lang="en-GB" dirty="0" smtClean="0">
                <a:solidFill>
                  <a:srgbClr val="000000"/>
                </a:solidFill>
              </a:rPr>
              <a:t> </a:t>
            </a:r>
            <a:r>
              <a:rPr lang="en-GB" dirty="0">
                <a:solidFill>
                  <a:srgbClr val="000000"/>
                </a:solidFill>
              </a:rPr>
              <a:t>- Embalming fluid</a:t>
            </a:r>
          </a:p>
          <a:p>
            <a:pPr>
              <a:spcAft>
                <a:spcPts val="300"/>
              </a:spcAft>
            </a:pPr>
            <a:endParaRPr lang="en-GB" sz="2800" dirty="0" smtClean="0">
              <a:solidFill>
                <a:srgbClr val="CD0058"/>
              </a:solidFill>
            </a:endParaRPr>
          </a:p>
          <a:p>
            <a:r>
              <a:rPr lang="en-GB" dirty="0" smtClean="0">
                <a:solidFill>
                  <a:srgbClr val="CD0058"/>
                </a:solidFill>
              </a:rPr>
              <a:t>• </a:t>
            </a:r>
            <a:r>
              <a:rPr lang="en-GB" b="1" dirty="0" smtClean="0">
                <a:solidFill>
                  <a:srgbClr val="000000"/>
                </a:solidFill>
              </a:rPr>
              <a:t>Hydrogen </a:t>
            </a:r>
            <a:r>
              <a:rPr lang="en-GB" b="1" dirty="0">
                <a:solidFill>
                  <a:srgbClr val="000000"/>
                </a:solidFill>
              </a:rPr>
              <a:t>Cyanide </a:t>
            </a:r>
            <a:r>
              <a:rPr lang="en-GB" dirty="0">
                <a:solidFill>
                  <a:srgbClr val="000000"/>
                </a:solidFill>
              </a:rPr>
              <a:t>- Poison in </a:t>
            </a:r>
            <a:r>
              <a:rPr lang="en-GB" dirty="0" smtClean="0">
                <a:solidFill>
                  <a:srgbClr val="000000"/>
                </a:solidFill>
              </a:rPr>
              <a:t>                 </a:t>
            </a:r>
          </a:p>
          <a:p>
            <a:pPr>
              <a:spcAft>
                <a:spcPts val="300"/>
              </a:spcAft>
            </a:pPr>
            <a:r>
              <a:rPr lang="en-GB" dirty="0">
                <a:solidFill>
                  <a:srgbClr val="000000"/>
                </a:solidFill>
              </a:rPr>
              <a:t> </a:t>
            </a:r>
            <a:r>
              <a:rPr lang="en-GB" dirty="0" smtClean="0">
                <a:solidFill>
                  <a:srgbClr val="000000"/>
                </a:solidFill>
              </a:rPr>
              <a:t>  gas </a:t>
            </a:r>
            <a:r>
              <a:rPr lang="en-GB" dirty="0">
                <a:solidFill>
                  <a:srgbClr val="000000"/>
                </a:solidFill>
              </a:rPr>
              <a:t>chambers</a:t>
            </a:r>
          </a:p>
          <a:p>
            <a:pPr>
              <a:spcAft>
                <a:spcPts val="300"/>
              </a:spcAft>
            </a:pPr>
            <a:r>
              <a:rPr lang="en-GB" dirty="0">
                <a:solidFill>
                  <a:srgbClr val="CD0058"/>
                </a:solidFill>
              </a:rPr>
              <a:t>• </a:t>
            </a:r>
            <a:r>
              <a:rPr lang="en-GB" b="1" dirty="0" smtClean="0">
                <a:solidFill>
                  <a:srgbClr val="000000"/>
                </a:solidFill>
              </a:rPr>
              <a:t>Methanol</a:t>
            </a:r>
            <a:r>
              <a:rPr lang="en-GB" dirty="0" smtClean="0">
                <a:solidFill>
                  <a:srgbClr val="000000"/>
                </a:solidFill>
              </a:rPr>
              <a:t> </a:t>
            </a:r>
            <a:r>
              <a:rPr lang="en-GB" dirty="0">
                <a:solidFill>
                  <a:srgbClr val="000000"/>
                </a:solidFill>
              </a:rPr>
              <a:t>- Rocket fuel</a:t>
            </a:r>
          </a:p>
          <a:p>
            <a:pPr>
              <a:spcAft>
                <a:spcPts val="300"/>
              </a:spcAft>
            </a:pPr>
            <a:r>
              <a:rPr lang="en-GB" dirty="0">
                <a:solidFill>
                  <a:srgbClr val="CD0058"/>
                </a:solidFill>
              </a:rPr>
              <a:t>• </a:t>
            </a:r>
            <a:r>
              <a:rPr lang="en-GB" b="1" dirty="0" smtClean="0">
                <a:solidFill>
                  <a:srgbClr val="000000"/>
                </a:solidFill>
              </a:rPr>
              <a:t>Toluene</a:t>
            </a:r>
            <a:r>
              <a:rPr lang="en-GB" dirty="0" smtClean="0">
                <a:solidFill>
                  <a:srgbClr val="000000"/>
                </a:solidFill>
              </a:rPr>
              <a:t> </a:t>
            </a:r>
            <a:r>
              <a:rPr lang="en-GB" dirty="0">
                <a:solidFill>
                  <a:srgbClr val="000000"/>
                </a:solidFill>
              </a:rPr>
              <a:t>- Industrial solvent</a:t>
            </a:r>
          </a:p>
          <a:p>
            <a:pPr>
              <a:spcAft>
                <a:spcPts val="300"/>
              </a:spcAft>
            </a:pPr>
            <a:r>
              <a:rPr lang="en-GB" dirty="0">
                <a:solidFill>
                  <a:srgbClr val="CD0058"/>
                </a:solidFill>
              </a:rPr>
              <a:t>• </a:t>
            </a:r>
            <a:r>
              <a:rPr lang="en-GB" b="1" dirty="0" smtClean="0">
                <a:solidFill>
                  <a:srgbClr val="000000"/>
                </a:solidFill>
              </a:rPr>
              <a:t>Radon</a:t>
            </a:r>
            <a:r>
              <a:rPr lang="en-GB" dirty="0" smtClean="0">
                <a:solidFill>
                  <a:srgbClr val="000000"/>
                </a:solidFill>
              </a:rPr>
              <a:t> </a:t>
            </a:r>
            <a:r>
              <a:rPr lang="en-GB" dirty="0">
                <a:solidFill>
                  <a:srgbClr val="000000"/>
                </a:solidFill>
              </a:rPr>
              <a:t>- Radioactive gas</a:t>
            </a:r>
          </a:p>
        </p:txBody>
      </p:sp>
      <p:sp>
        <p:nvSpPr>
          <p:cNvPr id="24" name="TextBox 23"/>
          <p:cNvSpPr txBox="1"/>
          <p:nvPr/>
        </p:nvSpPr>
        <p:spPr>
          <a:xfrm>
            <a:off x="539552" y="5949280"/>
            <a:ext cx="6768752" cy="430887"/>
          </a:xfrm>
          <a:prstGeom prst="rect">
            <a:avLst/>
          </a:prstGeom>
          <a:noFill/>
        </p:spPr>
        <p:txBody>
          <a:bodyPr wrap="square" rtlCol="0">
            <a:spAutoFit/>
          </a:bodyPr>
          <a:lstStyle/>
          <a:p>
            <a:r>
              <a:rPr lang="en-GB" sz="2200" spc="50" dirty="0">
                <a:solidFill>
                  <a:schemeClr val="bg1"/>
                </a:solidFill>
              </a:rPr>
              <a:t>﻿Each cigarette takes </a:t>
            </a:r>
            <a:r>
              <a:rPr lang="en-GB" sz="2200" spc="50" dirty="0" err="1">
                <a:solidFill>
                  <a:schemeClr val="bg1"/>
                </a:solidFill>
              </a:rPr>
              <a:t>approx</a:t>
            </a:r>
            <a:r>
              <a:rPr lang="en-GB" sz="2200" spc="50" dirty="0">
                <a:solidFill>
                  <a:schemeClr val="bg1"/>
                </a:solidFill>
              </a:rPr>
              <a:t> </a:t>
            </a:r>
            <a:r>
              <a:rPr lang="en-GB" sz="2200" b="1" spc="50" dirty="0">
                <a:solidFill>
                  <a:schemeClr val="bg1"/>
                </a:solidFill>
              </a:rPr>
              <a:t>11 minutes off </a:t>
            </a:r>
            <a:r>
              <a:rPr lang="en-GB" sz="2200" b="1" spc="50" dirty="0" smtClean="0">
                <a:solidFill>
                  <a:schemeClr val="bg1"/>
                </a:solidFill>
              </a:rPr>
              <a:t>your life!</a:t>
            </a:r>
            <a:endParaRPr lang="en-GB" sz="2200" b="1" spc="50" dirty="0">
              <a:solidFill>
                <a:srgbClr val="FFFFFF"/>
              </a:solidFill>
            </a:endParaRPr>
          </a:p>
        </p:txBody>
      </p:sp>
      <p:pic>
        <p:nvPicPr>
          <p:cNvPr id="2" name="Picture 1" descr="DIOXIN-STAMP.png"/>
          <p:cNvPicPr>
            <a:picLocks noChangeAspect="1"/>
          </p:cNvPicPr>
          <p:nvPr/>
        </p:nvPicPr>
        <p:blipFill>
          <a:blip r:embed="rId7" cstate="email">
            <a:alphaModFix amt="18000"/>
            <a:extLst>
              <a:ext uri="{28A0092B-C50C-407E-A947-70E740481C1C}">
                <a14:useLocalDpi xmlns:a14="http://schemas.microsoft.com/office/drawing/2010/main" xmlns=""/>
              </a:ext>
            </a:extLst>
          </a:blip>
          <a:stretch>
            <a:fillRect/>
          </a:stretch>
        </p:blipFill>
        <p:spPr>
          <a:xfrm rot="20342767">
            <a:off x="6132613" y="3050903"/>
            <a:ext cx="2346170" cy="2344781"/>
          </a:xfrm>
          <a:prstGeom prst="rect">
            <a:avLst/>
          </a:prstGeom>
        </p:spPr>
      </p:pic>
    </p:spTree>
    <p:extLst>
      <p:ext uri="{BB962C8B-B14F-4D97-AF65-F5344CB8AC3E}">
        <p14:creationId xmlns:p14="http://schemas.microsoft.com/office/powerpoint/2010/main" xmlns="" val="13049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 calcmode="lin" valueType="num">
                                      <p:cBhvr additive="base">
                                        <p:cTn id="31"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 calcmode="lin" valueType="num">
                                      <p:cBhvr additive="base">
                                        <p:cTn id="3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xEl>
                                              <p:pRg st="1" end="1"/>
                                            </p:txEl>
                                          </p:spTgt>
                                        </p:tgtEl>
                                        <p:attrNameLst>
                                          <p:attrName>style.visibility</p:attrName>
                                        </p:attrNameLst>
                                      </p:cBhvr>
                                      <p:to>
                                        <p:strVal val="visible"/>
                                      </p:to>
                                    </p:set>
                                    <p:anim calcmode="lin" valueType="num">
                                      <p:cBhvr additive="base">
                                        <p:cTn id="49"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xEl>
                                              <p:pRg st="2" end="2"/>
                                            </p:txEl>
                                          </p:spTgt>
                                        </p:tgtEl>
                                        <p:attrNameLst>
                                          <p:attrName>style.visibility</p:attrName>
                                        </p:attrNameLst>
                                      </p:cBhvr>
                                      <p:to>
                                        <p:strVal val="visible"/>
                                      </p:to>
                                    </p:set>
                                    <p:anim calcmode="lin" valueType="num">
                                      <p:cBhvr additive="base">
                                        <p:cTn id="55"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xEl>
                                              <p:pRg st="3" end="3"/>
                                            </p:txEl>
                                          </p:spTgt>
                                        </p:tgtEl>
                                        <p:attrNameLst>
                                          <p:attrName>style.visibility</p:attrName>
                                        </p:attrNameLst>
                                      </p:cBhvr>
                                      <p:to>
                                        <p:strVal val="visible"/>
                                      </p:to>
                                    </p:set>
                                    <p:anim calcmode="lin" valueType="num">
                                      <p:cBhvr additive="base">
                                        <p:cTn id="61"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xEl>
                                              <p:pRg st="4" end="4"/>
                                            </p:txEl>
                                          </p:spTgt>
                                        </p:tgtEl>
                                        <p:attrNameLst>
                                          <p:attrName>style.visibility</p:attrName>
                                        </p:attrNameLst>
                                      </p:cBhvr>
                                      <p:to>
                                        <p:strVal val="visible"/>
                                      </p:to>
                                    </p:set>
                                    <p:anim calcmode="lin" valueType="num">
                                      <p:cBhvr additive="base">
                                        <p:cTn id="67"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
                                            <p:txEl>
                                              <p:pRg st="5" end="5"/>
                                            </p:txEl>
                                          </p:spTgt>
                                        </p:tgtEl>
                                        <p:attrNameLst>
                                          <p:attrName>style.visibility</p:attrName>
                                        </p:attrNameLst>
                                      </p:cBhvr>
                                      <p:to>
                                        <p:strVal val="visible"/>
                                      </p:to>
                                    </p:set>
                                    <p:anim calcmode="lin" valueType="num">
                                      <p:cBhvr additive="base">
                                        <p:cTn id="73"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3">
                                            <p:txEl>
                                              <p:pRg st="6" end="6"/>
                                            </p:txEl>
                                          </p:spTgt>
                                        </p:tgtEl>
                                        <p:attrNameLst>
                                          <p:attrName>style.visibility</p:attrName>
                                        </p:attrNameLst>
                                      </p:cBhvr>
                                      <p:to>
                                        <p:strVal val="visible"/>
                                      </p:to>
                                    </p:set>
                                    <p:anim calcmode="lin" valueType="num">
                                      <p:cBhvr additive="base">
                                        <p:cTn id="79"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3">
                                            <p:txEl>
                                              <p:pRg st="8" end="8"/>
                                            </p:txEl>
                                          </p:spTgt>
                                        </p:tgtEl>
                                        <p:attrNameLst>
                                          <p:attrName>style.visibility</p:attrName>
                                        </p:attrNameLst>
                                      </p:cBhvr>
                                      <p:to>
                                        <p:strVal val="visible"/>
                                      </p:to>
                                    </p:set>
                                    <p:anim calcmode="lin" valueType="num">
                                      <p:cBhvr additive="base">
                                        <p:cTn id="85" dur="500" fill="hold"/>
                                        <p:tgtEl>
                                          <p:spTgt spid="23">
                                            <p:txEl>
                                              <p:pRg st="8" end="8"/>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3">
                                            <p:txEl>
                                              <p:pRg st="8" end="8"/>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3">
                                            <p:txEl>
                                              <p:pRg st="9" end="9"/>
                                            </p:txEl>
                                          </p:spTgt>
                                        </p:tgtEl>
                                        <p:attrNameLst>
                                          <p:attrName>style.visibility</p:attrName>
                                        </p:attrNameLst>
                                      </p:cBhvr>
                                      <p:to>
                                        <p:strVal val="visible"/>
                                      </p:to>
                                    </p:set>
                                    <p:anim calcmode="lin" valueType="num">
                                      <p:cBhvr additive="base">
                                        <p:cTn id="89" dur="500" fill="hold"/>
                                        <p:tgtEl>
                                          <p:spTgt spid="23">
                                            <p:txEl>
                                              <p:pRg st="9" end="9"/>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3">
                                            <p:txEl>
                                              <p:pRg st="10" end="10"/>
                                            </p:txEl>
                                          </p:spTgt>
                                        </p:tgtEl>
                                        <p:attrNameLst>
                                          <p:attrName>style.visibility</p:attrName>
                                        </p:attrNameLst>
                                      </p:cBhvr>
                                      <p:to>
                                        <p:strVal val="visible"/>
                                      </p:to>
                                    </p:set>
                                    <p:anim calcmode="lin" valueType="num">
                                      <p:cBhvr additive="base">
                                        <p:cTn id="95" dur="500" fill="hold"/>
                                        <p:tgtEl>
                                          <p:spTgt spid="23">
                                            <p:txEl>
                                              <p:pRg st="10" end="1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23">
                                            <p:txEl>
                                              <p:pRg st="11" end="11"/>
                                            </p:txEl>
                                          </p:spTgt>
                                        </p:tgtEl>
                                        <p:attrNameLst>
                                          <p:attrName>style.visibility</p:attrName>
                                        </p:attrNameLst>
                                      </p:cBhvr>
                                      <p:to>
                                        <p:strVal val="visible"/>
                                      </p:to>
                                    </p:set>
                                    <p:anim calcmode="lin" valueType="num">
                                      <p:cBhvr additive="base">
                                        <p:cTn id="101" dur="500" fill="hold"/>
                                        <p:tgtEl>
                                          <p:spTgt spid="23">
                                            <p:txEl>
                                              <p:pRg st="11" end="11"/>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2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3">
                                            <p:txEl>
                                              <p:pRg st="12" end="12"/>
                                            </p:txEl>
                                          </p:spTgt>
                                        </p:tgtEl>
                                        <p:attrNameLst>
                                          <p:attrName>style.visibility</p:attrName>
                                        </p:attrNameLst>
                                      </p:cBhvr>
                                      <p:to>
                                        <p:strVal val="visible"/>
                                      </p:to>
                                    </p:set>
                                    <p:anim calcmode="lin" valueType="num">
                                      <p:cBhvr additive="base">
                                        <p:cTn id="107" dur="500" fill="hold"/>
                                        <p:tgtEl>
                                          <p:spTgt spid="23">
                                            <p:txEl>
                                              <p:pRg st="12" end="12"/>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2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8"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additive="base">
                                        <p:cTn id="113" dur="500" fill="hold"/>
                                        <p:tgtEl>
                                          <p:spTgt spid="24"/>
                                        </p:tgtEl>
                                        <p:attrNameLst>
                                          <p:attrName>ppt_x</p:attrName>
                                        </p:attrNameLst>
                                      </p:cBhvr>
                                      <p:tavLst>
                                        <p:tav tm="0">
                                          <p:val>
                                            <p:strVal val="0-#ppt_w/2"/>
                                          </p:val>
                                        </p:tav>
                                        <p:tav tm="100000">
                                          <p:val>
                                            <p:strVal val="#ppt_x"/>
                                          </p:val>
                                        </p:tav>
                                      </p:tavLst>
                                    </p:anim>
                                    <p:anim calcmode="lin" valueType="num">
                                      <p:cBhvr additive="base">
                                        <p:cTn id="1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bldP spid="23" grpId="0" build="p"/>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8" name="Picture 7" descr="shutterstock_60854332.eps"/>
          <p:cNvPicPr>
            <a:picLocks noChangeAspect="1"/>
          </p:cNvPicPr>
          <p:nvPr/>
        </p:nvPicPr>
        <p:blipFill rotWithShape="1">
          <a:blip r:embed="rId4" cstate="email">
            <a:extLst>
              <a:ext uri="{28A0092B-C50C-407E-A947-70E740481C1C}">
                <a14:useLocalDpi xmlns:a14="http://schemas.microsoft.com/office/drawing/2010/main" xmlns=""/>
              </a:ext>
            </a:extLst>
          </a:blip>
          <a:srcRect t="3258" b="3316"/>
          <a:stretch/>
        </p:blipFill>
        <p:spPr>
          <a:xfrm rot="16200000">
            <a:off x="1547667" y="-1287018"/>
            <a:ext cx="6048672" cy="9144001"/>
          </a:xfrm>
          <a:prstGeom prst="rect">
            <a:avLst/>
          </a:prstGeom>
        </p:spPr>
      </p:pic>
      <p:pic>
        <p:nvPicPr>
          <p:cNvPr id="15" name="Picture 14" descr="AdobeStock_84944621-CROP.png"/>
          <p:cNvPicPr>
            <a:picLocks noChangeAspect="1"/>
          </p:cNvPicPr>
          <p:nvPr/>
        </p:nvPicPr>
        <p:blipFill rotWithShape="1">
          <a:blip r:embed="rId5" cstate="email">
            <a:extLst>
              <a:ext uri="{28A0092B-C50C-407E-A947-70E740481C1C}">
                <a14:useLocalDpi xmlns:a14="http://schemas.microsoft.com/office/drawing/2010/main" xmlns=""/>
              </a:ext>
            </a:extLst>
          </a:blip>
          <a:srcRect/>
          <a:stretch/>
        </p:blipFill>
        <p:spPr>
          <a:xfrm>
            <a:off x="1" y="4077072"/>
            <a:ext cx="3779912" cy="2780928"/>
          </a:xfrm>
          <a:prstGeom prst="rect">
            <a:avLst/>
          </a:prstGeom>
        </p:spPr>
      </p:pic>
      <p:pic>
        <p:nvPicPr>
          <p:cNvPr id="10" name="Picture 9"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pic>
        <p:nvPicPr>
          <p:cNvPr id="12" name="Picture 11" descr="SMOKE FREE LOGO.eps"/>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pic>
        <p:nvPicPr>
          <p:cNvPr id="14" name="Picture 13" descr="ACTIVITY 3.eps"/>
          <p:cNvPicPr>
            <a:picLocks noChangeAspect="1"/>
          </p:cNvPicPr>
          <p:nvPr/>
        </p:nvPicPr>
        <p:blipFill>
          <a:blip r:embed="rId8" cstate="print">
            <a:alphaModFix amt="41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sp>
        <p:nvSpPr>
          <p:cNvPr id="11" name="Rectangle 10"/>
          <p:cNvSpPr/>
          <p:nvPr/>
        </p:nvSpPr>
        <p:spPr>
          <a:xfrm>
            <a:off x="2483768" y="2306515"/>
            <a:ext cx="4464496" cy="2062103"/>
          </a:xfrm>
          <a:prstGeom prst="rect">
            <a:avLst/>
          </a:prstGeom>
        </p:spPr>
        <p:txBody>
          <a:bodyPr wrap="square">
            <a:spAutoFit/>
          </a:bodyPr>
          <a:lstStyle/>
          <a:p>
            <a:pPr>
              <a:spcAft>
                <a:spcPts val="600"/>
              </a:spcAft>
            </a:pPr>
            <a:r>
              <a:rPr lang="en-GB" dirty="0" smtClean="0">
                <a:solidFill>
                  <a:schemeClr val="bg1"/>
                </a:solidFill>
              </a:rPr>
              <a:t>Cost of Tobacco</a:t>
            </a:r>
            <a:endParaRPr lang="en-GB" dirty="0">
              <a:solidFill>
                <a:schemeClr val="bg1"/>
              </a:solidFill>
            </a:endParaRPr>
          </a:p>
          <a:p>
            <a:pPr>
              <a:spcAft>
                <a:spcPts val="600"/>
              </a:spcAft>
            </a:pPr>
            <a:r>
              <a:rPr lang="en-GB" b="1" dirty="0" smtClean="0">
                <a:solidFill>
                  <a:srgbClr val="F6BC1C"/>
                </a:solidFill>
              </a:rPr>
              <a:t>1. </a:t>
            </a:r>
            <a:r>
              <a:rPr lang="en-GB" b="1" dirty="0" smtClean="0">
                <a:solidFill>
                  <a:schemeClr val="bg1"/>
                </a:solidFill>
              </a:rPr>
              <a:t>What is the true cost of smoking?</a:t>
            </a:r>
          </a:p>
          <a:p>
            <a:pPr>
              <a:spcAft>
                <a:spcPts val="600"/>
              </a:spcAft>
            </a:pPr>
            <a:r>
              <a:rPr lang="en-GB" b="1" dirty="0">
                <a:solidFill>
                  <a:srgbClr val="F6BC1C"/>
                </a:solidFill>
              </a:rPr>
              <a:t>2. </a:t>
            </a:r>
            <a:r>
              <a:rPr lang="en-GB" b="1" dirty="0" smtClean="0">
                <a:solidFill>
                  <a:schemeClr val="bg1"/>
                </a:solidFill>
              </a:rPr>
              <a:t>How much do you think it costs to smoke:</a:t>
            </a:r>
          </a:p>
          <a:p>
            <a:pPr>
              <a:spcAft>
                <a:spcPts val="600"/>
              </a:spcAft>
            </a:pPr>
            <a:r>
              <a:rPr lang="en-GB" b="1" i="1" dirty="0" smtClean="0">
                <a:solidFill>
                  <a:schemeClr val="bg1"/>
                </a:solidFill>
              </a:rPr>
              <a:t>Weekly, Monthly, Annually?</a:t>
            </a:r>
            <a:endParaRPr lang="en-GB" b="1" i="1" dirty="0">
              <a:solidFill>
                <a:schemeClr val="bg1"/>
              </a:solidFill>
            </a:endParaRPr>
          </a:p>
          <a:p>
            <a:pPr>
              <a:spcAft>
                <a:spcPts val="600"/>
              </a:spcAft>
            </a:pPr>
            <a:r>
              <a:rPr lang="en-GB" b="1" dirty="0">
                <a:solidFill>
                  <a:srgbClr val="F6BC1C"/>
                </a:solidFill>
              </a:rPr>
              <a:t>3</a:t>
            </a:r>
            <a:r>
              <a:rPr lang="en-GB" b="1" dirty="0" smtClean="0">
                <a:solidFill>
                  <a:srgbClr val="F6BC1C"/>
                </a:solidFill>
              </a:rPr>
              <a:t>. </a:t>
            </a:r>
            <a:r>
              <a:rPr lang="en-GB" b="1" dirty="0">
                <a:solidFill>
                  <a:schemeClr val="bg1"/>
                </a:solidFill>
              </a:rPr>
              <a:t>If </a:t>
            </a:r>
            <a:r>
              <a:rPr lang="en-GB" b="1" dirty="0" smtClean="0">
                <a:solidFill>
                  <a:schemeClr val="bg1"/>
                </a:solidFill>
              </a:rPr>
              <a:t>you had that money what would you    do </a:t>
            </a:r>
            <a:r>
              <a:rPr lang="en-GB" b="1" dirty="0">
                <a:solidFill>
                  <a:schemeClr val="bg1"/>
                </a:solidFill>
              </a:rPr>
              <a:t>with it?</a:t>
            </a:r>
            <a:endParaRPr lang="en-GB" dirty="0">
              <a:solidFill>
                <a:schemeClr val="bg1"/>
              </a:solidFill>
            </a:endParaRPr>
          </a:p>
        </p:txBody>
      </p:sp>
      <p:sp>
        <p:nvSpPr>
          <p:cNvPr id="13" name="TextBox 12"/>
          <p:cNvSpPr txBox="1"/>
          <p:nvPr/>
        </p:nvSpPr>
        <p:spPr>
          <a:xfrm>
            <a:off x="1835696" y="1745552"/>
            <a:ext cx="3816424" cy="615553"/>
          </a:xfrm>
          <a:prstGeom prst="rect">
            <a:avLst/>
          </a:prstGeom>
          <a:noFill/>
        </p:spPr>
        <p:txBody>
          <a:bodyPr wrap="square" rtlCol="0">
            <a:spAutoFit/>
          </a:bodyPr>
          <a:lstStyle/>
          <a:p>
            <a:r>
              <a:rPr lang="en-GB" sz="3400" dirty="0">
                <a:solidFill>
                  <a:srgbClr val="F6BC1C"/>
                </a:solidFill>
              </a:rPr>
              <a:t>Suggested</a:t>
            </a:r>
            <a:r>
              <a:rPr lang="en-GB" sz="3400" b="1" dirty="0">
                <a:solidFill>
                  <a:schemeClr val="bg1"/>
                </a:solidFill>
              </a:rPr>
              <a:t> Activity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 calcmode="lin" valueType="num">
                                      <p:cBhvr additive="base">
                                        <p:cTn id="3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 calcmode="lin" valueType="num">
                                      <p:cBhvr additive="base">
                                        <p:cTn id="3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xEl>
                                              <p:pRg st="3" end="3"/>
                                            </p:txEl>
                                          </p:spTgt>
                                        </p:tgtEl>
                                        <p:attrNameLst>
                                          <p:attrName>style.visibility</p:attrName>
                                        </p:attrNameLst>
                                      </p:cBhvr>
                                      <p:to>
                                        <p:strVal val="visible"/>
                                      </p:to>
                                    </p:set>
                                    <p:anim calcmode="lin" valueType="num">
                                      <p:cBhvr additive="base">
                                        <p:cTn id="4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additive="base">
                                        <p:cTn id="4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16" name="Rectangle 15"/>
          <p:cNvSpPr/>
          <p:nvPr/>
        </p:nvSpPr>
        <p:spPr>
          <a:xfrm>
            <a:off x="512191" y="1333847"/>
            <a:ext cx="8047609" cy="4550486"/>
          </a:xfrm>
          <a:prstGeom prst="rect">
            <a:avLst/>
          </a:prstGeom>
          <a:solidFill>
            <a:srgbClr val="F6BC1C">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8626492" y="1241450"/>
            <a:ext cx="1" cy="115212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79425" y="1304402"/>
            <a:ext cx="818562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44141" y="5949280"/>
            <a:ext cx="427416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44141" y="1270692"/>
            <a:ext cx="0" cy="474275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FC COMPETITION PINK TEXT.eps"/>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pic>
        <p:nvPicPr>
          <p:cNvPr id="12" name="Picture 11" descr="SMOKE FREE LOGO.eps"/>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pic>
        <p:nvPicPr>
          <p:cNvPr id="14" name="Picture 13" descr="ACTIVITY 3.eps"/>
          <p:cNvPicPr>
            <a:picLocks noChangeAspect="1"/>
          </p:cNvPicPr>
          <p:nvPr/>
        </p:nvPicPr>
        <p:blipFill>
          <a:blip r:embed="rId6" cstate="print">
            <a:alphaModFix amt="41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sp>
        <p:nvSpPr>
          <p:cNvPr id="21" name="Rectangle 20"/>
          <p:cNvSpPr/>
          <p:nvPr/>
        </p:nvSpPr>
        <p:spPr>
          <a:xfrm>
            <a:off x="683568" y="1489146"/>
            <a:ext cx="3816424" cy="4212691"/>
          </a:xfrm>
          <a:prstGeom prst="rect">
            <a:avLst/>
          </a:prstGeom>
        </p:spPr>
        <p:txBody>
          <a:bodyPr wrap="square">
            <a:spAutoFit/>
          </a:bodyPr>
          <a:lstStyle/>
          <a:p>
            <a:pPr>
              <a:lnSpc>
                <a:spcPts val="2700"/>
              </a:lnSpc>
              <a:spcAft>
                <a:spcPts val="800"/>
              </a:spcAft>
            </a:pPr>
            <a:r>
              <a:rPr lang="en-GB" sz="2400" dirty="0">
                <a:solidFill>
                  <a:schemeClr val="bg1"/>
                </a:solidFill>
              </a:rPr>
              <a:t>﻿</a:t>
            </a:r>
            <a:r>
              <a:rPr lang="en-GB" sz="2400" dirty="0"/>
              <a:t>Pack of 20 cigarettes = £9:00 </a:t>
            </a:r>
          </a:p>
          <a:p>
            <a:pPr>
              <a:lnSpc>
                <a:spcPts val="2700"/>
              </a:lnSpc>
            </a:pPr>
            <a:r>
              <a:rPr lang="en-GB" sz="2600" b="1" dirty="0">
                <a:solidFill>
                  <a:srgbClr val="CD0058"/>
                </a:solidFill>
              </a:rPr>
              <a:t>20 a day</a:t>
            </a:r>
          </a:p>
          <a:p>
            <a:pPr>
              <a:lnSpc>
                <a:spcPts val="2700"/>
              </a:lnSpc>
            </a:pPr>
            <a:r>
              <a:rPr lang="en-GB" sz="2400" dirty="0">
                <a:solidFill>
                  <a:srgbClr val="000090"/>
                </a:solidFill>
              </a:rPr>
              <a:t>Weekly</a:t>
            </a:r>
            <a:r>
              <a:rPr lang="en-GB" sz="2400" dirty="0">
                <a:solidFill>
                  <a:srgbClr val="000000"/>
                </a:solidFill>
              </a:rPr>
              <a:t> £63.00 </a:t>
            </a:r>
            <a:endParaRPr lang="en-GB" sz="2400" dirty="0" smtClean="0">
              <a:solidFill>
                <a:srgbClr val="000000"/>
              </a:solidFill>
            </a:endParaRPr>
          </a:p>
          <a:p>
            <a:pPr>
              <a:lnSpc>
                <a:spcPts val="2700"/>
              </a:lnSpc>
            </a:pPr>
            <a:r>
              <a:rPr lang="en-GB" sz="2400" dirty="0" smtClean="0">
                <a:solidFill>
                  <a:srgbClr val="000090"/>
                </a:solidFill>
              </a:rPr>
              <a:t>Monthly</a:t>
            </a:r>
            <a:r>
              <a:rPr lang="en-GB" sz="2400" dirty="0" smtClean="0">
                <a:solidFill>
                  <a:srgbClr val="000000"/>
                </a:solidFill>
              </a:rPr>
              <a:t> </a:t>
            </a:r>
            <a:r>
              <a:rPr lang="en-GB" sz="2400" dirty="0">
                <a:solidFill>
                  <a:srgbClr val="000000"/>
                </a:solidFill>
              </a:rPr>
              <a:t>£270.00 </a:t>
            </a:r>
            <a:endParaRPr lang="en-GB" sz="2400" dirty="0" smtClean="0">
              <a:solidFill>
                <a:srgbClr val="000000"/>
              </a:solidFill>
            </a:endParaRPr>
          </a:p>
          <a:p>
            <a:pPr>
              <a:lnSpc>
                <a:spcPts val="2700"/>
              </a:lnSpc>
              <a:spcAft>
                <a:spcPts val="800"/>
              </a:spcAft>
            </a:pPr>
            <a:r>
              <a:rPr lang="en-GB" sz="2400" dirty="0" smtClean="0">
                <a:solidFill>
                  <a:srgbClr val="000090"/>
                </a:solidFill>
              </a:rPr>
              <a:t>Annually</a:t>
            </a:r>
            <a:r>
              <a:rPr lang="en-GB" sz="2400" dirty="0" smtClean="0">
                <a:solidFill>
                  <a:srgbClr val="000000"/>
                </a:solidFill>
              </a:rPr>
              <a:t> </a:t>
            </a:r>
            <a:r>
              <a:rPr lang="en-GB" sz="2400" dirty="0">
                <a:solidFill>
                  <a:srgbClr val="000000"/>
                </a:solidFill>
              </a:rPr>
              <a:t>£3285.00</a:t>
            </a:r>
          </a:p>
          <a:p>
            <a:pPr>
              <a:lnSpc>
                <a:spcPts val="2700"/>
              </a:lnSpc>
            </a:pPr>
            <a:r>
              <a:rPr lang="en-GB" sz="2600" b="1" dirty="0">
                <a:solidFill>
                  <a:srgbClr val="CD0058"/>
                </a:solidFill>
              </a:rPr>
              <a:t>10 a day</a:t>
            </a:r>
          </a:p>
          <a:p>
            <a:pPr>
              <a:lnSpc>
                <a:spcPts val="2700"/>
              </a:lnSpc>
            </a:pPr>
            <a:r>
              <a:rPr lang="en-GB" sz="2400" dirty="0">
                <a:solidFill>
                  <a:srgbClr val="000090"/>
                </a:solidFill>
              </a:rPr>
              <a:t>Weekly</a:t>
            </a:r>
            <a:r>
              <a:rPr lang="en-GB" sz="2400" dirty="0">
                <a:solidFill>
                  <a:srgbClr val="000000"/>
                </a:solidFill>
              </a:rPr>
              <a:t> £31.50 </a:t>
            </a:r>
            <a:endParaRPr lang="en-GB" sz="2400" dirty="0" smtClean="0">
              <a:solidFill>
                <a:srgbClr val="000000"/>
              </a:solidFill>
            </a:endParaRPr>
          </a:p>
          <a:p>
            <a:pPr>
              <a:lnSpc>
                <a:spcPts val="2700"/>
              </a:lnSpc>
            </a:pPr>
            <a:r>
              <a:rPr lang="en-GB" sz="2400" dirty="0" smtClean="0">
                <a:solidFill>
                  <a:srgbClr val="000090"/>
                </a:solidFill>
              </a:rPr>
              <a:t>Monthly</a:t>
            </a:r>
            <a:r>
              <a:rPr lang="en-GB" sz="2400" dirty="0" smtClean="0">
                <a:solidFill>
                  <a:srgbClr val="000000"/>
                </a:solidFill>
              </a:rPr>
              <a:t> </a:t>
            </a:r>
            <a:r>
              <a:rPr lang="en-GB" sz="2400" dirty="0">
                <a:solidFill>
                  <a:srgbClr val="000000"/>
                </a:solidFill>
              </a:rPr>
              <a:t>£135.00 </a:t>
            </a:r>
            <a:endParaRPr lang="en-GB" sz="2400" dirty="0" smtClean="0">
              <a:solidFill>
                <a:srgbClr val="000000"/>
              </a:solidFill>
            </a:endParaRPr>
          </a:p>
          <a:p>
            <a:pPr>
              <a:lnSpc>
                <a:spcPts val="2700"/>
              </a:lnSpc>
              <a:spcAft>
                <a:spcPts val="800"/>
              </a:spcAft>
            </a:pPr>
            <a:r>
              <a:rPr lang="en-GB" sz="2400" dirty="0" smtClean="0">
                <a:solidFill>
                  <a:srgbClr val="000090"/>
                </a:solidFill>
              </a:rPr>
              <a:t>Annually</a:t>
            </a:r>
            <a:r>
              <a:rPr lang="en-GB" sz="2400" dirty="0" smtClean="0">
                <a:solidFill>
                  <a:srgbClr val="000000"/>
                </a:solidFill>
              </a:rPr>
              <a:t> </a:t>
            </a:r>
            <a:r>
              <a:rPr lang="en-GB" sz="2400" dirty="0">
                <a:solidFill>
                  <a:srgbClr val="000000"/>
                </a:solidFill>
              </a:rPr>
              <a:t>£1642.00</a:t>
            </a:r>
          </a:p>
          <a:p>
            <a:pPr>
              <a:lnSpc>
                <a:spcPts val="2700"/>
              </a:lnSpc>
            </a:pPr>
            <a:r>
              <a:rPr lang="en-GB" sz="2600" b="1" dirty="0">
                <a:solidFill>
                  <a:srgbClr val="CD0058"/>
                </a:solidFill>
              </a:rPr>
              <a:t>Cost to Scottish Economy </a:t>
            </a:r>
          </a:p>
          <a:p>
            <a:pPr>
              <a:lnSpc>
                <a:spcPts val="2700"/>
              </a:lnSpc>
              <a:spcAft>
                <a:spcPts val="600"/>
              </a:spcAft>
            </a:pPr>
            <a:r>
              <a:rPr lang="en-GB" sz="2400" dirty="0">
                <a:solidFill>
                  <a:srgbClr val="000090"/>
                </a:solidFill>
              </a:rPr>
              <a:t>Annually</a:t>
            </a:r>
            <a:r>
              <a:rPr lang="en-GB" sz="2400" dirty="0">
                <a:solidFill>
                  <a:srgbClr val="000000"/>
                </a:solidFill>
              </a:rPr>
              <a:t> </a:t>
            </a:r>
            <a:r>
              <a:rPr lang="en-GB" sz="2400" dirty="0" err="1">
                <a:solidFill>
                  <a:srgbClr val="000000"/>
                </a:solidFill>
              </a:rPr>
              <a:t>approx</a:t>
            </a:r>
            <a:r>
              <a:rPr lang="en-GB" sz="2400" dirty="0">
                <a:solidFill>
                  <a:srgbClr val="000000"/>
                </a:solidFill>
              </a:rPr>
              <a:t> £1.1bn</a:t>
            </a:r>
          </a:p>
        </p:txBody>
      </p:sp>
      <p:sp>
        <p:nvSpPr>
          <p:cNvPr id="22" name="Rectangle 21"/>
          <p:cNvSpPr/>
          <p:nvPr/>
        </p:nvSpPr>
        <p:spPr>
          <a:xfrm>
            <a:off x="4572000" y="1484784"/>
            <a:ext cx="3816424" cy="3067507"/>
          </a:xfrm>
          <a:prstGeom prst="rect">
            <a:avLst/>
          </a:prstGeom>
        </p:spPr>
        <p:txBody>
          <a:bodyPr wrap="square">
            <a:spAutoFit/>
          </a:bodyPr>
          <a:lstStyle/>
          <a:p>
            <a:pPr marL="180000" indent="-457200">
              <a:spcAft>
                <a:spcPts val="600"/>
              </a:spcAft>
            </a:pPr>
            <a:r>
              <a:rPr lang="en-GB" dirty="0">
                <a:solidFill>
                  <a:schemeClr val="bg1"/>
                </a:solidFill>
              </a:rPr>
              <a:t>﻿</a:t>
            </a:r>
            <a:r>
              <a:rPr lang="en-GB" dirty="0">
                <a:solidFill>
                  <a:srgbClr val="CD0058"/>
                </a:solidFill>
              </a:rPr>
              <a:t>﻿</a:t>
            </a:r>
            <a:r>
              <a:rPr lang="en-GB" dirty="0" smtClean="0">
                <a:solidFill>
                  <a:srgbClr val="CD0058"/>
                </a:solidFill>
              </a:rPr>
              <a:t>•</a:t>
            </a:r>
            <a:r>
              <a:rPr lang="en-GB" dirty="0">
                <a:solidFill>
                  <a:srgbClr val="000000"/>
                </a:solidFill>
              </a:rPr>
              <a:t> ﻿Tobacco is heavily taxed to help reduce smoking and therefore tobacco related disease but the cost of treating tobacco related disease outweighs the income generated.</a:t>
            </a:r>
          </a:p>
          <a:p>
            <a:pPr marL="180000" indent="-457200">
              <a:spcAft>
                <a:spcPts val="600"/>
              </a:spcAft>
            </a:pPr>
            <a:r>
              <a:rPr lang="en-GB" dirty="0">
                <a:solidFill>
                  <a:srgbClr val="CD0058"/>
                </a:solidFill>
              </a:rPr>
              <a:t>•</a:t>
            </a:r>
            <a:r>
              <a:rPr lang="en-GB" dirty="0">
                <a:solidFill>
                  <a:srgbClr val="000000"/>
                </a:solidFill>
              </a:rPr>
              <a:t> </a:t>
            </a:r>
            <a:r>
              <a:rPr lang="en-GB" dirty="0" smtClean="0">
                <a:solidFill>
                  <a:srgbClr val="000000"/>
                </a:solidFill>
              </a:rPr>
              <a:t>In </a:t>
            </a:r>
            <a:r>
              <a:rPr lang="en-GB" dirty="0">
                <a:solidFill>
                  <a:srgbClr val="000000"/>
                </a:solidFill>
              </a:rPr>
              <a:t>addition the cost of lost work days due to illness also impacts the local </a:t>
            </a:r>
            <a:r>
              <a:rPr lang="en-GB" dirty="0" smtClean="0">
                <a:solidFill>
                  <a:srgbClr val="000000"/>
                </a:solidFill>
              </a:rPr>
              <a:t>economy.</a:t>
            </a:r>
            <a:endParaRPr lang="en-GB" dirty="0">
              <a:solidFill>
                <a:srgbClr val="000000"/>
              </a:solidFill>
            </a:endParaRPr>
          </a:p>
          <a:p>
            <a:pPr marL="180000" indent="-457200">
              <a:spcAft>
                <a:spcPts val="800"/>
              </a:spcAft>
            </a:pPr>
            <a:r>
              <a:rPr lang="en-GB" dirty="0">
                <a:solidFill>
                  <a:srgbClr val="CD0058"/>
                </a:solidFill>
              </a:rPr>
              <a:t>•</a:t>
            </a:r>
            <a:r>
              <a:rPr lang="en-GB" dirty="0">
                <a:solidFill>
                  <a:srgbClr val="000000"/>
                </a:solidFill>
              </a:rPr>
              <a:t> </a:t>
            </a:r>
            <a:r>
              <a:rPr lang="en-GB" dirty="0" smtClean="0">
                <a:solidFill>
                  <a:srgbClr val="000000"/>
                </a:solidFill>
              </a:rPr>
              <a:t>Environmental </a:t>
            </a:r>
            <a:r>
              <a:rPr lang="en-GB" dirty="0">
                <a:solidFill>
                  <a:srgbClr val="000000"/>
                </a:solidFill>
              </a:rPr>
              <a:t>cost should also be </a:t>
            </a:r>
            <a:r>
              <a:rPr lang="en-GB" dirty="0" smtClean="0">
                <a:solidFill>
                  <a:srgbClr val="000000"/>
                </a:solidFill>
              </a:rPr>
              <a:t>considered.</a:t>
            </a:r>
            <a:endParaRPr lang="en-GB" dirty="0">
              <a:solidFill>
                <a:srgbClr val="000000"/>
              </a:solidFill>
            </a:endParaRPr>
          </a:p>
        </p:txBody>
      </p:sp>
      <p:sp>
        <p:nvSpPr>
          <p:cNvPr id="23" name="TextBox 22"/>
          <p:cNvSpPr txBox="1"/>
          <p:nvPr/>
        </p:nvSpPr>
        <p:spPr>
          <a:xfrm>
            <a:off x="467544" y="620688"/>
            <a:ext cx="8136904" cy="615553"/>
          </a:xfrm>
          <a:prstGeom prst="rect">
            <a:avLst/>
          </a:prstGeom>
          <a:noFill/>
        </p:spPr>
        <p:txBody>
          <a:bodyPr wrap="square" rtlCol="0">
            <a:spAutoFit/>
          </a:bodyPr>
          <a:lstStyle/>
          <a:p>
            <a:pPr algn="ctr"/>
            <a:r>
              <a:rPr lang="en-GB" sz="3400" dirty="0" smtClean="0">
                <a:solidFill>
                  <a:srgbClr val="CD0058"/>
                </a:solidFill>
              </a:rPr>
              <a:t>The true cost of </a:t>
            </a:r>
            <a:r>
              <a:rPr lang="en-GB" sz="3400" dirty="0" smtClean="0">
                <a:solidFill>
                  <a:srgbClr val="000090"/>
                </a:solidFill>
              </a:rPr>
              <a:t>smoking…</a:t>
            </a:r>
            <a:endParaRPr lang="en-GB" sz="3400" b="1" dirty="0">
              <a:solidFill>
                <a:srgbClr val="000090"/>
              </a:solidFill>
            </a:endParaRPr>
          </a:p>
        </p:txBody>
      </p:sp>
      <p:pic>
        <p:nvPicPr>
          <p:cNvPr id="2" name="Picture 1" descr="FIVER-CLEAR.png"/>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4355975" y="4437112"/>
            <a:ext cx="2888237" cy="2396674"/>
          </a:xfrm>
          <a:prstGeom prst="rect">
            <a:avLst/>
          </a:prstGeom>
        </p:spPr>
      </p:pic>
    </p:spTree>
    <p:extLst>
      <p:ext uri="{BB962C8B-B14F-4D97-AF65-F5344CB8AC3E}">
        <p14:creationId xmlns:p14="http://schemas.microsoft.com/office/powerpoint/2010/main" xmlns="" val="242442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 calcmode="lin" valueType="num">
                                      <p:cBhvr additive="base">
                                        <p:cTn id="31"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xEl>
                                              <p:pRg st="2" end="2"/>
                                            </p:txEl>
                                          </p:spTgt>
                                        </p:tgtEl>
                                        <p:attrNameLst>
                                          <p:attrName>style.visibility</p:attrName>
                                        </p:attrNameLst>
                                      </p:cBhvr>
                                      <p:to>
                                        <p:strVal val="visible"/>
                                      </p:to>
                                    </p:set>
                                    <p:anim calcmode="lin" valueType="num">
                                      <p:cBhvr additive="base">
                                        <p:cTn id="37"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anim calcmode="lin" valueType="num">
                                      <p:cBhvr additive="base">
                                        <p:cTn id="43"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xEl>
                                              <p:pRg st="4" end="4"/>
                                            </p:txEl>
                                          </p:spTgt>
                                        </p:tgtEl>
                                        <p:attrNameLst>
                                          <p:attrName>style.visibility</p:attrName>
                                        </p:attrNameLst>
                                      </p:cBhvr>
                                      <p:to>
                                        <p:strVal val="visible"/>
                                      </p:to>
                                    </p:set>
                                    <p:anim calcmode="lin" valueType="num">
                                      <p:cBhvr additive="base">
                                        <p:cTn id="49"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xEl>
                                              <p:pRg st="5" end="5"/>
                                            </p:txEl>
                                          </p:spTgt>
                                        </p:tgtEl>
                                        <p:attrNameLst>
                                          <p:attrName>style.visibility</p:attrName>
                                        </p:attrNameLst>
                                      </p:cBhvr>
                                      <p:to>
                                        <p:strVal val="visible"/>
                                      </p:to>
                                    </p:set>
                                    <p:anim calcmode="lin" valueType="num">
                                      <p:cBhvr additive="base">
                                        <p:cTn id="55"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xEl>
                                              <p:pRg st="6" end="6"/>
                                            </p:txEl>
                                          </p:spTgt>
                                        </p:tgtEl>
                                        <p:attrNameLst>
                                          <p:attrName>style.visibility</p:attrName>
                                        </p:attrNameLst>
                                      </p:cBhvr>
                                      <p:to>
                                        <p:strVal val="visible"/>
                                      </p:to>
                                    </p:set>
                                    <p:anim calcmode="lin" valueType="num">
                                      <p:cBhvr additive="base">
                                        <p:cTn id="61" dur="500" fill="hold"/>
                                        <p:tgtEl>
                                          <p:spTgt spid="21">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xEl>
                                              <p:pRg st="7" end="7"/>
                                            </p:txEl>
                                          </p:spTgt>
                                        </p:tgtEl>
                                        <p:attrNameLst>
                                          <p:attrName>style.visibility</p:attrName>
                                        </p:attrNameLst>
                                      </p:cBhvr>
                                      <p:to>
                                        <p:strVal val="visible"/>
                                      </p:to>
                                    </p:set>
                                    <p:anim calcmode="lin" valueType="num">
                                      <p:cBhvr additive="base">
                                        <p:cTn id="67" dur="500" fill="hold"/>
                                        <p:tgtEl>
                                          <p:spTgt spid="21">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xEl>
                                              <p:pRg st="8" end="8"/>
                                            </p:txEl>
                                          </p:spTgt>
                                        </p:tgtEl>
                                        <p:attrNameLst>
                                          <p:attrName>style.visibility</p:attrName>
                                        </p:attrNameLst>
                                      </p:cBhvr>
                                      <p:to>
                                        <p:strVal val="visible"/>
                                      </p:to>
                                    </p:set>
                                    <p:anim calcmode="lin" valueType="num">
                                      <p:cBhvr additive="base">
                                        <p:cTn id="73" dur="500" fill="hold"/>
                                        <p:tgtEl>
                                          <p:spTgt spid="21">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xEl>
                                              <p:pRg st="9" end="9"/>
                                            </p:txEl>
                                          </p:spTgt>
                                        </p:tgtEl>
                                        <p:attrNameLst>
                                          <p:attrName>style.visibility</p:attrName>
                                        </p:attrNameLst>
                                      </p:cBhvr>
                                      <p:to>
                                        <p:strVal val="visible"/>
                                      </p:to>
                                    </p:set>
                                    <p:anim calcmode="lin" valueType="num">
                                      <p:cBhvr additive="base">
                                        <p:cTn id="79" dur="500" fill="hold"/>
                                        <p:tgtEl>
                                          <p:spTgt spid="21">
                                            <p:txEl>
                                              <p:pRg st="9" end="9"/>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xEl>
                                              <p:pRg st="10" end="10"/>
                                            </p:txEl>
                                          </p:spTgt>
                                        </p:tgtEl>
                                        <p:attrNameLst>
                                          <p:attrName>style.visibility</p:attrName>
                                        </p:attrNameLst>
                                      </p:cBhvr>
                                      <p:to>
                                        <p:strVal val="visible"/>
                                      </p:to>
                                    </p:set>
                                    <p:anim calcmode="lin" valueType="num">
                                      <p:cBhvr additive="base">
                                        <p:cTn id="85" dur="500" fill="hold"/>
                                        <p:tgtEl>
                                          <p:spTgt spid="21">
                                            <p:txEl>
                                              <p:pRg st="10" end="1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500" fill="hold"/>
                                        <p:tgtEl>
                                          <p:spTgt spid="2"/>
                                        </p:tgtEl>
                                        <p:attrNameLst>
                                          <p:attrName>ppt_x</p:attrName>
                                        </p:attrNameLst>
                                      </p:cBhvr>
                                      <p:tavLst>
                                        <p:tav tm="0">
                                          <p:val>
                                            <p:strVal val="#ppt_x"/>
                                          </p:val>
                                        </p:tav>
                                        <p:tav tm="100000">
                                          <p:val>
                                            <p:strVal val="#ppt_x"/>
                                          </p:val>
                                        </p:tav>
                                      </p:tavLst>
                                    </p:anim>
                                    <p:anim calcmode="lin" valueType="num">
                                      <p:cBhvr additive="base">
                                        <p:cTn id="9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xEl>
                                              <p:pRg st="0" end="0"/>
                                            </p:txEl>
                                          </p:spTgt>
                                        </p:tgtEl>
                                        <p:attrNameLst>
                                          <p:attrName>style.visibility</p:attrName>
                                        </p:attrNameLst>
                                      </p:cBhvr>
                                      <p:to>
                                        <p:strVal val="visible"/>
                                      </p:to>
                                    </p:set>
                                    <p:anim calcmode="lin" valueType="num">
                                      <p:cBhvr additive="base">
                                        <p:cTn id="9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2">
                                            <p:txEl>
                                              <p:pRg st="1" end="1"/>
                                            </p:txEl>
                                          </p:spTgt>
                                        </p:tgtEl>
                                        <p:attrNameLst>
                                          <p:attrName>style.visibility</p:attrName>
                                        </p:attrNameLst>
                                      </p:cBhvr>
                                      <p:to>
                                        <p:strVal val="visible"/>
                                      </p:to>
                                    </p:set>
                                    <p:anim calcmode="lin" valueType="num">
                                      <p:cBhvr additive="base">
                                        <p:cTn id="10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2">
                                            <p:txEl>
                                              <p:pRg st="2" end="2"/>
                                            </p:txEl>
                                          </p:spTgt>
                                        </p:tgtEl>
                                        <p:attrNameLst>
                                          <p:attrName>style.visibility</p:attrName>
                                        </p:attrNameLst>
                                      </p:cBhvr>
                                      <p:to>
                                        <p:strVal val="visible"/>
                                      </p:to>
                                    </p:set>
                                    <p:anim calcmode="lin" valueType="num">
                                      <p:cBhvr additive="base">
                                        <p:cTn id="109"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2" grpId="0" build="p"/>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8" name="Picture 7" descr="shutterstock_60854332.eps"/>
          <p:cNvPicPr>
            <a:picLocks noChangeAspect="1"/>
          </p:cNvPicPr>
          <p:nvPr/>
        </p:nvPicPr>
        <p:blipFill rotWithShape="1">
          <a:blip r:embed="rId4" cstate="email">
            <a:extLst>
              <a:ext uri="{28A0092B-C50C-407E-A947-70E740481C1C}">
                <a14:useLocalDpi xmlns:a14="http://schemas.microsoft.com/office/drawing/2010/main" xmlns=""/>
              </a:ext>
            </a:extLst>
          </a:blip>
          <a:srcRect t="3258" b="3316"/>
          <a:stretch/>
        </p:blipFill>
        <p:spPr>
          <a:xfrm rot="16200000">
            <a:off x="1547667" y="-1287018"/>
            <a:ext cx="6048672" cy="9144001"/>
          </a:xfrm>
          <a:prstGeom prst="rect">
            <a:avLst/>
          </a:prstGeom>
        </p:spPr>
      </p:pic>
      <p:pic>
        <p:nvPicPr>
          <p:cNvPr id="14" name="Picture 13" descr="ACTIVITY 4.eps"/>
          <p:cNvPicPr>
            <a:picLocks noChangeAspect="1"/>
          </p:cNvPicPr>
          <p:nvPr/>
        </p:nvPicPr>
        <p:blipFill>
          <a:blip r:embed="rId5" cstate="print">
            <a:alphaModFix amt="42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pic>
        <p:nvPicPr>
          <p:cNvPr id="9" name="Picture 8"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pic>
        <p:nvPicPr>
          <p:cNvPr id="10" name="Picture 9" descr="SMOKE FREE LOGO.eps"/>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sp>
        <p:nvSpPr>
          <p:cNvPr id="12" name="Rectangle 11"/>
          <p:cNvSpPr/>
          <p:nvPr/>
        </p:nvSpPr>
        <p:spPr>
          <a:xfrm>
            <a:off x="2483768" y="2306515"/>
            <a:ext cx="4536504" cy="1000274"/>
          </a:xfrm>
          <a:prstGeom prst="rect">
            <a:avLst/>
          </a:prstGeom>
        </p:spPr>
        <p:txBody>
          <a:bodyPr wrap="square">
            <a:spAutoFit/>
          </a:bodyPr>
          <a:lstStyle/>
          <a:p>
            <a:pPr>
              <a:spcAft>
                <a:spcPts val="600"/>
              </a:spcAft>
            </a:pPr>
            <a:r>
              <a:rPr lang="en-GB" spc="500" dirty="0">
                <a:solidFill>
                  <a:schemeClr val="bg1"/>
                </a:solidFill>
              </a:rPr>
              <a:t>Class </a:t>
            </a:r>
            <a:r>
              <a:rPr lang="en-GB" spc="500" dirty="0" smtClean="0">
                <a:solidFill>
                  <a:schemeClr val="bg1"/>
                </a:solidFill>
              </a:rPr>
              <a:t>Project</a:t>
            </a:r>
            <a:endParaRPr lang="en-GB" sz="800" spc="500" dirty="0">
              <a:solidFill>
                <a:schemeClr val="bg1"/>
              </a:solidFill>
            </a:endParaRPr>
          </a:p>
          <a:p>
            <a:pPr>
              <a:spcAft>
                <a:spcPts val="600"/>
              </a:spcAft>
            </a:pPr>
            <a:r>
              <a:rPr lang="en-GB" b="1" dirty="0" smtClean="0">
                <a:solidFill>
                  <a:srgbClr val="F6BC1C"/>
                </a:solidFill>
              </a:rPr>
              <a:t>1. </a:t>
            </a:r>
            <a:r>
              <a:rPr lang="en-GB" b="1" dirty="0" smtClean="0">
                <a:solidFill>
                  <a:schemeClr val="bg1"/>
                </a:solidFill>
              </a:rPr>
              <a:t>Consider how tobacco use affects the environment we live in.</a:t>
            </a:r>
            <a:endParaRPr lang="en-GB" b="1" dirty="0">
              <a:solidFill>
                <a:schemeClr val="bg1"/>
              </a:solidFill>
            </a:endParaRPr>
          </a:p>
        </p:txBody>
      </p:sp>
      <p:sp>
        <p:nvSpPr>
          <p:cNvPr id="13" name="TextBox 12"/>
          <p:cNvSpPr txBox="1"/>
          <p:nvPr/>
        </p:nvSpPr>
        <p:spPr>
          <a:xfrm>
            <a:off x="1835696" y="1745552"/>
            <a:ext cx="3816424" cy="615553"/>
          </a:xfrm>
          <a:prstGeom prst="rect">
            <a:avLst/>
          </a:prstGeom>
          <a:noFill/>
        </p:spPr>
        <p:txBody>
          <a:bodyPr wrap="square" rtlCol="0">
            <a:spAutoFit/>
          </a:bodyPr>
          <a:lstStyle/>
          <a:p>
            <a:r>
              <a:rPr lang="en-GB" sz="3400" dirty="0">
                <a:solidFill>
                  <a:srgbClr val="F6BC1C"/>
                </a:solidFill>
              </a:rPr>
              <a:t>Suggested</a:t>
            </a:r>
            <a:r>
              <a:rPr lang="en-GB" sz="3400" b="1" dirty="0">
                <a:solidFill>
                  <a:schemeClr val="bg1"/>
                </a:solidFill>
              </a:rPr>
              <a:t> Activity </a:t>
            </a:r>
            <a:r>
              <a:rPr lang="en-GB" sz="3400" b="1" dirty="0" smtClean="0">
                <a:solidFill>
                  <a:schemeClr val="bg1"/>
                </a:solidFill>
              </a:rPr>
              <a:t>4</a:t>
            </a:r>
            <a:endParaRPr lang="en-GB" sz="3400" b="1" dirty="0">
              <a:solidFill>
                <a:schemeClr val="bg1"/>
              </a:solidFill>
            </a:endParaRPr>
          </a:p>
        </p:txBody>
      </p:sp>
      <p:grpSp>
        <p:nvGrpSpPr>
          <p:cNvPr id="2" name="Group 1"/>
          <p:cNvGrpSpPr/>
          <p:nvPr/>
        </p:nvGrpSpPr>
        <p:grpSpPr>
          <a:xfrm>
            <a:off x="1357883" y="3471160"/>
            <a:ext cx="6022428" cy="1823138"/>
            <a:chOff x="1357883" y="3471160"/>
            <a:chExt cx="6022428" cy="1823138"/>
          </a:xfrm>
        </p:grpSpPr>
        <p:grpSp>
          <p:nvGrpSpPr>
            <p:cNvPr id="26" name="Group 25"/>
            <p:cNvGrpSpPr/>
            <p:nvPr/>
          </p:nvGrpSpPr>
          <p:grpSpPr>
            <a:xfrm>
              <a:off x="1357883" y="3471160"/>
              <a:ext cx="6022428" cy="1823138"/>
              <a:chOff x="1285875" y="4571312"/>
              <a:chExt cx="6022428" cy="1823138"/>
            </a:xfrm>
          </p:grpSpPr>
          <p:sp>
            <p:nvSpPr>
              <p:cNvPr id="17" name="Rectangle 16"/>
              <p:cNvSpPr/>
              <p:nvPr/>
            </p:nvSpPr>
            <p:spPr>
              <a:xfrm>
                <a:off x="1285875" y="4635378"/>
                <a:ext cx="5930836" cy="1628897"/>
              </a:xfrm>
              <a:prstGeom prst="rect">
                <a:avLst/>
              </a:prstGeom>
              <a:solidFill>
                <a:srgbClr val="F6BC1C">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flipV="1">
                <a:off x="7279728" y="4571312"/>
                <a:ext cx="1" cy="534816"/>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289276" y="4635378"/>
                <a:ext cx="6019027"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289276" y="6329243"/>
                <a:ext cx="3167909"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289276" y="4572001"/>
                <a:ext cx="0" cy="1822449"/>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1547664" y="3645024"/>
              <a:ext cx="5760640" cy="1554272"/>
            </a:xfrm>
            <a:prstGeom prst="rect">
              <a:avLst/>
            </a:prstGeom>
          </p:spPr>
          <p:txBody>
            <a:bodyPr wrap="square">
              <a:spAutoFit/>
            </a:bodyPr>
            <a:lstStyle/>
            <a:p>
              <a:pPr>
                <a:spcAft>
                  <a:spcPts val="600"/>
                </a:spcAft>
              </a:pPr>
              <a:r>
                <a:rPr lang="en-GB" spc="500" dirty="0" smtClean="0">
                  <a:solidFill>
                    <a:srgbClr val="000090"/>
                  </a:solidFill>
                </a:rPr>
                <a:t>Points to consider</a:t>
              </a:r>
              <a:endParaRPr lang="en-GB" sz="800" spc="500" dirty="0">
                <a:solidFill>
                  <a:srgbClr val="000090"/>
                </a:solidFill>
              </a:endParaRPr>
            </a:p>
            <a:p>
              <a:r>
                <a:rPr lang="en-GB" dirty="0">
                  <a:solidFill>
                    <a:srgbClr val="CD0058"/>
                  </a:solidFill>
                </a:rPr>
                <a:t>•</a:t>
              </a:r>
              <a:r>
                <a:rPr lang="en-GB" dirty="0">
                  <a:solidFill>
                    <a:schemeClr val="bg1"/>
                  </a:solidFill>
                </a:rPr>
                <a:t> </a:t>
              </a:r>
              <a:r>
                <a:rPr lang="en-US" b="1" dirty="0" smtClean="0"/>
                <a:t>Wildlife</a:t>
              </a:r>
              <a:r>
                <a:rPr lang="en-US" dirty="0" smtClean="0"/>
                <a:t>		</a:t>
              </a:r>
              <a:r>
                <a:rPr lang="en-GB" dirty="0">
                  <a:solidFill>
                    <a:srgbClr val="CD0058"/>
                  </a:solidFill>
                </a:rPr>
                <a:t>•</a:t>
              </a:r>
              <a:r>
                <a:rPr lang="en-GB" dirty="0">
                  <a:solidFill>
                    <a:schemeClr val="bg1"/>
                  </a:solidFill>
                </a:rPr>
                <a:t> </a:t>
              </a:r>
              <a:r>
                <a:rPr lang="en-US" b="1" dirty="0" smtClean="0"/>
                <a:t>Economy</a:t>
              </a:r>
              <a:endParaRPr lang="en-US" b="1" dirty="0"/>
            </a:p>
            <a:p>
              <a:r>
                <a:rPr lang="en-GB" dirty="0">
                  <a:solidFill>
                    <a:srgbClr val="CD0058"/>
                  </a:solidFill>
                </a:rPr>
                <a:t>•</a:t>
              </a:r>
              <a:r>
                <a:rPr lang="en-GB" dirty="0">
                  <a:solidFill>
                    <a:schemeClr val="bg1"/>
                  </a:solidFill>
                </a:rPr>
                <a:t> </a:t>
              </a:r>
              <a:r>
                <a:rPr lang="en-US" b="1" dirty="0" smtClean="0"/>
                <a:t>Litter</a:t>
              </a:r>
              <a:r>
                <a:rPr lang="en-US" dirty="0" smtClean="0"/>
                <a:t>		</a:t>
              </a:r>
              <a:r>
                <a:rPr lang="en-GB" dirty="0">
                  <a:solidFill>
                    <a:srgbClr val="CD0058"/>
                  </a:solidFill>
                </a:rPr>
                <a:t>•</a:t>
              </a:r>
              <a:r>
                <a:rPr lang="en-GB" dirty="0">
                  <a:solidFill>
                    <a:schemeClr val="bg1"/>
                  </a:solidFill>
                </a:rPr>
                <a:t> </a:t>
              </a:r>
              <a:r>
                <a:rPr lang="en-US" b="1" dirty="0" smtClean="0"/>
                <a:t>Soil Erosion</a:t>
              </a:r>
              <a:endParaRPr lang="en-US" b="1" dirty="0"/>
            </a:p>
            <a:p>
              <a:r>
                <a:rPr lang="en-GB" dirty="0">
                  <a:solidFill>
                    <a:srgbClr val="CD0058"/>
                  </a:solidFill>
                </a:rPr>
                <a:t>•</a:t>
              </a:r>
              <a:r>
                <a:rPr lang="en-GB" dirty="0">
                  <a:solidFill>
                    <a:schemeClr val="bg1"/>
                  </a:solidFill>
                </a:rPr>
                <a:t> </a:t>
              </a:r>
              <a:r>
                <a:rPr lang="en-US" b="1" dirty="0" smtClean="0"/>
                <a:t>Deforestation</a:t>
              </a:r>
              <a:r>
                <a:rPr lang="en-US" dirty="0" smtClean="0"/>
                <a:t>	</a:t>
              </a:r>
              <a:r>
                <a:rPr lang="en-GB" dirty="0">
                  <a:solidFill>
                    <a:srgbClr val="CD0058"/>
                  </a:solidFill>
                </a:rPr>
                <a:t>•</a:t>
              </a:r>
              <a:r>
                <a:rPr lang="en-GB" dirty="0">
                  <a:solidFill>
                    <a:schemeClr val="bg1"/>
                  </a:solidFill>
                </a:rPr>
                <a:t> </a:t>
              </a:r>
              <a:r>
                <a:rPr lang="en-US" b="1" dirty="0" smtClean="0"/>
                <a:t>Over </a:t>
              </a:r>
              <a:r>
                <a:rPr lang="en-US" b="1" dirty="0"/>
                <a:t>use of </a:t>
              </a:r>
              <a:r>
                <a:rPr lang="en-US" b="1" dirty="0" smtClean="0"/>
                <a:t>herbicides </a:t>
              </a:r>
              <a:r>
                <a:rPr lang="en-US" b="1" dirty="0"/>
                <a:t>and pesticides</a:t>
              </a:r>
            </a:p>
            <a:p>
              <a:endParaRPr lang="en-US" dirty="0"/>
            </a:p>
          </p:txBody>
        </p:sp>
      </p:grpSp>
      <p:sp>
        <p:nvSpPr>
          <p:cNvPr id="16" name="TextBox 15"/>
          <p:cNvSpPr txBox="1"/>
          <p:nvPr/>
        </p:nvSpPr>
        <p:spPr>
          <a:xfrm>
            <a:off x="1259632" y="5581109"/>
            <a:ext cx="6408712" cy="800219"/>
          </a:xfrm>
          <a:prstGeom prst="rect">
            <a:avLst/>
          </a:prstGeom>
          <a:noFill/>
        </p:spPr>
        <p:txBody>
          <a:bodyPr wrap="square" rtlCol="0">
            <a:spAutoFit/>
          </a:bodyPr>
          <a:lstStyle/>
          <a:p>
            <a:r>
              <a:rPr lang="en-GB" sz="2600" b="1" dirty="0">
                <a:solidFill>
                  <a:schemeClr val="bg1"/>
                </a:solidFill>
              </a:rPr>
              <a:t>Could you help </a:t>
            </a:r>
            <a:r>
              <a:rPr lang="en-GB" sz="2600" dirty="0">
                <a:solidFill>
                  <a:schemeClr val="bg1"/>
                </a:solidFill>
              </a:rPr>
              <a:t>protect the environment</a:t>
            </a:r>
            <a:r>
              <a:rPr lang="en-GB" sz="2600" dirty="0" smtClean="0">
                <a:solidFill>
                  <a:schemeClr val="bg1"/>
                </a:solidFill>
              </a:rPr>
              <a:t>?</a:t>
            </a:r>
          </a:p>
          <a:p>
            <a:r>
              <a:rPr lang="en-GB" sz="2000" dirty="0">
                <a:solidFill>
                  <a:srgbClr val="F6BC1C"/>
                </a:solidFill>
              </a:rPr>
              <a:t>C</a:t>
            </a:r>
            <a:r>
              <a:rPr lang="en-GB" sz="2000" dirty="0" smtClean="0">
                <a:solidFill>
                  <a:srgbClr val="F6BC1C"/>
                </a:solidFill>
              </a:rPr>
              <a:t>reate </a:t>
            </a:r>
            <a:r>
              <a:rPr lang="en-GB" sz="2000" dirty="0">
                <a:solidFill>
                  <a:srgbClr val="F6BC1C"/>
                </a:solidFill>
              </a:rPr>
              <a:t>a </a:t>
            </a:r>
            <a:r>
              <a:rPr lang="en-GB" sz="2000" dirty="0">
                <a:solidFill>
                  <a:schemeClr val="bg1"/>
                </a:solidFill>
              </a:rPr>
              <a:t>campaign</a:t>
            </a:r>
            <a:r>
              <a:rPr lang="en-GB" sz="2000" dirty="0">
                <a:solidFill>
                  <a:srgbClr val="F6BC1C"/>
                </a:solidFill>
              </a:rPr>
              <a:t> within the school that </a:t>
            </a:r>
            <a:r>
              <a:rPr lang="en-GB" sz="2000" dirty="0">
                <a:solidFill>
                  <a:srgbClr val="FFFFFF"/>
                </a:solidFill>
              </a:rPr>
              <a:t>informs </a:t>
            </a:r>
            <a:r>
              <a:rPr lang="en-GB" sz="2000" dirty="0" smtClean="0">
                <a:solidFill>
                  <a:srgbClr val="FFFFFF"/>
                </a:solidFill>
              </a:rPr>
              <a:t>others. </a:t>
            </a:r>
            <a:endParaRPr lang="en-GB" sz="20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additive="base">
                                        <p:cTn id="3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 calcmode="lin" valueType="num">
                                      <p:cBhvr>
                                        <p:cTn id="39" dur="500" fill="hold"/>
                                        <p:tgtEl>
                                          <p:spTgt spid="2"/>
                                        </p:tgtEl>
                                        <p:attrNameLst>
                                          <p:attrName>style.rotation</p:attrName>
                                        </p:attrNameLst>
                                      </p:cBhvr>
                                      <p:tavLst>
                                        <p:tav tm="0">
                                          <p:val>
                                            <p:fltVal val="360"/>
                                          </p:val>
                                        </p:tav>
                                        <p:tav tm="100000">
                                          <p:val>
                                            <p:fltVal val="0"/>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0-#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22" name="Rectangle 21"/>
          <p:cNvSpPr/>
          <p:nvPr/>
        </p:nvSpPr>
        <p:spPr>
          <a:xfrm>
            <a:off x="512191" y="1333847"/>
            <a:ext cx="8047609" cy="4550486"/>
          </a:xfrm>
          <a:prstGeom prst="rect">
            <a:avLst/>
          </a:prstGeom>
          <a:solidFill>
            <a:srgbClr val="F6BC1C">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H="1" flipV="1">
            <a:off x="8626492" y="1241450"/>
            <a:ext cx="1" cy="115212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79425" y="1304402"/>
            <a:ext cx="818562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44141" y="5949280"/>
            <a:ext cx="427416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44141" y="1270692"/>
            <a:ext cx="0" cy="474275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67544" y="620688"/>
            <a:ext cx="8136904" cy="615553"/>
          </a:xfrm>
          <a:prstGeom prst="rect">
            <a:avLst/>
          </a:prstGeom>
          <a:noFill/>
        </p:spPr>
        <p:txBody>
          <a:bodyPr wrap="square" rtlCol="0">
            <a:spAutoFit/>
          </a:bodyPr>
          <a:lstStyle/>
          <a:p>
            <a:pPr algn="ctr"/>
            <a:r>
              <a:rPr lang="en-GB" sz="3400" dirty="0" smtClean="0">
                <a:solidFill>
                  <a:srgbClr val="CD0058"/>
                </a:solidFill>
              </a:rPr>
              <a:t>Smoking and the </a:t>
            </a:r>
            <a:r>
              <a:rPr lang="en-GB" sz="3400" dirty="0" smtClean="0">
                <a:solidFill>
                  <a:srgbClr val="000090"/>
                </a:solidFill>
              </a:rPr>
              <a:t>environment</a:t>
            </a:r>
            <a:endParaRPr lang="en-GB" sz="3400" b="1" dirty="0">
              <a:solidFill>
                <a:srgbClr val="000090"/>
              </a:solidFill>
            </a:endParaRPr>
          </a:p>
        </p:txBody>
      </p:sp>
      <p:pic>
        <p:nvPicPr>
          <p:cNvPr id="14" name="Picture 13" descr="ACTIVITY 4.eps"/>
          <p:cNvPicPr>
            <a:picLocks noChangeAspect="1"/>
          </p:cNvPicPr>
          <p:nvPr/>
        </p:nvPicPr>
        <p:blipFill>
          <a:blip r:embed="rId4" cstate="print">
            <a:alphaModFix amt="42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pic>
        <p:nvPicPr>
          <p:cNvPr id="9" name="Picture 8" descr="SFC COMPETITION PINK TEXT.eps"/>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pic>
        <p:nvPicPr>
          <p:cNvPr id="10" name="Picture 9" descr="SMOKE FREE LOGO.eps"/>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sp>
        <p:nvSpPr>
          <p:cNvPr id="29" name="Rectangle 28"/>
          <p:cNvSpPr/>
          <p:nvPr/>
        </p:nvSpPr>
        <p:spPr>
          <a:xfrm>
            <a:off x="683568" y="1489146"/>
            <a:ext cx="7632848" cy="4221669"/>
          </a:xfrm>
          <a:prstGeom prst="rect">
            <a:avLst/>
          </a:prstGeom>
        </p:spPr>
        <p:txBody>
          <a:bodyPr wrap="square">
            <a:spAutoFit/>
          </a:bodyPr>
          <a:lstStyle/>
          <a:p>
            <a:pPr>
              <a:lnSpc>
                <a:spcPts val="3200"/>
              </a:lnSpc>
              <a:spcAft>
                <a:spcPts val="400"/>
              </a:spcAft>
            </a:pPr>
            <a:r>
              <a:rPr lang="en-GB" dirty="0">
                <a:solidFill>
                  <a:schemeClr val="bg1"/>
                </a:solidFill>
              </a:rPr>
              <a:t>﻿</a:t>
            </a:r>
            <a:r>
              <a:rPr lang="en-GB" sz="2800" b="1" dirty="0">
                <a:solidFill>
                  <a:srgbClr val="CD0058"/>
                </a:solidFill>
              </a:rPr>
              <a:t>﻿</a:t>
            </a:r>
            <a:r>
              <a:rPr lang="en-GB" sz="2800" dirty="0"/>
              <a:t>﻿</a:t>
            </a:r>
            <a:r>
              <a:rPr lang="en-GB" sz="3000" b="1" dirty="0">
                <a:solidFill>
                  <a:srgbClr val="CD0058"/>
                </a:solidFill>
              </a:rPr>
              <a:t>Tobacco</a:t>
            </a:r>
            <a:r>
              <a:rPr lang="en-GB" sz="3000" dirty="0"/>
              <a:t> use does not just </a:t>
            </a:r>
            <a:r>
              <a:rPr lang="en-GB" sz="3000" b="1" dirty="0">
                <a:solidFill>
                  <a:srgbClr val="CD0058"/>
                </a:solidFill>
              </a:rPr>
              <a:t>damage </a:t>
            </a:r>
            <a:r>
              <a:rPr lang="en-GB" sz="3000" b="1" dirty="0" smtClean="0">
                <a:solidFill>
                  <a:srgbClr val="CD0058"/>
                </a:solidFill>
              </a:rPr>
              <a:t>the </a:t>
            </a:r>
            <a:r>
              <a:rPr lang="en-GB" sz="3000" b="1" dirty="0">
                <a:solidFill>
                  <a:srgbClr val="CD0058"/>
                </a:solidFill>
              </a:rPr>
              <a:t>smoker </a:t>
            </a:r>
            <a:r>
              <a:rPr lang="en-GB" sz="3000" dirty="0"/>
              <a:t>but also </a:t>
            </a:r>
            <a:r>
              <a:rPr lang="en-GB" sz="3000" b="1" dirty="0">
                <a:solidFill>
                  <a:srgbClr val="CD0058"/>
                </a:solidFill>
              </a:rPr>
              <a:t>the </a:t>
            </a:r>
            <a:r>
              <a:rPr lang="en-GB" sz="3000" b="1" dirty="0" smtClean="0">
                <a:solidFill>
                  <a:srgbClr val="CD0058"/>
                </a:solidFill>
              </a:rPr>
              <a:t>environment</a:t>
            </a:r>
            <a:r>
              <a:rPr lang="en-GB" sz="3000" dirty="0"/>
              <a:t>.</a:t>
            </a:r>
            <a:endParaRPr lang="en-GB" sz="3000" b="1" dirty="0" smtClean="0">
              <a:solidFill>
                <a:srgbClr val="CD0058"/>
              </a:solidFill>
            </a:endParaRPr>
          </a:p>
          <a:p>
            <a:pPr>
              <a:spcAft>
                <a:spcPts val="600"/>
              </a:spcAft>
            </a:pPr>
            <a:r>
              <a:rPr lang="en-GB" dirty="0">
                <a:solidFill>
                  <a:srgbClr val="000000"/>
                </a:solidFill>
              </a:rPr>
              <a:t>﻿﻿Locally, cigarette rubbish litters our streets and poisons our rivers and lochs. Animals can mistake discarded butts for food and choke and die </a:t>
            </a:r>
            <a:r>
              <a:rPr lang="en-GB" dirty="0" smtClean="0">
                <a:solidFill>
                  <a:srgbClr val="000000"/>
                </a:solidFill>
              </a:rPr>
              <a:t>from swallowing </a:t>
            </a:r>
            <a:r>
              <a:rPr lang="en-GB" dirty="0">
                <a:solidFill>
                  <a:srgbClr val="000000"/>
                </a:solidFill>
              </a:rPr>
              <a:t>them. It is estimated that 122 tonnes of cigarette related rubbish is being dropped every day across the UK. Each butt takes years to completely decompose and leaves the toxins contained therein to be absorbed into the environment</a:t>
            </a:r>
            <a:r>
              <a:rPr lang="en-GB" dirty="0" smtClean="0">
                <a:solidFill>
                  <a:srgbClr val="000000"/>
                </a:solidFill>
              </a:rPr>
              <a:t>.</a:t>
            </a:r>
          </a:p>
          <a:p>
            <a:pPr>
              <a:lnSpc>
                <a:spcPts val="3200"/>
              </a:lnSpc>
              <a:spcAft>
                <a:spcPts val="600"/>
              </a:spcAft>
            </a:pPr>
            <a:r>
              <a:rPr lang="en-GB" sz="2800" dirty="0"/>
              <a:t>﻿</a:t>
            </a:r>
            <a:r>
              <a:rPr lang="en-GB" sz="3000" dirty="0"/>
              <a:t>In total, </a:t>
            </a:r>
            <a:r>
              <a:rPr lang="en-GB" sz="3000" b="1" dirty="0">
                <a:solidFill>
                  <a:srgbClr val="CD0058"/>
                </a:solidFill>
              </a:rPr>
              <a:t>one tree </a:t>
            </a:r>
            <a:r>
              <a:rPr lang="en-GB" sz="3000" dirty="0"/>
              <a:t>is destroyed for every </a:t>
            </a:r>
            <a:r>
              <a:rPr lang="en-GB" sz="3000" b="1" dirty="0" smtClean="0">
                <a:solidFill>
                  <a:srgbClr val="CD0058"/>
                </a:solidFill>
              </a:rPr>
              <a:t>300 </a:t>
            </a:r>
            <a:r>
              <a:rPr lang="en-GB" sz="3000" b="1" dirty="0">
                <a:solidFill>
                  <a:srgbClr val="CD0058"/>
                </a:solidFill>
              </a:rPr>
              <a:t>cigarettes</a:t>
            </a:r>
            <a:r>
              <a:rPr lang="en-GB" sz="3000" dirty="0"/>
              <a:t> made</a:t>
            </a:r>
            <a:r>
              <a:rPr lang="en-GB" sz="3000" dirty="0" smtClean="0"/>
              <a:t>.</a:t>
            </a:r>
          </a:p>
          <a:p>
            <a:pPr>
              <a:lnSpc>
                <a:spcPts val="2400"/>
              </a:lnSpc>
              <a:spcAft>
                <a:spcPts val="600"/>
              </a:spcAft>
            </a:pPr>
            <a:r>
              <a:rPr lang="en-GB" sz="2800" spc="50" dirty="0">
                <a:solidFill>
                  <a:schemeClr val="bg1"/>
                </a:solidFill>
              </a:rPr>
              <a:t>﻿</a:t>
            </a:r>
            <a:r>
              <a:rPr lang="en-GB" sz="2200" spc="50" dirty="0">
                <a:solidFill>
                  <a:schemeClr val="bg1"/>
                </a:solidFill>
              </a:rPr>
              <a:t>﻿</a:t>
            </a:r>
            <a:r>
              <a:rPr lang="en-GB" sz="2200" spc="50" dirty="0">
                <a:solidFill>
                  <a:srgbClr val="000090"/>
                </a:solidFill>
              </a:rPr>
              <a:t>Approximately </a:t>
            </a:r>
            <a:r>
              <a:rPr lang="en-GB" sz="2200" b="1" spc="50" dirty="0">
                <a:solidFill>
                  <a:srgbClr val="CD0058"/>
                </a:solidFill>
              </a:rPr>
              <a:t>4 miles of paper an hour </a:t>
            </a:r>
            <a:r>
              <a:rPr lang="en-GB" sz="2200" spc="50" dirty="0">
                <a:solidFill>
                  <a:srgbClr val="000090"/>
                </a:solidFill>
              </a:rPr>
              <a:t>are used to roll and package cigarettes!</a:t>
            </a:r>
            <a:endParaRPr lang="en-GB" sz="2200" b="1" spc="50" dirty="0">
              <a:solidFill>
                <a:srgbClr val="000090"/>
              </a:solidFill>
            </a:endParaRPr>
          </a:p>
        </p:txBody>
      </p:sp>
      <p:pic>
        <p:nvPicPr>
          <p:cNvPr id="2" name="Picture 1" descr="leaves-FLAT.png"/>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3347864" y="5264442"/>
            <a:ext cx="3545537" cy="1260902"/>
          </a:xfrm>
          <a:prstGeom prst="rect">
            <a:avLst/>
          </a:prstGeom>
        </p:spPr>
      </p:pic>
    </p:spTree>
    <p:extLst>
      <p:ext uri="{BB962C8B-B14F-4D97-AF65-F5344CB8AC3E}">
        <p14:creationId xmlns:p14="http://schemas.microsoft.com/office/powerpoint/2010/main" xmlns="" val="58373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 calcmode="lin" valueType="num">
                                      <p:cBhvr additive="base">
                                        <p:cTn id="25"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xEl>
                                              <p:pRg st="1" end="1"/>
                                            </p:txEl>
                                          </p:spTgt>
                                        </p:tgtEl>
                                        <p:attrNameLst>
                                          <p:attrName>style.visibility</p:attrName>
                                        </p:attrNameLst>
                                      </p:cBhvr>
                                      <p:to>
                                        <p:strVal val="visible"/>
                                      </p:to>
                                    </p:set>
                                    <p:anim calcmode="lin" valueType="num">
                                      <p:cBhvr additive="base">
                                        <p:cTn id="31"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xEl>
                                              <p:pRg st="2" end="2"/>
                                            </p:txEl>
                                          </p:spTgt>
                                        </p:tgtEl>
                                        <p:attrNameLst>
                                          <p:attrName>style.visibility</p:attrName>
                                        </p:attrNameLst>
                                      </p:cBhvr>
                                      <p:to>
                                        <p:strVal val="visible"/>
                                      </p:to>
                                    </p:set>
                                    <p:anim calcmode="lin" valueType="num">
                                      <p:cBhvr additive="base">
                                        <p:cTn id="37"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
                                            <p:txEl>
                                              <p:pRg st="3" end="3"/>
                                            </p:txEl>
                                          </p:spTgt>
                                        </p:tgtEl>
                                        <p:attrNameLst>
                                          <p:attrName>style.visibility</p:attrName>
                                        </p:attrNameLst>
                                      </p:cBhvr>
                                      <p:to>
                                        <p:strVal val="visible"/>
                                      </p:to>
                                    </p:set>
                                    <p:anim calcmode="lin" valueType="num">
                                      <p:cBhvr additive="base">
                                        <p:cTn id="43"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11" name="Picture 10" descr="shutterstock_60854332.eps"/>
          <p:cNvPicPr>
            <a:picLocks noChangeAspect="1"/>
          </p:cNvPicPr>
          <p:nvPr/>
        </p:nvPicPr>
        <p:blipFill rotWithShape="1">
          <a:blip r:embed="rId4" cstate="email">
            <a:extLst>
              <a:ext uri="{28A0092B-C50C-407E-A947-70E740481C1C}">
                <a14:useLocalDpi xmlns:a14="http://schemas.microsoft.com/office/drawing/2010/main" xmlns=""/>
              </a:ext>
            </a:extLst>
          </a:blip>
          <a:srcRect t="3258" b="3316"/>
          <a:stretch/>
        </p:blipFill>
        <p:spPr>
          <a:xfrm rot="16200000">
            <a:off x="1547667" y="-1287018"/>
            <a:ext cx="6048672" cy="9144001"/>
          </a:xfrm>
          <a:prstGeom prst="rect">
            <a:avLst/>
          </a:prstGeom>
        </p:spPr>
      </p:pic>
      <p:pic>
        <p:nvPicPr>
          <p:cNvPr id="8" name="Picture 7" descr="ACTIVITY 5.eps"/>
          <p:cNvPicPr>
            <a:picLocks noChangeAspect="1"/>
          </p:cNvPicPr>
          <p:nvPr/>
        </p:nvPicPr>
        <p:blipFill>
          <a:blip r:embed="rId5" cstate="print">
            <a:alphaModFix amt="41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pic>
        <p:nvPicPr>
          <p:cNvPr id="13" name="Picture 12"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sp>
        <p:nvSpPr>
          <p:cNvPr id="15" name="Rectangle 14"/>
          <p:cNvSpPr/>
          <p:nvPr/>
        </p:nvSpPr>
        <p:spPr>
          <a:xfrm>
            <a:off x="2483768" y="2306514"/>
            <a:ext cx="3024336" cy="1554272"/>
          </a:xfrm>
          <a:prstGeom prst="rect">
            <a:avLst/>
          </a:prstGeom>
        </p:spPr>
        <p:txBody>
          <a:bodyPr wrap="square">
            <a:spAutoFit/>
          </a:bodyPr>
          <a:lstStyle/>
          <a:p>
            <a:pPr>
              <a:spcAft>
                <a:spcPts val="600"/>
              </a:spcAft>
            </a:pPr>
            <a:r>
              <a:rPr lang="en-GB" spc="500" dirty="0" smtClean="0">
                <a:solidFill>
                  <a:schemeClr val="bg1"/>
                </a:solidFill>
              </a:rPr>
              <a:t>Individual Task</a:t>
            </a:r>
            <a:endParaRPr lang="en-GB" sz="800" spc="500" dirty="0">
              <a:solidFill>
                <a:schemeClr val="bg1"/>
              </a:solidFill>
            </a:endParaRPr>
          </a:p>
          <a:p>
            <a:pPr>
              <a:spcAft>
                <a:spcPts val="600"/>
              </a:spcAft>
            </a:pPr>
            <a:r>
              <a:rPr lang="en-GB" b="1" dirty="0" smtClean="0">
                <a:solidFill>
                  <a:srgbClr val="F6BC1C"/>
                </a:solidFill>
              </a:rPr>
              <a:t>1. </a:t>
            </a:r>
            <a:r>
              <a:rPr lang="en-GB" b="1" dirty="0" smtClean="0">
                <a:solidFill>
                  <a:schemeClr val="bg1"/>
                </a:solidFill>
              </a:rPr>
              <a:t>Design a visual that explains the effects of second-hand smoke on humans and animals.</a:t>
            </a:r>
            <a:endParaRPr lang="en-GB" dirty="0">
              <a:solidFill>
                <a:schemeClr val="bg1"/>
              </a:solidFill>
            </a:endParaRPr>
          </a:p>
        </p:txBody>
      </p:sp>
      <p:sp>
        <p:nvSpPr>
          <p:cNvPr id="16" name="TextBox 15"/>
          <p:cNvSpPr txBox="1"/>
          <p:nvPr/>
        </p:nvSpPr>
        <p:spPr>
          <a:xfrm>
            <a:off x="1835696" y="1745552"/>
            <a:ext cx="3816424" cy="615553"/>
          </a:xfrm>
          <a:prstGeom prst="rect">
            <a:avLst/>
          </a:prstGeom>
          <a:noFill/>
        </p:spPr>
        <p:txBody>
          <a:bodyPr wrap="square" rtlCol="0">
            <a:spAutoFit/>
          </a:bodyPr>
          <a:lstStyle/>
          <a:p>
            <a:r>
              <a:rPr lang="en-GB" sz="3400" dirty="0">
                <a:solidFill>
                  <a:srgbClr val="F6BC1C"/>
                </a:solidFill>
              </a:rPr>
              <a:t>Suggested</a:t>
            </a:r>
            <a:r>
              <a:rPr lang="en-GB" sz="3400" b="1" dirty="0">
                <a:solidFill>
                  <a:schemeClr val="bg1"/>
                </a:solidFill>
              </a:rPr>
              <a:t> Activity 5</a:t>
            </a:r>
          </a:p>
        </p:txBody>
      </p:sp>
      <p:grpSp>
        <p:nvGrpSpPr>
          <p:cNvPr id="2" name="Group 1"/>
          <p:cNvGrpSpPr/>
          <p:nvPr/>
        </p:nvGrpSpPr>
        <p:grpSpPr>
          <a:xfrm>
            <a:off x="4803478" y="793816"/>
            <a:ext cx="3944986" cy="6064184"/>
            <a:chOff x="5412282" y="1789670"/>
            <a:chExt cx="3264174" cy="5068329"/>
          </a:xfrm>
        </p:grpSpPr>
        <p:pic>
          <p:nvPicPr>
            <p:cNvPr id="12" name="Picture 11" descr="AdobeStock_93116396-CROP.png"/>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5412282" y="1789670"/>
              <a:ext cx="3264174" cy="5068329"/>
            </a:xfrm>
            <a:prstGeom prst="rect">
              <a:avLst/>
            </a:prstGeom>
          </p:spPr>
        </p:pic>
        <p:pic>
          <p:nvPicPr>
            <p:cNvPr id="19" name="Picture 18" descr="SMOKE FREE LOGO.eps"/>
            <p:cNvPicPr>
              <a:picLocks noChangeAspect="1"/>
            </p:cNvPicPr>
            <p:nvPr/>
          </p:nvPicPr>
          <p:blipFill>
            <a:blip r:embed="rId8" cstate="email">
              <a:alphaModFix amt="82000"/>
              <a:extLst>
                <a:ext uri="{28A0092B-C50C-407E-A947-70E740481C1C}">
                  <a14:useLocalDpi xmlns:a14="http://schemas.microsoft.com/office/drawing/2010/main" xmlns=""/>
                </a:ext>
              </a:extLst>
            </a:blip>
            <a:stretch>
              <a:fillRect/>
            </a:stretch>
          </p:blipFill>
          <p:spPr>
            <a:xfrm>
              <a:off x="7057802" y="3649986"/>
              <a:ext cx="966069" cy="697718"/>
            </a:xfrm>
            <a:prstGeom prst="rect">
              <a:avLst/>
            </a:prstGeom>
          </p:spPr>
        </p:pic>
      </p:grpSp>
      <p:pic>
        <p:nvPicPr>
          <p:cNvPr id="14" name="Picture 13" descr="SMOKE FREE LOGO.eps"/>
          <p:cNvPicPr>
            <a:picLocks noChangeAspect="1"/>
          </p:cNvPicPr>
          <p:nvPr/>
        </p:nvPicPr>
        <p:blipFill>
          <a:blip r:embed="rId8"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1" end="1"/>
                                            </p:txEl>
                                          </p:spTgt>
                                        </p:tgtEl>
                                        <p:attrNameLst>
                                          <p:attrName>style.visibility</p:attrName>
                                        </p:attrNameLst>
                                      </p:cBhvr>
                                      <p:to>
                                        <p:strVal val="visible"/>
                                      </p:to>
                                    </p:set>
                                    <p:anim calcmode="lin" valueType="num">
                                      <p:cBhvr additive="base">
                                        <p:cTn id="3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9" name="Rectangle 8"/>
          <p:cNvSpPr/>
          <p:nvPr/>
        </p:nvSpPr>
        <p:spPr>
          <a:xfrm>
            <a:off x="512191" y="1333847"/>
            <a:ext cx="8047609" cy="4550486"/>
          </a:xfrm>
          <a:prstGeom prst="rect">
            <a:avLst/>
          </a:prstGeom>
          <a:solidFill>
            <a:srgbClr val="F6BC1C">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flipV="1">
            <a:off x="8626492" y="1241450"/>
            <a:ext cx="1" cy="115212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9425" y="1304402"/>
            <a:ext cx="818562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44141" y="5949280"/>
            <a:ext cx="427416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44141" y="1270692"/>
            <a:ext cx="0" cy="474275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67544" y="620688"/>
            <a:ext cx="8208912" cy="615553"/>
          </a:xfrm>
          <a:prstGeom prst="rect">
            <a:avLst/>
          </a:prstGeom>
          <a:noFill/>
        </p:spPr>
        <p:txBody>
          <a:bodyPr wrap="square" rtlCol="0">
            <a:spAutoFit/>
          </a:bodyPr>
          <a:lstStyle/>
          <a:p>
            <a:pPr algn="ctr"/>
            <a:r>
              <a:rPr lang="en-GB" sz="3400" dirty="0" smtClean="0">
                <a:solidFill>
                  <a:srgbClr val="CD0058"/>
                </a:solidFill>
              </a:rPr>
              <a:t>Second-hand </a:t>
            </a:r>
            <a:r>
              <a:rPr lang="en-GB" sz="3400" dirty="0" smtClean="0">
                <a:solidFill>
                  <a:srgbClr val="000090"/>
                </a:solidFill>
              </a:rPr>
              <a:t>smoke</a:t>
            </a:r>
            <a:endParaRPr lang="en-GB" sz="3400" b="1" dirty="0">
              <a:solidFill>
                <a:srgbClr val="000090"/>
              </a:solidFill>
            </a:endParaRPr>
          </a:p>
        </p:txBody>
      </p:sp>
      <p:pic>
        <p:nvPicPr>
          <p:cNvPr id="8" name="Picture 7" descr="ACTIVITY 5.eps"/>
          <p:cNvPicPr>
            <a:picLocks noChangeAspect="1"/>
          </p:cNvPicPr>
          <p:nvPr/>
        </p:nvPicPr>
        <p:blipFill>
          <a:blip r:embed="rId4" cstate="print">
            <a:alphaModFix amt="41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pic>
        <p:nvPicPr>
          <p:cNvPr id="13" name="Picture 12" descr="SFC COMPETITION PINK TEXT.eps"/>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pic>
        <p:nvPicPr>
          <p:cNvPr id="14" name="Picture 13" descr="SMOKE FREE LOGO.eps"/>
          <p:cNvPicPr>
            <a:picLocks noChangeAspect="1"/>
          </p:cNvPicPr>
          <p:nvPr/>
        </p:nvPicPr>
        <p:blipFill>
          <a:blip r:embed="rId6"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sp>
        <p:nvSpPr>
          <p:cNvPr id="20" name="Rectangle 19"/>
          <p:cNvSpPr/>
          <p:nvPr/>
        </p:nvSpPr>
        <p:spPr>
          <a:xfrm>
            <a:off x="683568" y="1489146"/>
            <a:ext cx="3793588" cy="4124206"/>
          </a:xfrm>
          <a:prstGeom prst="rect">
            <a:avLst/>
          </a:prstGeom>
        </p:spPr>
        <p:txBody>
          <a:bodyPr wrap="square">
            <a:spAutoFit/>
          </a:bodyPr>
          <a:lstStyle/>
          <a:p>
            <a:pPr>
              <a:spcAft>
                <a:spcPts val="600"/>
              </a:spcAft>
            </a:pPr>
            <a:r>
              <a:rPr lang="en-GB" dirty="0">
                <a:solidFill>
                  <a:schemeClr val="bg1"/>
                </a:solidFill>
              </a:rPr>
              <a:t>﻿</a:t>
            </a:r>
            <a:r>
              <a:rPr lang="en-GB" dirty="0"/>
              <a:t>﻿</a:t>
            </a:r>
            <a:r>
              <a:rPr lang="en-GB" b="1" dirty="0"/>
              <a:t>Definition: </a:t>
            </a:r>
            <a:r>
              <a:rPr lang="en-GB" dirty="0"/>
              <a:t>involuntary breathing in of other peoples tobacco smoke. This includes the smoke that comes from the burning end of the cigarette and what comes out of the smoker’s mouth</a:t>
            </a:r>
            <a:r>
              <a:rPr lang="en-GB" dirty="0" smtClean="0"/>
              <a:t>.</a:t>
            </a:r>
          </a:p>
          <a:p>
            <a:pPr>
              <a:spcAft>
                <a:spcPts val="600"/>
              </a:spcAft>
            </a:pPr>
            <a:r>
              <a:rPr lang="en-GB" b="1" dirty="0">
                <a:solidFill>
                  <a:srgbClr val="CD0058"/>
                </a:solidFill>
              </a:rPr>
              <a:t>﻿</a:t>
            </a:r>
            <a:r>
              <a:rPr lang="en-GB" b="1" dirty="0" smtClean="0">
                <a:solidFill>
                  <a:srgbClr val="CD0058"/>
                </a:solidFill>
              </a:rPr>
              <a:t>• </a:t>
            </a:r>
            <a:r>
              <a:rPr lang="en-GB" b="1" dirty="0" smtClean="0">
                <a:solidFill>
                  <a:srgbClr val="000000"/>
                </a:solidFill>
              </a:rPr>
              <a:t>How </a:t>
            </a:r>
            <a:r>
              <a:rPr lang="en-GB" b="1" dirty="0">
                <a:solidFill>
                  <a:srgbClr val="000000"/>
                </a:solidFill>
              </a:rPr>
              <a:t>much </a:t>
            </a:r>
            <a:r>
              <a:rPr lang="en-GB" b="1" dirty="0" smtClean="0">
                <a:solidFill>
                  <a:srgbClr val="000000"/>
                </a:solidFill>
              </a:rPr>
              <a:t>second-hand smoke you </a:t>
            </a:r>
            <a:r>
              <a:rPr lang="en-GB" b="1" dirty="0">
                <a:solidFill>
                  <a:srgbClr val="000000"/>
                </a:solidFill>
              </a:rPr>
              <a:t>breathe in </a:t>
            </a:r>
            <a:r>
              <a:rPr lang="en-GB" dirty="0">
                <a:solidFill>
                  <a:srgbClr val="CD0058"/>
                </a:solidFill>
              </a:rPr>
              <a:t>depends on the size of the enclosed space you are in, how close you are to the smoker and the number of cigarettes </a:t>
            </a:r>
            <a:r>
              <a:rPr lang="en-GB" dirty="0" smtClean="0">
                <a:solidFill>
                  <a:srgbClr val="CD0058"/>
                </a:solidFill>
              </a:rPr>
              <a:t>they smoke.</a:t>
            </a:r>
            <a:endParaRPr lang="en-GB" dirty="0">
              <a:solidFill>
                <a:srgbClr val="CD0058"/>
              </a:solidFill>
            </a:endParaRPr>
          </a:p>
          <a:p>
            <a:pPr>
              <a:spcAft>
                <a:spcPts val="600"/>
              </a:spcAft>
            </a:pPr>
            <a:r>
              <a:rPr lang="en-GB" b="1" dirty="0" smtClean="0">
                <a:solidFill>
                  <a:srgbClr val="CD0058"/>
                </a:solidFill>
              </a:rPr>
              <a:t>• </a:t>
            </a:r>
            <a:r>
              <a:rPr lang="en-GB" b="1" dirty="0" smtClean="0"/>
              <a:t>Content </a:t>
            </a:r>
            <a:r>
              <a:rPr lang="en-GB" b="1" dirty="0"/>
              <a:t>of the </a:t>
            </a:r>
            <a:r>
              <a:rPr lang="en-GB" b="1" dirty="0" smtClean="0"/>
              <a:t>second-hand smoke</a:t>
            </a:r>
            <a:r>
              <a:rPr lang="en-GB" b="1" dirty="0"/>
              <a:t>: </a:t>
            </a:r>
            <a:r>
              <a:rPr lang="en-GB" dirty="0">
                <a:solidFill>
                  <a:srgbClr val="CD0058"/>
                </a:solidFill>
              </a:rPr>
              <a:t>4000 poisons and toxins .... Same as the cigarette itself</a:t>
            </a:r>
            <a:r>
              <a:rPr lang="en-GB" dirty="0" smtClean="0">
                <a:solidFill>
                  <a:srgbClr val="CD0058"/>
                </a:solidFill>
              </a:rPr>
              <a:t>!!</a:t>
            </a:r>
            <a:endParaRPr lang="en-GB" dirty="0">
              <a:solidFill>
                <a:srgbClr val="CD0058"/>
              </a:solidFill>
            </a:endParaRPr>
          </a:p>
        </p:txBody>
      </p:sp>
      <p:sp>
        <p:nvSpPr>
          <p:cNvPr id="21" name="Rectangle 20"/>
          <p:cNvSpPr/>
          <p:nvPr/>
        </p:nvSpPr>
        <p:spPr>
          <a:xfrm>
            <a:off x="4572000" y="1484784"/>
            <a:ext cx="3960440" cy="3754875"/>
          </a:xfrm>
          <a:prstGeom prst="rect">
            <a:avLst/>
          </a:prstGeom>
        </p:spPr>
        <p:txBody>
          <a:bodyPr wrap="square">
            <a:spAutoFit/>
          </a:bodyPr>
          <a:lstStyle/>
          <a:p>
            <a:pPr>
              <a:spcAft>
                <a:spcPts val="600"/>
              </a:spcAft>
            </a:pPr>
            <a:r>
              <a:rPr lang="en-GB" dirty="0">
                <a:solidFill>
                  <a:schemeClr val="bg1"/>
                </a:solidFill>
              </a:rPr>
              <a:t>﻿</a:t>
            </a:r>
            <a:r>
              <a:rPr lang="en-GB" dirty="0">
                <a:solidFill>
                  <a:srgbClr val="CD0058"/>
                </a:solidFill>
              </a:rPr>
              <a:t>﻿</a:t>
            </a:r>
            <a:r>
              <a:rPr lang="en-GB" b="1" dirty="0">
                <a:solidFill>
                  <a:srgbClr val="CD0058"/>
                </a:solidFill>
              </a:rPr>
              <a:t>•</a:t>
            </a:r>
            <a:r>
              <a:rPr lang="en-GB" b="1" dirty="0">
                <a:solidFill>
                  <a:srgbClr val="000000"/>
                </a:solidFill>
              </a:rPr>
              <a:t> ﻿</a:t>
            </a:r>
            <a:r>
              <a:rPr lang="en-GB" sz="2400" b="1" dirty="0">
                <a:solidFill>
                  <a:srgbClr val="000000"/>
                </a:solidFill>
              </a:rPr>
              <a:t>Impact on non-smoker </a:t>
            </a:r>
            <a:r>
              <a:rPr lang="en-GB" b="1" dirty="0">
                <a:solidFill>
                  <a:srgbClr val="000000"/>
                </a:solidFill>
              </a:rPr>
              <a:t>- </a:t>
            </a:r>
            <a:r>
              <a:rPr lang="en-GB" b="1" dirty="0" smtClean="0">
                <a:solidFill>
                  <a:srgbClr val="000000"/>
                </a:solidFill>
              </a:rPr>
              <a:t>  </a:t>
            </a:r>
            <a:r>
              <a:rPr lang="en-GB" dirty="0" smtClean="0">
                <a:solidFill>
                  <a:srgbClr val="CD0058"/>
                </a:solidFill>
              </a:rPr>
              <a:t>same </a:t>
            </a:r>
            <a:r>
              <a:rPr lang="en-GB" dirty="0">
                <a:solidFill>
                  <a:srgbClr val="CD0058"/>
                </a:solidFill>
              </a:rPr>
              <a:t>as smoker! Increased risk of severe asthma attacks, coughs, respiratory problem ( like bronchitis and pneumonia), lung cancer, heart disease and strokes... to name a </a:t>
            </a:r>
            <a:r>
              <a:rPr lang="en-GB" dirty="0" smtClean="0">
                <a:solidFill>
                  <a:srgbClr val="CD0058"/>
                </a:solidFill>
              </a:rPr>
              <a:t>few.</a:t>
            </a:r>
            <a:endParaRPr lang="en-GB" dirty="0">
              <a:solidFill>
                <a:srgbClr val="CD0058"/>
              </a:solidFill>
            </a:endParaRPr>
          </a:p>
          <a:p>
            <a:pPr>
              <a:spcAft>
                <a:spcPts val="600"/>
              </a:spcAft>
            </a:pPr>
            <a:r>
              <a:rPr lang="en-GB" b="1" dirty="0">
                <a:solidFill>
                  <a:srgbClr val="CD0058"/>
                </a:solidFill>
              </a:rPr>
              <a:t>•</a:t>
            </a:r>
            <a:r>
              <a:rPr lang="en-GB" b="1" dirty="0">
                <a:solidFill>
                  <a:srgbClr val="000000"/>
                </a:solidFill>
              </a:rPr>
              <a:t> ﻿</a:t>
            </a:r>
            <a:r>
              <a:rPr lang="en-GB" sz="2400" b="1" dirty="0" smtClean="0">
                <a:solidFill>
                  <a:srgbClr val="000000"/>
                </a:solidFill>
              </a:rPr>
              <a:t>Impact </a:t>
            </a:r>
            <a:r>
              <a:rPr lang="en-GB" sz="2400" b="1" dirty="0">
                <a:solidFill>
                  <a:srgbClr val="000000"/>
                </a:solidFill>
              </a:rPr>
              <a:t>on pets</a:t>
            </a:r>
            <a:r>
              <a:rPr lang="en-GB" b="1" dirty="0">
                <a:solidFill>
                  <a:srgbClr val="000000"/>
                </a:solidFill>
              </a:rPr>
              <a:t> - </a:t>
            </a:r>
            <a:r>
              <a:rPr lang="en-GB" dirty="0">
                <a:solidFill>
                  <a:srgbClr val="CD0058"/>
                </a:solidFill>
              </a:rPr>
              <a:t>increased risk of cancers heart disease and respiratory infections (they groom themselves and swallow more of the pollutants</a:t>
            </a:r>
            <a:r>
              <a:rPr lang="en-GB" dirty="0" smtClean="0">
                <a:solidFill>
                  <a:srgbClr val="CD0058"/>
                </a:solidFill>
              </a:rPr>
              <a:t>).</a:t>
            </a:r>
            <a:endParaRPr lang="en-GB" dirty="0">
              <a:solidFill>
                <a:srgbClr val="CD0058"/>
              </a:solidFill>
            </a:endParaRPr>
          </a:p>
          <a:p>
            <a:pPr>
              <a:spcAft>
                <a:spcPts val="600"/>
              </a:spcAft>
            </a:pPr>
            <a:r>
              <a:rPr lang="en-GB" b="1" dirty="0" smtClean="0">
                <a:solidFill>
                  <a:srgbClr val="000090"/>
                </a:solidFill>
              </a:rPr>
              <a:t>Remember </a:t>
            </a:r>
            <a:r>
              <a:rPr lang="en-GB" b="1" dirty="0">
                <a:solidFill>
                  <a:srgbClr val="000090"/>
                </a:solidFill>
              </a:rPr>
              <a:t>pets can’t choose to leave </a:t>
            </a:r>
            <a:r>
              <a:rPr lang="en-GB" b="1" dirty="0" smtClean="0">
                <a:solidFill>
                  <a:srgbClr val="000090"/>
                </a:solidFill>
              </a:rPr>
              <a:t>  a </a:t>
            </a:r>
            <a:r>
              <a:rPr lang="en-GB" b="1" dirty="0">
                <a:solidFill>
                  <a:srgbClr val="000090"/>
                </a:solidFill>
              </a:rPr>
              <a:t>smoked filled area.</a:t>
            </a:r>
            <a:endParaRPr lang="en-GB" dirty="0">
              <a:solidFill>
                <a:srgbClr val="000090"/>
              </a:solidFill>
            </a:endParaRPr>
          </a:p>
        </p:txBody>
      </p:sp>
    </p:spTree>
    <p:extLst>
      <p:ext uri="{BB962C8B-B14F-4D97-AF65-F5344CB8AC3E}">
        <p14:creationId xmlns:p14="http://schemas.microsoft.com/office/powerpoint/2010/main" xmlns="" val="5222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 calcmode="lin" valueType="num">
                                      <p:cBhvr additive="base">
                                        <p:cTn id="2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 calcmode="lin" valueType="num">
                                      <p:cBhvr additive="base">
                                        <p:cTn id="3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xEl>
                                              <p:pRg st="2" end="2"/>
                                            </p:txEl>
                                          </p:spTgt>
                                        </p:tgtEl>
                                        <p:attrNameLst>
                                          <p:attrName>style.visibility</p:attrName>
                                        </p:attrNameLst>
                                      </p:cBhvr>
                                      <p:to>
                                        <p:strVal val="visible"/>
                                      </p:to>
                                    </p:set>
                                    <p:anim calcmode="lin" valueType="num">
                                      <p:cBhvr additive="base">
                                        <p:cTn id="37"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xEl>
                                              <p:pRg st="0" end="0"/>
                                            </p:txEl>
                                          </p:spTgt>
                                        </p:tgtEl>
                                        <p:attrNameLst>
                                          <p:attrName>style.visibility</p:attrName>
                                        </p:attrNameLst>
                                      </p:cBhvr>
                                      <p:to>
                                        <p:strVal val="visible"/>
                                      </p:to>
                                    </p:set>
                                    <p:anim calcmode="lin" valueType="num">
                                      <p:cBhvr additive="base">
                                        <p:cTn id="4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xEl>
                                              <p:pRg st="1" end="1"/>
                                            </p:txEl>
                                          </p:spTgt>
                                        </p:tgtEl>
                                        <p:attrNameLst>
                                          <p:attrName>style.visibility</p:attrName>
                                        </p:attrNameLst>
                                      </p:cBhvr>
                                      <p:to>
                                        <p:strVal val="visible"/>
                                      </p:to>
                                    </p:set>
                                    <p:anim calcmode="lin" valueType="num">
                                      <p:cBhvr additive="base">
                                        <p:cTn id="49"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1">
                                            <p:txEl>
                                              <p:pRg st="2" end="2"/>
                                            </p:txEl>
                                          </p:spTgt>
                                        </p:tgtEl>
                                        <p:attrNameLst>
                                          <p:attrName>style.visibility</p:attrName>
                                        </p:attrNameLst>
                                      </p:cBhvr>
                                      <p:to>
                                        <p:strVal val="visible"/>
                                      </p:to>
                                    </p:set>
                                    <p:anim calcmode="lin" valueType="num">
                                      <p:cBhvr additive="base">
                                        <p:cTn id="55"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10" name="Picture 9" descr="shutterstock_60854332.eps"/>
          <p:cNvPicPr>
            <a:picLocks noChangeAspect="1"/>
          </p:cNvPicPr>
          <p:nvPr/>
        </p:nvPicPr>
        <p:blipFill rotWithShape="1">
          <a:blip r:embed="rId4" cstate="email">
            <a:extLst>
              <a:ext uri="{28A0092B-C50C-407E-A947-70E740481C1C}">
                <a14:useLocalDpi xmlns:a14="http://schemas.microsoft.com/office/drawing/2010/main" xmlns=""/>
              </a:ext>
            </a:extLst>
          </a:blip>
          <a:srcRect t="3258" b="3316"/>
          <a:stretch/>
        </p:blipFill>
        <p:spPr>
          <a:xfrm rot="16200000">
            <a:off x="1547667" y="-1287018"/>
            <a:ext cx="6048672" cy="9144001"/>
          </a:xfrm>
          <a:prstGeom prst="rect">
            <a:avLst/>
          </a:prstGeom>
        </p:spPr>
      </p:pic>
      <p:grpSp>
        <p:nvGrpSpPr>
          <p:cNvPr id="6" name="Group 5"/>
          <p:cNvGrpSpPr/>
          <p:nvPr/>
        </p:nvGrpSpPr>
        <p:grpSpPr>
          <a:xfrm>
            <a:off x="2339752" y="3178175"/>
            <a:ext cx="4608514" cy="2692400"/>
            <a:chOff x="2339752" y="3178175"/>
            <a:chExt cx="4608514" cy="2692400"/>
          </a:xfrm>
        </p:grpSpPr>
        <p:grpSp>
          <p:nvGrpSpPr>
            <p:cNvPr id="31" name="Group 30"/>
            <p:cNvGrpSpPr/>
            <p:nvPr/>
          </p:nvGrpSpPr>
          <p:grpSpPr>
            <a:xfrm>
              <a:off x="2339752" y="3178175"/>
              <a:ext cx="4608514" cy="2692400"/>
              <a:chOff x="2339752" y="3178175"/>
              <a:chExt cx="4608514" cy="2692400"/>
            </a:xfrm>
          </p:grpSpPr>
          <p:sp>
            <p:nvSpPr>
              <p:cNvPr id="23" name="Rectangle 22"/>
              <p:cNvSpPr/>
              <p:nvPr/>
            </p:nvSpPr>
            <p:spPr>
              <a:xfrm>
                <a:off x="2339753" y="3240679"/>
                <a:ext cx="4546823" cy="2504447"/>
              </a:xfrm>
              <a:prstGeom prst="rect">
                <a:avLst/>
              </a:prstGeom>
              <a:solidFill>
                <a:srgbClr val="F6BC1C">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flipV="1">
                <a:off x="6948265" y="3178175"/>
                <a:ext cx="1" cy="764537"/>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39752" y="3240679"/>
                <a:ext cx="4608511"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339752" y="5809788"/>
                <a:ext cx="2425532"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339752" y="3178176"/>
                <a:ext cx="0" cy="2692399"/>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2483768" y="3373338"/>
              <a:ext cx="4176464" cy="2169825"/>
            </a:xfrm>
            <a:prstGeom prst="rect">
              <a:avLst/>
            </a:prstGeom>
            <a:noFill/>
          </p:spPr>
          <p:txBody>
            <a:bodyPr wrap="square">
              <a:spAutoFit/>
            </a:bodyPr>
            <a:lstStyle/>
            <a:p>
              <a:pPr>
                <a:spcAft>
                  <a:spcPts val="600"/>
                </a:spcAft>
              </a:pPr>
              <a:r>
                <a:rPr lang="en-GB" b="1" dirty="0" smtClean="0">
                  <a:solidFill>
                    <a:srgbClr val="000090"/>
                  </a:solidFill>
                </a:rPr>
                <a:t>PRODUCT</a:t>
              </a:r>
              <a:r>
                <a:rPr lang="en-GB" dirty="0" smtClean="0">
                  <a:solidFill>
                    <a:srgbClr val="000090"/>
                  </a:solidFill>
                </a:rPr>
                <a:t>: Safe? Unsafe? Unsure?</a:t>
              </a:r>
              <a:endParaRPr lang="en-GB" dirty="0">
                <a:solidFill>
                  <a:srgbClr val="000090"/>
                </a:solidFill>
              </a:endParaRPr>
            </a:p>
            <a:p>
              <a:r>
                <a:rPr lang="en-GB" sz="1600" dirty="0" smtClean="0">
                  <a:solidFill>
                    <a:srgbClr val="CD0058"/>
                  </a:solidFill>
                </a:rPr>
                <a:t>•</a:t>
              </a:r>
              <a:r>
                <a:rPr lang="en-GB" sz="1600" dirty="0" smtClean="0">
                  <a:solidFill>
                    <a:schemeClr val="bg1"/>
                  </a:solidFill>
                </a:rPr>
                <a:t> </a:t>
              </a:r>
              <a:r>
                <a:rPr lang="en-GB" sz="1600" dirty="0" smtClean="0"/>
                <a:t>E</a:t>
              </a:r>
              <a:r>
                <a:rPr lang="en-GB" sz="1600" dirty="0"/>
                <a:t>-cigs or </a:t>
              </a:r>
              <a:r>
                <a:rPr lang="en-GB" sz="1600" dirty="0" err="1"/>
                <a:t>Vapes</a:t>
              </a:r>
              <a:r>
                <a:rPr lang="en-GB" sz="1600" dirty="0"/>
                <a:t> are the most </a:t>
              </a:r>
              <a:r>
                <a:rPr lang="en-GB" sz="1600" dirty="0" smtClean="0"/>
                <a:t>common names</a:t>
              </a:r>
              <a:r>
                <a:rPr lang="en-GB" sz="1600" dirty="0"/>
                <a:t>.</a:t>
              </a:r>
            </a:p>
            <a:p>
              <a:r>
                <a:rPr lang="en-GB" sz="1600" dirty="0" smtClean="0">
                  <a:solidFill>
                    <a:srgbClr val="CD0058"/>
                  </a:solidFill>
                </a:rPr>
                <a:t>• </a:t>
              </a:r>
              <a:r>
                <a:rPr lang="en-GB" sz="1600" dirty="0" smtClean="0"/>
                <a:t>Operation </a:t>
              </a:r>
              <a:r>
                <a:rPr lang="en-GB" sz="1600" dirty="0"/>
                <a:t>- a battery passes a </a:t>
              </a:r>
              <a:r>
                <a:rPr lang="en-GB" sz="1600" dirty="0" smtClean="0"/>
                <a:t>current through </a:t>
              </a:r>
              <a:r>
                <a:rPr lang="en-GB" sz="1600" dirty="0"/>
                <a:t>a resistance coil (the atomiser</a:t>
              </a:r>
              <a:r>
                <a:rPr lang="en-GB" sz="1600" dirty="0" smtClean="0"/>
                <a:t>) which </a:t>
              </a:r>
              <a:r>
                <a:rPr lang="en-GB" sz="1600" dirty="0"/>
                <a:t>then comes in contact with a </a:t>
              </a:r>
              <a:r>
                <a:rPr lang="en-GB" sz="1600" dirty="0" smtClean="0"/>
                <a:t>fluid. The </a:t>
              </a:r>
              <a:r>
                <a:rPr lang="en-GB" sz="1600" dirty="0"/>
                <a:t>heat from the coil generates </a:t>
              </a:r>
              <a:r>
                <a:rPr lang="en-GB" sz="1600" dirty="0" smtClean="0"/>
                <a:t>an aerosol </a:t>
              </a:r>
              <a:r>
                <a:rPr lang="en-GB" sz="1600" dirty="0"/>
                <a:t>from the fluid, (</a:t>
              </a:r>
              <a:r>
                <a:rPr lang="en-GB" sz="1600" dirty="0" smtClean="0"/>
                <a:t>without combustion</a:t>
              </a:r>
              <a:r>
                <a:rPr lang="en-GB" sz="1600" dirty="0"/>
                <a:t>) which is then inhaled by</a:t>
              </a:r>
            </a:p>
            <a:p>
              <a:r>
                <a:rPr lang="en-GB" sz="1600" dirty="0"/>
                <a:t>the user.</a:t>
              </a:r>
            </a:p>
          </p:txBody>
        </p:sp>
      </p:grpSp>
      <p:grpSp>
        <p:nvGrpSpPr>
          <p:cNvPr id="2" name="Group 1"/>
          <p:cNvGrpSpPr/>
          <p:nvPr/>
        </p:nvGrpSpPr>
        <p:grpSpPr>
          <a:xfrm>
            <a:off x="2339752" y="3212976"/>
            <a:ext cx="4104457" cy="1419363"/>
            <a:chOff x="2339752" y="3212976"/>
            <a:chExt cx="4104457" cy="1419363"/>
          </a:xfrm>
        </p:grpSpPr>
        <p:grpSp>
          <p:nvGrpSpPr>
            <p:cNvPr id="43" name="Group 42"/>
            <p:cNvGrpSpPr/>
            <p:nvPr/>
          </p:nvGrpSpPr>
          <p:grpSpPr>
            <a:xfrm>
              <a:off x="2339752" y="3212976"/>
              <a:ext cx="4104457" cy="1419363"/>
              <a:chOff x="2339752" y="3492500"/>
              <a:chExt cx="4104457" cy="1419363"/>
            </a:xfrm>
          </p:grpSpPr>
          <p:sp>
            <p:nvSpPr>
              <p:cNvPr id="17" name="Rectangle 16"/>
              <p:cNvSpPr/>
              <p:nvPr/>
            </p:nvSpPr>
            <p:spPr>
              <a:xfrm>
                <a:off x="2339753" y="3555512"/>
                <a:ext cx="4041998" cy="1221642"/>
              </a:xfrm>
              <a:prstGeom prst="rect">
                <a:avLst/>
              </a:prstGeom>
              <a:solidFill>
                <a:srgbClr val="F6BC1C">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flipV="1">
                <a:off x="6444208" y="3492500"/>
                <a:ext cx="1" cy="405456"/>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339752" y="3555512"/>
                <a:ext cx="4104456"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39752" y="4839669"/>
                <a:ext cx="216024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339752" y="3492500"/>
                <a:ext cx="0" cy="1419363"/>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grpSp>
        <p:sp>
          <p:nvSpPr>
            <p:cNvPr id="8" name="Rectangle 7"/>
            <p:cNvSpPr/>
            <p:nvPr/>
          </p:nvSpPr>
          <p:spPr>
            <a:xfrm>
              <a:off x="2483768" y="3373338"/>
              <a:ext cx="3888432" cy="1000274"/>
            </a:xfrm>
            <a:prstGeom prst="rect">
              <a:avLst/>
            </a:prstGeom>
            <a:noFill/>
          </p:spPr>
          <p:txBody>
            <a:bodyPr wrap="square">
              <a:spAutoFit/>
            </a:bodyPr>
            <a:lstStyle/>
            <a:p>
              <a:pPr>
                <a:spcAft>
                  <a:spcPts val="600"/>
                </a:spcAft>
              </a:pPr>
              <a:r>
                <a:rPr lang="en-GB" spc="500" dirty="0" smtClean="0">
                  <a:solidFill>
                    <a:srgbClr val="000090"/>
                  </a:solidFill>
                </a:rPr>
                <a:t>Points to consider</a:t>
              </a:r>
              <a:endParaRPr lang="en-GB" dirty="0">
                <a:solidFill>
                  <a:srgbClr val="000090"/>
                </a:solidFill>
              </a:endParaRPr>
            </a:p>
            <a:p>
              <a:r>
                <a:rPr lang="en-GB" dirty="0" smtClean="0">
                  <a:solidFill>
                    <a:srgbClr val="CD0058"/>
                  </a:solidFill>
                </a:rPr>
                <a:t>•</a:t>
              </a:r>
              <a:r>
                <a:rPr lang="en-GB" dirty="0" smtClean="0">
                  <a:solidFill>
                    <a:schemeClr val="bg1"/>
                  </a:solidFill>
                </a:rPr>
                <a:t> </a:t>
              </a:r>
              <a:r>
                <a:rPr lang="en-GB" b="1" dirty="0" smtClean="0"/>
                <a:t>PRODUCT</a:t>
              </a:r>
              <a:r>
                <a:rPr lang="en-GB" dirty="0">
                  <a:solidFill>
                    <a:schemeClr val="bg1"/>
                  </a:solidFill>
                </a:rPr>
                <a:t>	</a:t>
              </a:r>
              <a:r>
                <a:rPr lang="en-GB" dirty="0">
                  <a:solidFill>
                    <a:srgbClr val="CD0058"/>
                  </a:solidFill>
                </a:rPr>
                <a:t>•</a:t>
              </a:r>
              <a:r>
                <a:rPr lang="en-GB" dirty="0" smtClean="0">
                  <a:solidFill>
                    <a:schemeClr val="bg1"/>
                  </a:solidFill>
                </a:rPr>
                <a:t> </a:t>
              </a:r>
              <a:r>
                <a:rPr lang="en-GB" b="1" dirty="0" smtClean="0">
                  <a:solidFill>
                    <a:srgbClr val="000000"/>
                  </a:solidFill>
                </a:rPr>
                <a:t>CONTENT</a:t>
              </a:r>
            </a:p>
            <a:p>
              <a:r>
                <a:rPr lang="en-GB" dirty="0">
                  <a:solidFill>
                    <a:srgbClr val="CD0058"/>
                  </a:solidFill>
                </a:rPr>
                <a:t>•</a:t>
              </a:r>
              <a:r>
                <a:rPr lang="en-GB" dirty="0" smtClean="0">
                  <a:solidFill>
                    <a:srgbClr val="000000"/>
                  </a:solidFill>
                </a:rPr>
                <a:t> </a:t>
              </a:r>
              <a:r>
                <a:rPr lang="en-GB" b="1" dirty="0" smtClean="0">
                  <a:solidFill>
                    <a:srgbClr val="000000"/>
                  </a:solidFill>
                </a:rPr>
                <a:t>PURPOSE</a:t>
              </a:r>
              <a:r>
                <a:rPr lang="en-GB" dirty="0">
                  <a:solidFill>
                    <a:schemeClr val="bg1"/>
                  </a:solidFill>
                </a:rPr>
                <a:t>	</a:t>
              </a:r>
              <a:r>
                <a:rPr lang="en-GB" dirty="0">
                  <a:solidFill>
                    <a:srgbClr val="CD0058"/>
                  </a:solidFill>
                </a:rPr>
                <a:t>•</a:t>
              </a:r>
              <a:r>
                <a:rPr lang="en-GB" dirty="0" smtClean="0">
                  <a:solidFill>
                    <a:schemeClr val="bg1"/>
                  </a:solidFill>
                </a:rPr>
                <a:t> </a:t>
              </a:r>
              <a:r>
                <a:rPr lang="en-GB" b="1" dirty="0" smtClean="0">
                  <a:solidFill>
                    <a:srgbClr val="000000"/>
                  </a:solidFill>
                </a:rPr>
                <a:t>DANGERS</a:t>
              </a:r>
              <a:endParaRPr lang="en-GB" b="1" dirty="0">
                <a:solidFill>
                  <a:srgbClr val="000000"/>
                </a:solidFill>
              </a:endParaRPr>
            </a:p>
          </p:txBody>
        </p:sp>
      </p:grpSp>
      <p:grpSp>
        <p:nvGrpSpPr>
          <p:cNvPr id="5" name="Group 4"/>
          <p:cNvGrpSpPr/>
          <p:nvPr/>
        </p:nvGrpSpPr>
        <p:grpSpPr>
          <a:xfrm>
            <a:off x="2319954" y="3169147"/>
            <a:ext cx="4608514" cy="2692400"/>
            <a:chOff x="2319954" y="3169147"/>
            <a:chExt cx="4608514" cy="2692400"/>
          </a:xfrm>
        </p:grpSpPr>
        <p:grpSp>
          <p:nvGrpSpPr>
            <p:cNvPr id="34" name="Group 33"/>
            <p:cNvGrpSpPr/>
            <p:nvPr/>
          </p:nvGrpSpPr>
          <p:grpSpPr>
            <a:xfrm>
              <a:off x="2319954" y="3169147"/>
              <a:ext cx="4608514" cy="2692400"/>
              <a:chOff x="2339752" y="3178175"/>
              <a:chExt cx="4608514" cy="2692400"/>
            </a:xfrm>
          </p:grpSpPr>
          <p:sp>
            <p:nvSpPr>
              <p:cNvPr id="35" name="Rectangle 34"/>
              <p:cNvSpPr/>
              <p:nvPr/>
            </p:nvSpPr>
            <p:spPr>
              <a:xfrm>
                <a:off x="2339753" y="3240679"/>
                <a:ext cx="4546823" cy="2504447"/>
              </a:xfrm>
              <a:prstGeom prst="rect">
                <a:avLst/>
              </a:prstGeom>
              <a:solidFill>
                <a:srgbClr val="F6BC1C">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flipV="1">
                <a:off x="6948265" y="3178175"/>
                <a:ext cx="1" cy="764537"/>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339752" y="3240679"/>
                <a:ext cx="4608511"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339752" y="5809788"/>
                <a:ext cx="2425532"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339752" y="3178176"/>
                <a:ext cx="0" cy="2692399"/>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grpSp>
        <p:sp>
          <p:nvSpPr>
            <p:cNvPr id="40" name="Rectangle 39"/>
            <p:cNvSpPr/>
            <p:nvPr/>
          </p:nvSpPr>
          <p:spPr>
            <a:xfrm>
              <a:off x="2463970" y="3364310"/>
              <a:ext cx="4340278" cy="2169825"/>
            </a:xfrm>
            <a:prstGeom prst="rect">
              <a:avLst/>
            </a:prstGeom>
            <a:noFill/>
          </p:spPr>
          <p:txBody>
            <a:bodyPr wrap="square">
              <a:spAutoFit/>
            </a:bodyPr>
            <a:lstStyle/>
            <a:p>
              <a:pPr>
                <a:spcAft>
                  <a:spcPts val="600"/>
                </a:spcAft>
              </a:pPr>
              <a:r>
                <a:rPr lang="en-GB" b="1" dirty="0" smtClean="0">
                  <a:solidFill>
                    <a:srgbClr val="000090"/>
                  </a:solidFill>
                </a:rPr>
                <a:t>PURPOSE</a:t>
              </a:r>
              <a:r>
                <a:rPr lang="en-GB" dirty="0" smtClean="0">
                  <a:solidFill>
                    <a:srgbClr val="000090"/>
                  </a:solidFill>
                </a:rPr>
                <a:t>: Gadget?</a:t>
              </a:r>
              <a:endParaRPr lang="en-GB" dirty="0">
                <a:solidFill>
                  <a:srgbClr val="000090"/>
                </a:solidFill>
              </a:endParaRPr>
            </a:p>
            <a:p>
              <a:r>
                <a:rPr lang="en-GB" sz="1600" dirty="0" smtClean="0">
                  <a:solidFill>
                    <a:srgbClr val="CD0058"/>
                  </a:solidFill>
                </a:rPr>
                <a:t>•</a:t>
              </a:r>
              <a:r>
                <a:rPr lang="en-GB" sz="1600" dirty="0" smtClean="0">
                  <a:solidFill>
                    <a:schemeClr val="bg1"/>
                  </a:solidFill>
                </a:rPr>
                <a:t> </a:t>
              </a:r>
              <a:r>
                <a:rPr lang="en-GB" sz="1600" dirty="0"/>
                <a:t>Reducing health harm / stop </a:t>
              </a:r>
              <a:r>
                <a:rPr lang="en-GB" sz="1600" dirty="0" smtClean="0"/>
                <a:t>smoking aid</a:t>
              </a:r>
              <a:r>
                <a:rPr lang="en-GB" sz="1600" dirty="0"/>
                <a:t>? -</a:t>
              </a:r>
              <a:r>
                <a:rPr lang="en-GB" sz="1600" dirty="0" smtClean="0"/>
                <a:t> No evidence </a:t>
              </a:r>
              <a:r>
                <a:rPr lang="en-GB" sz="1600" dirty="0"/>
                <a:t>to show that </a:t>
              </a:r>
              <a:r>
                <a:rPr lang="en-GB" sz="1600" dirty="0" smtClean="0"/>
                <a:t>these products </a:t>
              </a:r>
              <a:r>
                <a:rPr lang="en-GB" sz="1600" dirty="0"/>
                <a:t>are more effective </a:t>
              </a:r>
              <a:r>
                <a:rPr lang="en-GB" sz="1600" dirty="0" smtClean="0"/>
                <a:t>than Nicotine </a:t>
              </a:r>
              <a:r>
                <a:rPr lang="en-GB" sz="1600" dirty="0"/>
                <a:t>Replacement Products (NRT </a:t>
              </a:r>
              <a:r>
                <a:rPr lang="en-GB" sz="1600" dirty="0" smtClean="0"/>
                <a:t>- patches</a:t>
              </a:r>
              <a:r>
                <a:rPr lang="en-GB" sz="1600" dirty="0"/>
                <a:t>, inhalator, lozenge </a:t>
              </a:r>
              <a:r>
                <a:rPr lang="en-GB" sz="1600" dirty="0" err="1"/>
                <a:t>etc</a:t>
              </a:r>
              <a:r>
                <a:rPr lang="en-GB" sz="1600" dirty="0"/>
                <a:t>).</a:t>
              </a:r>
            </a:p>
            <a:p>
              <a:r>
                <a:rPr lang="en-GB" sz="1600" dirty="0" smtClean="0">
                  <a:solidFill>
                    <a:srgbClr val="CD0058"/>
                  </a:solidFill>
                </a:rPr>
                <a:t>• </a:t>
              </a:r>
              <a:r>
                <a:rPr lang="en-GB" sz="1600" dirty="0"/>
                <a:t>Replacement revenue for the </a:t>
              </a:r>
              <a:r>
                <a:rPr lang="en-GB" sz="1600" dirty="0" smtClean="0"/>
                <a:t>tobacco industry</a:t>
              </a:r>
              <a:r>
                <a:rPr lang="en-GB" sz="1600" dirty="0"/>
                <a:t>? </a:t>
              </a:r>
              <a:r>
                <a:rPr lang="en-GB" sz="1600" dirty="0" smtClean="0"/>
                <a:t>E</a:t>
              </a:r>
              <a:r>
                <a:rPr lang="en-GB" sz="1600" dirty="0"/>
                <a:t>-cigarette companies </a:t>
              </a:r>
              <a:r>
                <a:rPr lang="en-GB" sz="1600" dirty="0" smtClean="0"/>
                <a:t>are predominantly </a:t>
              </a:r>
              <a:r>
                <a:rPr lang="en-GB" sz="1600" dirty="0"/>
                <a:t>owned or been </a:t>
              </a:r>
              <a:r>
                <a:rPr lang="en-GB" sz="1600" dirty="0" smtClean="0"/>
                <a:t>bought over </a:t>
              </a:r>
              <a:r>
                <a:rPr lang="en-GB" sz="1600" dirty="0"/>
                <a:t>by the tobacco industry.</a:t>
              </a:r>
            </a:p>
          </p:txBody>
        </p:sp>
      </p:grpSp>
      <p:grpSp>
        <p:nvGrpSpPr>
          <p:cNvPr id="4" name="Group 3"/>
          <p:cNvGrpSpPr/>
          <p:nvPr/>
        </p:nvGrpSpPr>
        <p:grpSpPr>
          <a:xfrm>
            <a:off x="2339752" y="3161829"/>
            <a:ext cx="4608514" cy="2692400"/>
            <a:chOff x="2339752" y="3161829"/>
            <a:chExt cx="4608514" cy="2692400"/>
          </a:xfrm>
        </p:grpSpPr>
        <p:grpSp>
          <p:nvGrpSpPr>
            <p:cNvPr id="41" name="Group 40"/>
            <p:cNvGrpSpPr/>
            <p:nvPr/>
          </p:nvGrpSpPr>
          <p:grpSpPr>
            <a:xfrm>
              <a:off x="2339752" y="3161829"/>
              <a:ext cx="4608514" cy="2692400"/>
              <a:chOff x="2339752" y="3178175"/>
              <a:chExt cx="4608514" cy="2692400"/>
            </a:xfrm>
          </p:grpSpPr>
          <p:sp>
            <p:nvSpPr>
              <p:cNvPr id="42" name="Rectangle 41"/>
              <p:cNvSpPr/>
              <p:nvPr/>
            </p:nvSpPr>
            <p:spPr>
              <a:xfrm>
                <a:off x="2339753" y="3240679"/>
                <a:ext cx="4546823" cy="2504447"/>
              </a:xfrm>
              <a:prstGeom prst="rect">
                <a:avLst/>
              </a:prstGeom>
              <a:solidFill>
                <a:srgbClr val="F6BC1C">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flipH="1" flipV="1">
                <a:off x="6948265" y="3178175"/>
                <a:ext cx="1" cy="764537"/>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339752" y="3240679"/>
                <a:ext cx="4608511"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2339752" y="5809788"/>
                <a:ext cx="2425532"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2339752" y="3178176"/>
                <a:ext cx="0" cy="2692399"/>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grpSp>
        <p:sp>
          <p:nvSpPr>
            <p:cNvPr id="48" name="Rectangle 47"/>
            <p:cNvSpPr/>
            <p:nvPr/>
          </p:nvSpPr>
          <p:spPr>
            <a:xfrm>
              <a:off x="2483768" y="3356992"/>
              <a:ext cx="4392488" cy="2169825"/>
            </a:xfrm>
            <a:prstGeom prst="rect">
              <a:avLst/>
            </a:prstGeom>
            <a:noFill/>
          </p:spPr>
          <p:txBody>
            <a:bodyPr wrap="square">
              <a:spAutoFit/>
            </a:bodyPr>
            <a:lstStyle/>
            <a:p>
              <a:pPr>
                <a:spcAft>
                  <a:spcPts val="600"/>
                </a:spcAft>
              </a:pPr>
              <a:r>
                <a:rPr lang="en-GB" b="1" dirty="0" smtClean="0">
                  <a:solidFill>
                    <a:srgbClr val="000090"/>
                  </a:solidFill>
                </a:rPr>
                <a:t>CONTENT</a:t>
              </a:r>
              <a:r>
                <a:rPr lang="en-GB" dirty="0" smtClean="0">
                  <a:solidFill>
                    <a:srgbClr val="000090"/>
                  </a:solidFill>
                </a:rPr>
                <a:t>: Safe? Unsafe? Unsure?</a:t>
              </a:r>
            </a:p>
            <a:p>
              <a:r>
                <a:rPr lang="en-GB" sz="1600" dirty="0" smtClean="0">
                  <a:solidFill>
                    <a:srgbClr val="CD0058"/>
                  </a:solidFill>
                </a:rPr>
                <a:t>•</a:t>
              </a:r>
              <a:r>
                <a:rPr lang="en-GB" sz="1600" dirty="0" smtClean="0">
                  <a:solidFill>
                    <a:schemeClr val="bg1"/>
                  </a:solidFill>
                </a:rPr>
                <a:t> </a:t>
              </a:r>
              <a:r>
                <a:rPr lang="en-GB" sz="1600" dirty="0"/>
                <a:t>No standard content - ingredients </a:t>
              </a:r>
              <a:r>
                <a:rPr lang="en-GB" sz="1600" dirty="0" smtClean="0"/>
                <a:t>not controlled </a:t>
              </a:r>
              <a:r>
                <a:rPr lang="en-GB" sz="1600" dirty="0"/>
                <a:t>or Kite marked for safety.</a:t>
              </a:r>
            </a:p>
            <a:p>
              <a:r>
                <a:rPr lang="en-GB" sz="1600" dirty="0" smtClean="0">
                  <a:solidFill>
                    <a:srgbClr val="CD0058"/>
                  </a:solidFill>
                </a:rPr>
                <a:t>• </a:t>
              </a:r>
              <a:r>
                <a:rPr lang="en-GB" sz="1600" dirty="0"/>
                <a:t>Normally includes a carrier </a:t>
              </a:r>
              <a:r>
                <a:rPr lang="en-GB" sz="1600" dirty="0" smtClean="0"/>
                <a:t>liquid (</a:t>
              </a:r>
              <a:r>
                <a:rPr lang="en-GB" sz="1600" dirty="0"/>
                <a:t>propylene glycol or glycerine or both)</a:t>
              </a:r>
              <a:r>
                <a:rPr lang="en-GB" sz="1600" dirty="0" smtClean="0"/>
                <a:t>, nicotine </a:t>
              </a:r>
              <a:r>
                <a:rPr lang="en-GB" sz="1600" dirty="0"/>
                <a:t>(in varying strengths) </a:t>
              </a:r>
              <a:r>
                <a:rPr lang="en-GB" sz="1600" dirty="0" smtClean="0"/>
                <a:t>and flavourings.</a:t>
              </a:r>
            </a:p>
            <a:p>
              <a:r>
                <a:rPr lang="en-GB" sz="1600" b="1" spc="-60" dirty="0" smtClean="0"/>
                <a:t>Note</a:t>
              </a:r>
              <a:r>
                <a:rPr lang="en-GB" sz="1600" spc="-60" dirty="0"/>
                <a:t>: flavourings considered safe for </a:t>
              </a:r>
              <a:r>
                <a:rPr lang="en-GB" sz="1600" spc="-60" dirty="0" smtClean="0"/>
                <a:t>oral consumption</a:t>
              </a:r>
              <a:r>
                <a:rPr lang="en-GB" sz="1600" spc="-60" dirty="0"/>
                <a:t>, </a:t>
              </a:r>
              <a:r>
                <a:rPr lang="en-GB" sz="1600" spc="-20" dirty="0"/>
                <a:t>may present </a:t>
              </a:r>
              <a:r>
                <a:rPr lang="en-GB" sz="1600" spc="-20" dirty="0" smtClean="0"/>
                <a:t>health concerns </a:t>
              </a:r>
              <a:r>
                <a:rPr lang="en-GB" sz="1600" spc="-20" dirty="0"/>
                <a:t>when inhaled.</a:t>
              </a:r>
            </a:p>
          </p:txBody>
        </p:sp>
      </p:grpSp>
      <p:grpSp>
        <p:nvGrpSpPr>
          <p:cNvPr id="3" name="Group 2"/>
          <p:cNvGrpSpPr/>
          <p:nvPr/>
        </p:nvGrpSpPr>
        <p:grpSpPr>
          <a:xfrm>
            <a:off x="2339752" y="3161829"/>
            <a:ext cx="4608514" cy="2692400"/>
            <a:chOff x="2339752" y="3161829"/>
            <a:chExt cx="4608514" cy="2692400"/>
          </a:xfrm>
        </p:grpSpPr>
        <p:grpSp>
          <p:nvGrpSpPr>
            <p:cNvPr id="49" name="Group 48"/>
            <p:cNvGrpSpPr/>
            <p:nvPr/>
          </p:nvGrpSpPr>
          <p:grpSpPr>
            <a:xfrm>
              <a:off x="2339752" y="3161829"/>
              <a:ext cx="4608514" cy="2692400"/>
              <a:chOff x="2339752" y="3178175"/>
              <a:chExt cx="4608514" cy="2692400"/>
            </a:xfrm>
          </p:grpSpPr>
          <p:sp>
            <p:nvSpPr>
              <p:cNvPr id="50" name="Rectangle 49"/>
              <p:cNvSpPr/>
              <p:nvPr/>
            </p:nvSpPr>
            <p:spPr>
              <a:xfrm>
                <a:off x="2339753" y="3240679"/>
                <a:ext cx="4546823" cy="2504447"/>
              </a:xfrm>
              <a:prstGeom prst="rect">
                <a:avLst/>
              </a:prstGeom>
              <a:solidFill>
                <a:srgbClr val="F6BC1C">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H="1" flipV="1">
                <a:off x="6948265" y="3178175"/>
                <a:ext cx="1" cy="764537"/>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339752" y="3240679"/>
                <a:ext cx="4608511"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2339752" y="5809788"/>
                <a:ext cx="2425532"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2339752" y="3178176"/>
                <a:ext cx="0" cy="2692399"/>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grpSp>
        <p:sp>
          <p:nvSpPr>
            <p:cNvPr id="55" name="Rectangle 54"/>
            <p:cNvSpPr/>
            <p:nvPr/>
          </p:nvSpPr>
          <p:spPr>
            <a:xfrm>
              <a:off x="2483768" y="3356992"/>
              <a:ext cx="4392488" cy="2169825"/>
            </a:xfrm>
            <a:prstGeom prst="rect">
              <a:avLst/>
            </a:prstGeom>
            <a:noFill/>
          </p:spPr>
          <p:txBody>
            <a:bodyPr wrap="square">
              <a:spAutoFit/>
            </a:bodyPr>
            <a:lstStyle/>
            <a:p>
              <a:pPr>
                <a:spcAft>
                  <a:spcPts val="600"/>
                </a:spcAft>
              </a:pPr>
              <a:r>
                <a:rPr lang="en-GB" b="1" dirty="0" smtClean="0">
                  <a:solidFill>
                    <a:srgbClr val="000090"/>
                  </a:solidFill>
                </a:rPr>
                <a:t>DANGERS</a:t>
              </a:r>
              <a:r>
                <a:rPr lang="en-GB" dirty="0" smtClean="0">
                  <a:solidFill>
                    <a:srgbClr val="000090"/>
                  </a:solidFill>
                </a:rPr>
                <a:t>: Worth the risk?</a:t>
              </a:r>
            </a:p>
            <a:p>
              <a:r>
                <a:rPr lang="en-GB" sz="1600" dirty="0" smtClean="0">
                  <a:solidFill>
                    <a:srgbClr val="CD0058"/>
                  </a:solidFill>
                </a:rPr>
                <a:t>•</a:t>
              </a:r>
              <a:r>
                <a:rPr lang="en-GB" sz="1600" dirty="0" smtClean="0">
                  <a:solidFill>
                    <a:schemeClr val="bg1"/>
                  </a:solidFill>
                </a:rPr>
                <a:t> </a:t>
              </a:r>
              <a:r>
                <a:rPr lang="en-GB" sz="1600" dirty="0"/>
                <a:t>New product, no evidence on long </a:t>
              </a:r>
              <a:r>
                <a:rPr lang="en-GB" sz="1600" dirty="0" smtClean="0"/>
                <a:t>term harm</a:t>
              </a:r>
              <a:r>
                <a:rPr lang="en-GB" sz="1600" dirty="0"/>
                <a:t>.</a:t>
              </a:r>
            </a:p>
            <a:p>
              <a:r>
                <a:rPr lang="en-GB" sz="1600" dirty="0" smtClean="0">
                  <a:solidFill>
                    <a:srgbClr val="CD0058"/>
                  </a:solidFill>
                </a:rPr>
                <a:t>• </a:t>
              </a:r>
              <a:r>
                <a:rPr lang="en-GB" sz="1600" dirty="0"/>
                <a:t>Products not licensed therefore no </a:t>
              </a:r>
              <a:r>
                <a:rPr lang="en-GB" sz="1600" dirty="0" smtClean="0"/>
                <a:t>control over </a:t>
              </a:r>
              <a:r>
                <a:rPr lang="en-GB" sz="1600" dirty="0"/>
                <a:t>content, production and safety.</a:t>
              </a:r>
            </a:p>
            <a:p>
              <a:r>
                <a:rPr lang="en-GB" sz="1600" dirty="0">
                  <a:solidFill>
                    <a:srgbClr val="CD0058"/>
                  </a:solidFill>
                </a:rPr>
                <a:t>• </a:t>
              </a:r>
              <a:r>
                <a:rPr lang="en-GB" sz="1600" dirty="0"/>
                <a:t>Could be a gateway to smoking </a:t>
              </a:r>
              <a:r>
                <a:rPr lang="en-GB" sz="1600" dirty="0" smtClean="0"/>
                <a:t>tobacco and </a:t>
              </a:r>
              <a:r>
                <a:rPr lang="en-GB" sz="1600" dirty="0"/>
                <a:t>tobacco products</a:t>
              </a:r>
              <a:r>
                <a:rPr lang="en-GB" sz="1600" dirty="0" smtClean="0"/>
                <a:t>.</a:t>
              </a:r>
            </a:p>
            <a:p>
              <a:r>
                <a:rPr lang="en-GB" sz="1600" dirty="0">
                  <a:solidFill>
                    <a:srgbClr val="CD0058"/>
                  </a:solidFill>
                </a:rPr>
                <a:t>• </a:t>
              </a:r>
              <a:r>
                <a:rPr lang="en-GB" sz="1600" dirty="0"/>
                <a:t>Young children could be </a:t>
              </a:r>
              <a:r>
                <a:rPr lang="en-GB" sz="1600" dirty="0" smtClean="0"/>
                <a:t>poisoned through </a:t>
              </a:r>
              <a:r>
                <a:rPr lang="en-GB" sz="1600" dirty="0"/>
                <a:t>accidental consumption </a:t>
              </a:r>
              <a:r>
                <a:rPr lang="en-GB" sz="1600" dirty="0" smtClean="0"/>
                <a:t>of nicotine cartridges.</a:t>
              </a:r>
              <a:endParaRPr lang="en-GB" sz="1600" dirty="0"/>
            </a:p>
          </p:txBody>
        </p:sp>
      </p:grpSp>
      <p:pic>
        <p:nvPicPr>
          <p:cNvPr id="16" name="Picture 15" descr="ACTIVITY 6.eps"/>
          <p:cNvPicPr>
            <a:picLocks noChangeAspect="1"/>
          </p:cNvPicPr>
          <p:nvPr/>
        </p:nvPicPr>
        <p:blipFill>
          <a:blip r:embed="rId5" cstate="print">
            <a:alphaModFix amt="42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pic>
        <p:nvPicPr>
          <p:cNvPr id="12" name="Picture 11"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pic>
        <p:nvPicPr>
          <p:cNvPr id="13" name="Picture 12" descr="SMOKE FREE LOGO.eps"/>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sp>
        <p:nvSpPr>
          <p:cNvPr id="14" name="Rectangle 13"/>
          <p:cNvSpPr/>
          <p:nvPr/>
        </p:nvSpPr>
        <p:spPr>
          <a:xfrm>
            <a:off x="2483768" y="2306515"/>
            <a:ext cx="4032448" cy="723275"/>
          </a:xfrm>
          <a:prstGeom prst="rect">
            <a:avLst/>
          </a:prstGeom>
        </p:spPr>
        <p:txBody>
          <a:bodyPr wrap="square">
            <a:spAutoFit/>
          </a:bodyPr>
          <a:lstStyle/>
          <a:p>
            <a:pPr>
              <a:spcAft>
                <a:spcPts val="600"/>
              </a:spcAft>
            </a:pPr>
            <a:r>
              <a:rPr lang="en-GB" spc="500" dirty="0" smtClean="0">
                <a:solidFill>
                  <a:schemeClr val="bg1"/>
                </a:solidFill>
              </a:rPr>
              <a:t>Class Debate</a:t>
            </a:r>
            <a:endParaRPr lang="en-GB" sz="800" spc="500" dirty="0">
              <a:solidFill>
                <a:schemeClr val="bg1"/>
              </a:solidFill>
            </a:endParaRPr>
          </a:p>
          <a:p>
            <a:pPr>
              <a:spcAft>
                <a:spcPts val="600"/>
              </a:spcAft>
            </a:pPr>
            <a:r>
              <a:rPr lang="en-GB" b="1" dirty="0" smtClean="0">
                <a:solidFill>
                  <a:schemeClr val="bg1"/>
                </a:solidFill>
              </a:rPr>
              <a:t>E-cig or </a:t>
            </a:r>
            <a:r>
              <a:rPr lang="en-GB" b="1" dirty="0" err="1" smtClean="0">
                <a:solidFill>
                  <a:schemeClr val="bg1"/>
                </a:solidFill>
              </a:rPr>
              <a:t>Vapes</a:t>
            </a:r>
            <a:r>
              <a:rPr lang="en-GB" b="1" dirty="0" smtClean="0">
                <a:solidFill>
                  <a:schemeClr val="bg1"/>
                </a:solidFill>
              </a:rPr>
              <a:t> - Good, bad or not sure?</a:t>
            </a:r>
            <a:endParaRPr lang="en-GB" dirty="0">
              <a:solidFill>
                <a:schemeClr val="bg1"/>
              </a:solidFill>
            </a:endParaRPr>
          </a:p>
        </p:txBody>
      </p:sp>
      <p:sp>
        <p:nvSpPr>
          <p:cNvPr id="15" name="TextBox 14"/>
          <p:cNvSpPr txBox="1"/>
          <p:nvPr/>
        </p:nvSpPr>
        <p:spPr>
          <a:xfrm>
            <a:off x="1835696" y="1745552"/>
            <a:ext cx="3816424" cy="615553"/>
          </a:xfrm>
          <a:prstGeom prst="rect">
            <a:avLst/>
          </a:prstGeom>
          <a:noFill/>
        </p:spPr>
        <p:txBody>
          <a:bodyPr wrap="square" rtlCol="0">
            <a:spAutoFit/>
          </a:bodyPr>
          <a:lstStyle/>
          <a:p>
            <a:r>
              <a:rPr lang="en-GB" sz="3400" dirty="0">
                <a:solidFill>
                  <a:srgbClr val="F6BC1C"/>
                </a:solidFill>
              </a:rPr>
              <a:t>Suggested</a:t>
            </a:r>
            <a:r>
              <a:rPr lang="en-GB" sz="3400" b="1" dirty="0">
                <a:solidFill>
                  <a:schemeClr val="bg1"/>
                </a:solidFill>
              </a:rPr>
              <a:t> Activity </a:t>
            </a:r>
            <a:r>
              <a:rPr lang="en-GB" sz="3400" b="1" dirty="0" smtClean="0">
                <a:solidFill>
                  <a:schemeClr val="bg1"/>
                </a:solidFill>
              </a:rPr>
              <a:t>6</a:t>
            </a:r>
            <a:endParaRPr lang="en-GB" sz="3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anim calcmode="lin" valueType="num">
                                      <p:cBhvr additive="base">
                                        <p:cTn id="31"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 calcmode="lin" valueType="num">
                                      <p:cBhvr>
                                        <p:cTn id="39" dur="500" fill="hold"/>
                                        <p:tgtEl>
                                          <p:spTgt spid="2"/>
                                        </p:tgtEl>
                                        <p:attrNameLst>
                                          <p:attrName>style.rotation</p:attrName>
                                        </p:attrNameLst>
                                      </p:cBhvr>
                                      <p:tavLst>
                                        <p:tav tm="0">
                                          <p:val>
                                            <p:fltVal val="360"/>
                                          </p:val>
                                        </p:tav>
                                        <p:tav tm="100000">
                                          <p:val>
                                            <p:fltVal val="0"/>
                                          </p:val>
                                        </p:tav>
                                      </p:tavLst>
                                    </p:anim>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xit" presetSubtype="0" accel="100000" fill="hold" nodeType="clickEffect">
                                  <p:stCondLst>
                                    <p:cond delay="0"/>
                                  </p:stCondLst>
                                  <p:childTnLst>
                                    <p:anim calcmode="lin" valueType="num">
                                      <p:cBhvr>
                                        <p:cTn id="44" dur="500"/>
                                        <p:tgtEl>
                                          <p:spTgt spid="2"/>
                                        </p:tgtEl>
                                        <p:attrNameLst>
                                          <p:attrName>ppt_w</p:attrName>
                                        </p:attrNameLst>
                                      </p:cBhvr>
                                      <p:tavLst>
                                        <p:tav tm="0">
                                          <p:val>
                                            <p:strVal val="ppt_w"/>
                                          </p:val>
                                        </p:tav>
                                        <p:tav tm="100000">
                                          <p:val>
                                            <p:fltVal val="0"/>
                                          </p:val>
                                        </p:tav>
                                      </p:tavLst>
                                    </p:anim>
                                    <p:anim calcmode="lin" valueType="num">
                                      <p:cBhvr>
                                        <p:cTn id="45" dur="500"/>
                                        <p:tgtEl>
                                          <p:spTgt spid="2"/>
                                        </p:tgtEl>
                                        <p:attrNameLst>
                                          <p:attrName>ppt_h</p:attrName>
                                        </p:attrNameLst>
                                      </p:cBhvr>
                                      <p:tavLst>
                                        <p:tav tm="0">
                                          <p:val>
                                            <p:strVal val="ppt_h"/>
                                          </p:val>
                                        </p:tav>
                                        <p:tav tm="100000">
                                          <p:val>
                                            <p:fltVal val="0"/>
                                          </p:val>
                                        </p:tav>
                                      </p:tavLst>
                                    </p:anim>
                                    <p:anim calcmode="lin" valueType="num">
                                      <p:cBhvr>
                                        <p:cTn id="46" dur="500"/>
                                        <p:tgtEl>
                                          <p:spTgt spid="2"/>
                                        </p:tgtEl>
                                        <p:attrNameLst>
                                          <p:attrName>style.rotation</p:attrName>
                                        </p:attrNameLst>
                                      </p:cBhvr>
                                      <p:tavLst>
                                        <p:tav tm="0">
                                          <p:val>
                                            <p:fltVal val="0"/>
                                          </p:val>
                                        </p:tav>
                                        <p:tav tm="100000">
                                          <p:val>
                                            <p:fltVal val="360"/>
                                          </p:val>
                                        </p:tav>
                                      </p:tavLst>
                                    </p:anim>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 calcmode="lin" valueType="num">
                                      <p:cBhvr>
                                        <p:cTn id="55" dur="500" fill="hold"/>
                                        <p:tgtEl>
                                          <p:spTgt spid="6"/>
                                        </p:tgtEl>
                                        <p:attrNameLst>
                                          <p:attrName>style.rotation</p:attrName>
                                        </p:attrNameLst>
                                      </p:cBhvr>
                                      <p:tavLst>
                                        <p:tav tm="0">
                                          <p:val>
                                            <p:fltVal val="360"/>
                                          </p:val>
                                        </p:tav>
                                        <p:tav tm="100000">
                                          <p:val>
                                            <p:fltVal val="0"/>
                                          </p:val>
                                        </p:tav>
                                      </p:tavLst>
                                    </p:anim>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xit" presetSubtype="0" accel="100000" fill="hold" nodeType="clickEffect">
                                  <p:stCondLst>
                                    <p:cond delay="0"/>
                                  </p:stCondLst>
                                  <p:childTnLst>
                                    <p:anim calcmode="lin" valueType="num">
                                      <p:cBhvr>
                                        <p:cTn id="60" dur="500"/>
                                        <p:tgtEl>
                                          <p:spTgt spid="6"/>
                                        </p:tgtEl>
                                        <p:attrNameLst>
                                          <p:attrName>ppt_w</p:attrName>
                                        </p:attrNameLst>
                                      </p:cBhvr>
                                      <p:tavLst>
                                        <p:tav tm="0">
                                          <p:val>
                                            <p:strVal val="ppt_w"/>
                                          </p:val>
                                        </p:tav>
                                        <p:tav tm="100000">
                                          <p:val>
                                            <p:fltVal val="0"/>
                                          </p:val>
                                        </p:tav>
                                      </p:tavLst>
                                    </p:anim>
                                    <p:anim calcmode="lin" valueType="num">
                                      <p:cBhvr>
                                        <p:cTn id="61" dur="500"/>
                                        <p:tgtEl>
                                          <p:spTgt spid="6"/>
                                        </p:tgtEl>
                                        <p:attrNameLst>
                                          <p:attrName>ppt_h</p:attrName>
                                        </p:attrNameLst>
                                      </p:cBhvr>
                                      <p:tavLst>
                                        <p:tav tm="0">
                                          <p:val>
                                            <p:strVal val="ppt_h"/>
                                          </p:val>
                                        </p:tav>
                                        <p:tav tm="100000">
                                          <p:val>
                                            <p:fltVal val="0"/>
                                          </p:val>
                                        </p:tav>
                                      </p:tavLst>
                                    </p:anim>
                                    <p:anim calcmode="lin" valueType="num">
                                      <p:cBhvr>
                                        <p:cTn id="62" dur="500"/>
                                        <p:tgtEl>
                                          <p:spTgt spid="6"/>
                                        </p:tgtEl>
                                        <p:attrNameLst>
                                          <p:attrName>style.rotation</p:attrName>
                                        </p:attrNameLst>
                                      </p:cBhvr>
                                      <p:tavLst>
                                        <p:tav tm="0">
                                          <p:val>
                                            <p:fltVal val="0"/>
                                          </p:val>
                                        </p:tav>
                                        <p:tav tm="100000">
                                          <p:val>
                                            <p:fltVal val="360"/>
                                          </p:val>
                                        </p:tav>
                                      </p:tavLst>
                                    </p:anim>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ppt_w</p:attrName>
                                        </p:attrNameLst>
                                      </p:cBhvr>
                                      <p:tavLst>
                                        <p:tav tm="0">
                                          <p:val>
                                            <p:fltVal val="0"/>
                                          </p:val>
                                        </p:tav>
                                        <p:tav tm="100000">
                                          <p:val>
                                            <p:strVal val="#ppt_w"/>
                                          </p:val>
                                        </p:tav>
                                      </p:tavLst>
                                    </p:anim>
                                    <p:anim calcmode="lin" valueType="num">
                                      <p:cBhvr>
                                        <p:cTn id="70" dur="500" fill="hold"/>
                                        <p:tgtEl>
                                          <p:spTgt spid="5"/>
                                        </p:tgtEl>
                                        <p:attrNameLst>
                                          <p:attrName>ppt_h</p:attrName>
                                        </p:attrNameLst>
                                      </p:cBhvr>
                                      <p:tavLst>
                                        <p:tav tm="0">
                                          <p:val>
                                            <p:fltVal val="0"/>
                                          </p:val>
                                        </p:tav>
                                        <p:tav tm="100000">
                                          <p:val>
                                            <p:strVal val="#ppt_h"/>
                                          </p:val>
                                        </p:tav>
                                      </p:tavLst>
                                    </p:anim>
                                    <p:anim calcmode="lin" valueType="num">
                                      <p:cBhvr>
                                        <p:cTn id="71" dur="500" fill="hold"/>
                                        <p:tgtEl>
                                          <p:spTgt spid="5"/>
                                        </p:tgtEl>
                                        <p:attrNameLst>
                                          <p:attrName>style.rotation</p:attrName>
                                        </p:attrNameLst>
                                      </p:cBhvr>
                                      <p:tavLst>
                                        <p:tav tm="0">
                                          <p:val>
                                            <p:fltVal val="360"/>
                                          </p:val>
                                        </p:tav>
                                        <p:tav tm="100000">
                                          <p:val>
                                            <p:fltVal val="0"/>
                                          </p:val>
                                        </p:tav>
                                      </p:tavLst>
                                    </p:anim>
                                    <p:animEffect transition="in" filter="fade">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xit" presetSubtype="0" accel="100000" fill="hold" nodeType="clickEffect">
                                  <p:stCondLst>
                                    <p:cond delay="0"/>
                                  </p:stCondLst>
                                  <p:childTnLst>
                                    <p:anim calcmode="lin" valueType="num">
                                      <p:cBhvr>
                                        <p:cTn id="76" dur="500"/>
                                        <p:tgtEl>
                                          <p:spTgt spid="5"/>
                                        </p:tgtEl>
                                        <p:attrNameLst>
                                          <p:attrName>ppt_w</p:attrName>
                                        </p:attrNameLst>
                                      </p:cBhvr>
                                      <p:tavLst>
                                        <p:tav tm="0">
                                          <p:val>
                                            <p:strVal val="ppt_w"/>
                                          </p:val>
                                        </p:tav>
                                        <p:tav tm="100000">
                                          <p:val>
                                            <p:fltVal val="0"/>
                                          </p:val>
                                        </p:tav>
                                      </p:tavLst>
                                    </p:anim>
                                    <p:anim calcmode="lin" valueType="num">
                                      <p:cBhvr>
                                        <p:cTn id="77" dur="500"/>
                                        <p:tgtEl>
                                          <p:spTgt spid="5"/>
                                        </p:tgtEl>
                                        <p:attrNameLst>
                                          <p:attrName>ppt_h</p:attrName>
                                        </p:attrNameLst>
                                      </p:cBhvr>
                                      <p:tavLst>
                                        <p:tav tm="0">
                                          <p:val>
                                            <p:strVal val="ppt_h"/>
                                          </p:val>
                                        </p:tav>
                                        <p:tav tm="100000">
                                          <p:val>
                                            <p:fltVal val="0"/>
                                          </p:val>
                                        </p:tav>
                                      </p:tavLst>
                                    </p:anim>
                                    <p:anim calcmode="lin" valueType="num">
                                      <p:cBhvr>
                                        <p:cTn id="78" dur="500"/>
                                        <p:tgtEl>
                                          <p:spTgt spid="5"/>
                                        </p:tgtEl>
                                        <p:attrNameLst>
                                          <p:attrName>style.rotation</p:attrName>
                                        </p:attrNameLst>
                                      </p:cBhvr>
                                      <p:tavLst>
                                        <p:tav tm="0">
                                          <p:val>
                                            <p:fltVal val="0"/>
                                          </p:val>
                                        </p:tav>
                                        <p:tav tm="100000">
                                          <p:val>
                                            <p:fltVal val="360"/>
                                          </p:val>
                                        </p:tav>
                                      </p:tavLst>
                                    </p:anim>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p:cTn id="85" dur="500" fill="hold"/>
                                        <p:tgtEl>
                                          <p:spTgt spid="4"/>
                                        </p:tgtEl>
                                        <p:attrNameLst>
                                          <p:attrName>ppt_w</p:attrName>
                                        </p:attrNameLst>
                                      </p:cBhvr>
                                      <p:tavLst>
                                        <p:tav tm="0">
                                          <p:val>
                                            <p:fltVal val="0"/>
                                          </p:val>
                                        </p:tav>
                                        <p:tav tm="100000">
                                          <p:val>
                                            <p:strVal val="#ppt_w"/>
                                          </p:val>
                                        </p:tav>
                                      </p:tavLst>
                                    </p:anim>
                                    <p:anim calcmode="lin" valueType="num">
                                      <p:cBhvr>
                                        <p:cTn id="86" dur="500" fill="hold"/>
                                        <p:tgtEl>
                                          <p:spTgt spid="4"/>
                                        </p:tgtEl>
                                        <p:attrNameLst>
                                          <p:attrName>ppt_h</p:attrName>
                                        </p:attrNameLst>
                                      </p:cBhvr>
                                      <p:tavLst>
                                        <p:tav tm="0">
                                          <p:val>
                                            <p:fltVal val="0"/>
                                          </p:val>
                                        </p:tav>
                                        <p:tav tm="100000">
                                          <p:val>
                                            <p:strVal val="#ppt_h"/>
                                          </p:val>
                                        </p:tav>
                                      </p:tavLst>
                                    </p:anim>
                                    <p:anim calcmode="lin" valueType="num">
                                      <p:cBhvr>
                                        <p:cTn id="87" dur="500" fill="hold"/>
                                        <p:tgtEl>
                                          <p:spTgt spid="4"/>
                                        </p:tgtEl>
                                        <p:attrNameLst>
                                          <p:attrName>style.rotation</p:attrName>
                                        </p:attrNameLst>
                                      </p:cBhvr>
                                      <p:tavLst>
                                        <p:tav tm="0">
                                          <p:val>
                                            <p:fltVal val="360"/>
                                          </p:val>
                                        </p:tav>
                                        <p:tav tm="100000">
                                          <p:val>
                                            <p:fltVal val="0"/>
                                          </p:val>
                                        </p:tav>
                                      </p:tavLst>
                                    </p:anim>
                                    <p:animEffect transition="in" filter="fade">
                                      <p:cBhvr>
                                        <p:cTn id="88" dur="500"/>
                                        <p:tgtEl>
                                          <p:spTgt spid="4"/>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xit" presetSubtype="0" accel="100000" fill="hold" nodeType="clickEffect">
                                  <p:stCondLst>
                                    <p:cond delay="0"/>
                                  </p:stCondLst>
                                  <p:childTnLst>
                                    <p:anim calcmode="lin" valueType="num">
                                      <p:cBhvr>
                                        <p:cTn id="92" dur="500"/>
                                        <p:tgtEl>
                                          <p:spTgt spid="4"/>
                                        </p:tgtEl>
                                        <p:attrNameLst>
                                          <p:attrName>ppt_w</p:attrName>
                                        </p:attrNameLst>
                                      </p:cBhvr>
                                      <p:tavLst>
                                        <p:tav tm="0">
                                          <p:val>
                                            <p:strVal val="ppt_w"/>
                                          </p:val>
                                        </p:tav>
                                        <p:tav tm="100000">
                                          <p:val>
                                            <p:fltVal val="0"/>
                                          </p:val>
                                        </p:tav>
                                      </p:tavLst>
                                    </p:anim>
                                    <p:anim calcmode="lin" valueType="num">
                                      <p:cBhvr>
                                        <p:cTn id="93" dur="500"/>
                                        <p:tgtEl>
                                          <p:spTgt spid="4"/>
                                        </p:tgtEl>
                                        <p:attrNameLst>
                                          <p:attrName>ppt_h</p:attrName>
                                        </p:attrNameLst>
                                      </p:cBhvr>
                                      <p:tavLst>
                                        <p:tav tm="0">
                                          <p:val>
                                            <p:strVal val="ppt_h"/>
                                          </p:val>
                                        </p:tav>
                                        <p:tav tm="100000">
                                          <p:val>
                                            <p:fltVal val="0"/>
                                          </p:val>
                                        </p:tav>
                                      </p:tavLst>
                                    </p:anim>
                                    <p:anim calcmode="lin" valueType="num">
                                      <p:cBhvr>
                                        <p:cTn id="94" dur="500"/>
                                        <p:tgtEl>
                                          <p:spTgt spid="4"/>
                                        </p:tgtEl>
                                        <p:attrNameLst>
                                          <p:attrName>style.rotation</p:attrName>
                                        </p:attrNameLst>
                                      </p:cBhvr>
                                      <p:tavLst>
                                        <p:tav tm="0">
                                          <p:val>
                                            <p:fltVal val="0"/>
                                          </p:val>
                                        </p:tav>
                                        <p:tav tm="100000">
                                          <p:val>
                                            <p:fltVal val="360"/>
                                          </p:val>
                                        </p:tav>
                                      </p:tavLst>
                                    </p:anim>
                                    <p:animEffect transition="out" filter="fade">
                                      <p:cBhvr>
                                        <p:cTn id="95" dur="500"/>
                                        <p:tgtEl>
                                          <p:spTgt spid="4"/>
                                        </p:tgtEl>
                                      </p:cBhvr>
                                    </p:animEffect>
                                    <p:set>
                                      <p:cBhvr>
                                        <p:cTn id="96" dur="1" fill="hold">
                                          <p:stCondLst>
                                            <p:cond delay="499"/>
                                          </p:stCondLst>
                                        </p:cTn>
                                        <p:tgtEl>
                                          <p:spTgt spid="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9" presetClass="entr" presetSubtype="0" decel="100000"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 calcmode="lin" valueType="num">
                                      <p:cBhvr>
                                        <p:cTn id="103" dur="500" fill="hold"/>
                                        <p:tgtEl>
                                          <p:spTgt spid="3"/>
                                        </p:tgtEl>
                                        <p:attrNameLst>
                                          <p:attrName>style.rotation</p:attrName>
                                        </p:attrNameLst>
                                      </p:cBhvr>
                                      <p:tavLst>
                                        <p:tav tm="0">
                                          <p:val>
                                            <p:fltVal val="360"/>
                                          </p:val>
                                        </p:tav>
                                        <p:tav tm="100000">
                                          <p:val>
                                            <p:fltVal val="0"/>
                                          </p:val>
                                        </p:tav>
                                      </p:tavLst>
                                    </p:anim>
                                    <p:animEffect transition="in" filter="fade">
                                      <p:cBhvr>
                                        <p:cTn id="10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NNER RIGHT PAGE.jp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pic>
        <p:nvPicPr>
          <p:cNvPr id="8" name="Picture 7" descr="shutterstock_60854332.eps"/>
          <p:cNvPicPr>
            <a:picLocks noChangeAspect="1"/>
          </p:cNvPicPr>
          <p:nvPr/>
        </p:nvPicPr>
        <p:blipFill rotWithShape="1">
          <a:blip r:embed="rId4" cstate="email">
            <a:extLst>
              <a:ext uri="{28A0092B-C50C-407E-A947-70E740481C1C}">
                <a14:useLocalDpi xmlns="" xmlns:a14="http://schemas.microsoft.com/office/drawing/2010/main"/>
              </a:ext>
            </a:extLst>
          </a:blip>
          <a:srcRect t="3258" b="3316"/>
          <a:stretch/>
        </p:blipFill>
        <p:spPr>
          <a:xfrm rot="16200000">
            <a:off x="1547663" y="-1287016"/>
            <a:ext cx="6048672" cy="9144001"/>
          </a:xfrm>
          <a:prstGeom prst="rect">
            <a:avLst/>
          </a:prstGeom>
        </p:spPr>
      </p:pic>
      <p:sp>
        <p:nvSpPr>
          <p:cNvPr id="9" name="TextBox 8"/>
          <p:cNvSpPr txBox="1"/>
          <p:nvPr/>
        </p:nvSpPr>
        <p:spPr>
          <a:xfrm>
            <a:off x="1835696" y="1745552"/>
            <a:ext cx="3816424" cy="615553"/>
          </a:xfrm>
          <a:prstGeom prst="rect">
            <a:avLst/>
          </a:prstGeom>
          <a:noFill/>
        </p:spPr>
        <p:txBody>
          <a:bodyPr wrap="square" rtlCol="0">
            <a:spAutoFit/>
          </a:bodyPr>
          <a:lstStyle/>
          <a:p>
            <a:r>
              <a:rPr lang="en-GB" sz="3400" dirty="0">
                <a:solidFill>
                  <a:srgbClr val="F6BC1C"/>
                </a:solidFill>
              </a:rPr>
              <a:t>Suggested</a:t>
            </a:r>
            <a:r>
              <a:rPr lang="en-GB" sz="3400" b="1" dirty="0">
                <a:solidFill>
                  <a:schemeClr val="bg1"/>
                </a:solidFill>
              </a:rPr>
              <a:t> Activity </a:t>
            </a:r>
            <a:r>
              <a:rPr lang="en-GB" sz="3400" b="1" dirty="0" smtClean="0">
                <a:solidFill>
                  <a:schemeClr val="bg1"/>
                </a:solidFill>
              </a:rPr>
              <a:t>7</a:t>
            </a:r>
            <a:endParaRPr lang="en-GB" sz="3400" b="1" dirty="0">
              <a:solidFill>
                <a:schemeClr val="bg1"/>
              </a:solidFill>
            </a:endParaRPr>
          </a:p>
        </p:txBody>
      </p:sp>
      <p:sp>
        <p:nvSpPr>
          <p:cNvPr id="10" name="Rectangle 9"/>
          <p:cNvSpPr/>
          <p:nvPr/>
        </p:nvSpPr>
        <p:spPr>
          <a:xfrm>
            <a:off x="2483768" y="2306515"/>
            <a:ext cx="3528392" cy="1000274"/>
          </a:xfrm>
          <a:prstGeom prst="rect">
            <a:avLst/>
          </a:prstGeom>
        </p:spPr>
        <p:txBody>
          <a:bodyPr wrap="square">
            <a:spAutoFit/>
          </a:bodyPr>
          <a:lstStyle/>
          <a:p>
            <a:pPr>
              <a:spcAft>
                <a:spcPts val="600"/>
              </a:spcAft>
            </a:pPr>
            <a:r>
              <a:rPr lang="en-GB" spc="500" dirty="0" smtClean="0">
                <a:solidFill>
                  <a:schemeClr val="bg1"/>
                </a:solidFill>
              </a:rPr>
              <a:t>Class Research</a:t>
            </a:r>
          </a:p>
          <a:p>
            <a:r>
              <a:rPr lang="en-GB" b="1" dirty="0" smtClean="0">
                <a:solidFill>
                  <a:srgbClr val="FFC000"/>
                </a:solidFill>
              </a:rPr>
              <a:t>1. </a:t>
            </a:r>
            <a:r>
              <a:rPr lang="en-GB" b="1" dirty="0" smtClean="0">
                <a:solidFill>
                  <a:schemeClr val="bg1"/>
                </a:solidFill>
              </a:rPr>
              <a:t>How does smoking negatively affect mental health?</a:t>
            </a:r>
          </a:p>
        </p:txBody>
      </p:sp>
      <p:pic>
        <p:nvPicPr>
          <p:cNvPr id="21" name="Picture 20" descr="SMOKE FREE LOGO.eps"/>
          <p:cNvPicPr>
            <a:picLocks noChangeAspect="1"/>
          </p:cNvPicPr>
          <p:nvPr/>
        </p:nvPicPr>
        <p:blipFill>
          <a:blip r:embed="rId5" cstate="email">
            <a:extLst>
              <a:ext uri="{28A0092B-C50C-407E-A947-70E740481C1C}">
                <a14:useLocalDpi xmlns="" xmlns:a14="http://schemas.microsoft.com/office/drawing/2010/main"/>
              </a:ext>
            </a:extLst>
          </a:blip>
          <a:stretch>
            <a:fillRect/>
          </a:stretch>
        </p:blipFill>
        <p:spPr>
          <a:xfrm>
            <a:off x="7452320" y="5661248"/>
            <a:ext cx="1853446" cy="1338600"/>
          </a:xfrm>
          <a:prstGeom prst="rect">
            <a:avLst/>
          </a:prstGeom>
        </p:spPr>
      </p:pic>
      <p:pic>
        <p:nvPicPr>
          <p:cNvPr id="5" name="Picture 4" descr="SFC COMPETITION PINK TEXT.eps"/>
          <p:cNvPicPr>
            <a:picLocks noChangeAspect="1"/>
          </p:cNvPicPr>
          <p:nvPr/>
        </p:nvPicPr>
        <p:blipFill>
          <a:blip r:embed="rId6" cstate="print">
            <a:extLst>
              <a:ext uri="{28A0092B-C50C-407E-A947-70E740481C1C}">
                <a14:useLocalDpi xmlns="" xmlns:a14="http://schemas.microsoft.com/office/drawing/2010/main"/>
              </a:ext>
            </a:extLst>
          </a:blip>
          <a:stretch>
            <a:fillRect/>
          </a:stretch>
        </p:blipFill>
        <p:spPr>
          <a:xfrm>
            <a:off x="1007578" y="244932"/>
            <a:ext cx="7092814" cy="183832"/>
          </a:xfrm>
          <a:prstGeom prst="rect">
            <a:avLst/>
          </a:prstGeom>
        </p:spPr>
      </p:pic>
      <p:pic>
        <p:nvPicPr>
          <p:cNvPr id="12" name="Picture 11" descr="ISOLATED-SCHOOL-KIDS_16740255-FLAT.png"/>
          <p:cNvPicPr>
            <a:picLocks noChangeAspect="1"/>
          </p:cNvPicPr>
          <p:nvPr/>
        </p:nvPicPr>
        <p:blipFill rotWithShape="1">
          <a:blip r:embed="rId7" cstate="email">
            <a:extLst>
              <a:ext uri="{28A0092B-C50C-407E-A947-70E740481C1C}">
                <a14:useLocalDpi xmlns:a14="http://schemas.microsoft.com/office/drawing/2010/main" xmlns=""/>
              </a:ext>
            </a:extLst>
          </a:blip>
          <a:srcRect/>
          <a:stretch/>
        </p:blipFill>
        <p:spPr>
          <a:xfrm>
            <a:off x="-1" y="4185366"/>
            <a:ext cx="9144001" cy="26726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2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2000"/>
                                        <p:tgtEl>
                                          <p:spTgt spid="1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NER RIGHT PAGE.jp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467544" y="620688"/>
            <a:ext cx="8208912" cy="615553"/>
          </a:xfrm>
          <a:prstGeom prst="rect">
            <a:avLst/>
          </a:prstGeom>
          <a:noFill/>
        </p:spPr>
        <p:txBody>
          <a:bodyPr wrap="square" rtlCol="0">
            <a:spAutoFit/>
          </a:bodyPr>
          <a:lstStyle/>
          <a:p>
            <a:pPr algn="ctr"/>
            <a:r>
              <a:rPr lang="en-GB" sz="3400" dirty="0" smtClean="0">
                <a:solidFill>
                  <a:srgbClr val="CD0058"/>
                </a:solidFill>
              </a:rPr>
              <a:t>Effect of smoking on the </a:t>
            </a:r>
            <a:r>
              <a:rPr lang="en-GB" sz="3400" dirty="0" smtClean="0">
                <a:solidFill>
                  <a:srgbClr val="000090"/>
                </a:solidFill>
              </a:rPr>
              <a:t>mind</a:t>
            </a:r>
            <a:endParaRPr lang="en-GB" sz="3400" b="1" dirty="0">
              <a:solidFill>
                <a:srgbClr val="000090"/>
              </a:solidFill>
            </a:endParaRPr>
          </a:p>
        </p:txBody>
      </p:sp>
      <p:sp>
        <p:nvSpPr>
          <p:cNvPr id="10" name="TextBox 9"/>
          <p:cNvSpPr txBox="1"/>
          <p:nvPr/>
        </p:nvSpPr>
        <p:spPr>
          <a:xfrm>
            <a:off x="4788024" y="1340768"/>
            <a:ext cx="3600400" cy="2585323"/>
          </a:xfrm>
          <a:prstGeom prst="rect">
            <a:avLst/>
          </a:prstGeom>
          <a:noFill/>
        </p:spPr>
        <p:txBody>
          <a:bodyPr wrap="square" rtlCol="0">
            <a:spAutoFit/>
          </a:bodyPr>
          <a:lstStyle/>
          <a:p>
            <a:r>
              <a:rPr lang="en-GB" b="1" dirty="0" smtClean="0"/>
              <a:t>Sleep</a:t>
            </a:r>
            <a:r>
              <a:rPr lang="en-GB" dirty="0" smtClean="0"/>
              <a:t> – Smokers can feel tired and sleepy during the day because </a:t>
            </a:r>
            <a:r>
              <a:rPr lang="en-GB" dirty="0" smtClean="0">
                <a:solidFill>
                  <a:srgbClr val="CC0066"/>
                </a:solidFill>
              </a:rPr>
              <a:t>their bodies get less oxygen. Nicotine in tobacco is a stimulant so can also disrupt sleep</a:t>
            </a:r>
            <a:r>
              <a:rPr lang="en-GB" dirty="0" smtClean="0">
                <a:solidFill>
                  <a:srgbClr val="0070C0"/>
                </a:solidFill>
              </a:rPr>
              <a:t> </a:t>
            </a:r>
            <a:r>
              <a:rPr lang="en-GB" dirty="0" smtClean="0"/>
              <a:t>by increasing heart rate and blood pressure. </a:t>
            </a:r>
          </a:p>
          <a:p>
            <a:r>
              <a:rPr lang="en-GB" dirty="0" smtClean="0">
                <a:solidFill>
                  <a:srgbClr val="CC0066"/>
                </a:solidFill>
              </a:rPr>
              <a:t>Due to nicotine addiction smokers also experience withdrawal which can cause interrupted sleep.</a:t>
            </a:r>
            <a:endParaRPr lang="en-GB" b="1" dirty="0" smtClean="0">
              <a:solidFill>
                <a:srgbClr val="CC0066"/>
              </a:solidFill>
            </a:endParaRPr>
          </a:p>
        </p:txBody>
      </p:sp>
      <p:cxnSp>
        <p:nvCxnSpPr>
          <p:cNvPr id="8" name="Straight Connector 7"/>
          <p:cNvCxnSpPr/>
          <p:nvPr/>
        </p:nvCxnSpPr>
        <p:spPr>
          <a:xfrm>
            <a:off x="539552" y="1268760"/>
            <a:ext cx="8064896"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39552" y="5733256"/>
            <a:ext cx="6768752"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8604448" y="1196752"/>
            <a:ext cx="0" cy="4886774"/>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pic>
        <p:nvPicPr>
          <p:cNvPr id="9" name="Picture 8" descr="SMOKE FREE LOGO.eps"/>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7092280" y="5301208"/>
            <a:ext cx="1853446" cy="1338600"/>
          </a:xfrm>
          <a:prstGeom prst="rect">
            <a:avLst/>
          </a:prstGeom>
        </p:spPr>
      </p:pic>
      <p:cxnSp>
        <p:nvCxnSpPr>
          <p:cNvPr id="7" name="Straight Connector 6"/>
          <p:cNvCxnSpPr/>
          <p:nvPr/>
        </p:nvCxnSpPr>
        <p:spPr>
          <a:xfrm flipV="1">
            <a:off x="539552" y="1196752"/>
            <a:ext cx="0" cy="4608512"/>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pic>
        <p:nvPicPr>
          <p:cNvPr id="5" name="Picture 4" descr="SFC COMPETITION PINK TEXT.eps"/>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1007578" y="244932"/>
            <a:ext cx="7092814" cy="183832"/>
          </a:xfrm>
          <a:prstGeom prst="rect">
            <a:avLst/>
          </a:prstGeom>
        </p:spPr>
      </p:pic>
      <p:sp>
        <p:nvSpPr>
          <p:cNvPr id="11" name="TextBox 10"/>
          <p:cNvSpPr txBox="1"/>
          <p:nvPr/>
        </p:nvSpPr>
        <p:spPr>
          <a:xfrm>
            <a:off x="611560" y="1340768"/>
            <a:ext cx="4248472" cy="2585323"/>
          </a:xfrm>
          <a:prstGeom prst="rect">
            <a:avLst/>
          </a:prstGeom>
          <a:noFill/>
        </p:spPr>
        <p:txBody>
          <a:bodyPr wrap="square" rtlCol="0">
            <a:spAutoFit/>
          </a:bodyPr>
          <a:lstStyle/>
          <a:p>
            <a:r>
              <a:rPr lang="en-GB" b="1" dirty="0" smtClean="0"/>
              <a:t>Mood</a:t>
            </a:r>
            <a:r>
              <a:rPr lang="en-GB" dirty="0" smtClean="0"/>
              <a:t> – Dopamine in the brain triggers a positive or happy feeling. Nicotine in tobacco triggers the production of dopamine which sets up a reward pathway and this is what leads to addiction. </a:t>
            </a:r>
            <a:r>
              <a:rPr lang="en-GB" dirty="0" smtClean="0">
                <a:solidFill>
                  <a:srgbClr val="0070C0"/>
                </a:solidFill>
              </a:rPr>
              <a:t>The brain adapts over time and reduces its natural production of dopamine resulting in the smoker needing nicotine to get the same effect. </a:t>
            </a:r>
            <a:endParaRPr lang="en-GB" dirty="0">
              <a:solidFill>
                <a:srgbClr val="0070C0"/>
              </a:solidFill>
            </a:endParaRPr>
          </a:p>
        </p:txBody>
      </p:sp>
      <p:sp>
        <p:nvSpPr>
          <p:cNvPr id="16" name="TextBox 15"/>
          <p:cNvSpPr txBox="1"/>
          <p:nvPr/>
        </p:nvSpPr>
        <p:spPr>
          <a:xfrm>
            <a:off x="899592" y="5157192"/>
            <a:ext cx="7272808" cy="523220"/>
          </a:xfrm>
          <a:prstGeom prst="rect">
            <a:avLst/>
          </a:prstGeom>
          <a:noFill/>
        </p:spPr>
        <p:txBody>
          <a:bodyPr wrap="square" rtlCol="0">
            <a:spAutoFit/>
          </a:bodyPr>
          <a:lstStyle/>
          <a:p>
            <a:pPr algn="ctr"/>
            <a:r>
              <a:rPr lang="en-GB" sz="2800" b="1" dirty="0" smtClean="0">
                <a:solidFill>
                  <a:schemeClr val="bg1"/>
                </a:solidFill>
              </a:rPr>
              <a:t>How many of the facts did you know already?</a:t>
            </a:r>
            <a:endParaRPr lang="en-GB" sz="2800" dirty="0">
              <a:solidFill>
                <a:schemeClr val="bg1"/>
              </a:solidFill>
            </a:endParaRPr>
          </a:p>
        </p:txBody>
      </p:sp>
      <p:sp>
        <p:nvSpPr>
          <p:cNvPr id="15" name="TextBox 14"/>
          <p:cNvSpPr txBox="1"/>
          <p:nvPr/>
        </p:nvSpPr>
        <p:spPr>
          <a:xfrm>
            <a:off x="611560" y="3933056"/>
            <a:ext cx="7488832" cy="1323439"/>
          </a:xfrm>
          <a:prstGeom prst="rect">
            <a:avLst/>
          </a:prstGeom>
          <a:noFill/>
        </p:spPr>
        <p:txBody>
          <a:bodyPr wrap="square" rtlCol="0">
            <a:spAutoFit/>
          </a:bodyPr>
          <a:lstStyle/>
          <a:p>
            <a:r>
              <a:rPr lang="en-GB" b="1" dirty="0" smtClean="0"/>
              <a:t>Stress &amp; Anxiety</a:t>
            </a:r>
            <a:r>
              <a:rPr lang="en-GB" dirty="0" smtClean="0"/>
              <a:t> –  </a:t>
            </a:r>
            <a:r>
              <a:rPr lang="en-GB" sz="2000" dirty="0" smtClean="0"/>
              <a:t>Nicotine addiction causes the body to fall into withdrawal in-between cigarettes.  As a smoker’s body craves nicotine they quickly become </a:t>
            </a:r>
            <a:r>
              <a:rPr lang="en-GB" sz="2000" dirty="0" smtClean="0">
                <a:solidFill>
                  <a:srgbClr val="0070C0"/>
                </a:solidFill>
              </a:rPr>
              <a:t>irritable, stressed and anxious while waiting for the addiction to be met.</a:t>
            </a:r>
            <a:endParaRPr lang="en-GB" sz="20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additive="base">
                                        <p:cTn id="2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additive="base">
                                        <p:cTn id="2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10" grpId="0" build="allAtOnce"/>
      <p:bldP spid="11" grpId="0" build="p"/>
      <p:bldP spid="16" grpId="0" build="allAtOnce"/>
      <p:bldP spid="15"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MOKE YELLOW BACKGROUND.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6" name="Picture 5" descr="SMOKE FREE LOGO.eps"/>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79512" y="504056"/>
            <a:ext cx="3657600" cy="2641600"/>
          </a:xfrm>
          <a:prstGeom prst="rect">
            <a:avLst/>
          </a:prstGeom>
        </p:spPr>
      </p:pic>
      <p:pic>
        <p:nvPicPr>
          <p:cNvPr id="2" name="Picture 1" descr="AdobeStock_53246332-CROP.png"/>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flipH="1">
            <a:off x="3131840" y="836712"/>
            <a:ext cx="1779252" cy="5967003"/>
          </a:xfrm>
          <a:prstGeom prst="rect">
            <a:avLst/>
          </a:prstGeom>
        </p:spPr>
      </p:pic>
      <p:sp>
        <p:nvSpPr>
          <p:cNvPr id="3" name="Subtitle 2"/>
          <p:cNvSpPr>
            <a:spLocks noGrp="1"/>
          </p:cNvSpPr>
          <p:nvPr>
            <p:ph type="subTitle" idx="1"/>
          </p:nvPr>
        </p:nvSpPr>
        <p:spPr>
          <a:xfrm>
            <a:off x="5004048" y="1052736"/>
            <a:ext cx="3744416" cy="5184576"/>
          </a:xfrm>
        </p:spPr>
        <p:txBody>
          <a:bodyPr tIns="0" bIns="0" anchor="t" anchorCtr="0">
            <a:noAutofit/>
          </a:bodyPr>
          <a:lstStyle/>
          <a:p>
            <a:pPr>
              <a:lnSpc>
                <a:spcPct val="90000"/>
              </a:lnSpc>
              <a:spcBef>
                <a:spcPts val="0"/>
              </a:spcBef>
              <a:spcAft>
                <a:spcPts val="600"/>
              </a:spcAft>
            </a:pPr>
            <a:r>
              <a:rPr lang="en-GB" sz="2400" b="1" dirty="0" smtClean="0">
                <a:solidFill>
                  <a:srgbClr val="CD0058"/>
                </a:solidFill>
              </a:rPr>
              <a:t>What is it? </a:t>
            </a:r>
          </a:p>
          <a:p>
            <a:pPr>
              <a:lnSpc>
                <a:spcPct val="90000"/>
              </a:lnSpc>
              <a:spcBef>
                <a:spcPts val="0"/>
              </a:spcBef>
              <a:spcAft>
                <a:spcPts val="600"/>
              </a:spcAft>
            </a:pPr>
            <a:r>
              <a:rPr lang="en-GB" sz="2000" dirty="0" smtClean="0">
                <a:solidFill>
                  <a:schemeClr val="tx1"/>
                </a:solidFill>
              </a:rPr>
              <a:t>A </a:t>
            </a:r>
            <a:r>
              <a:rPr lang="en-GB" sz="2000" b="1" dirty="0" smtClean="0">
                <a:solidFill>
                  <a:srgbClr val="000090"/>
                </a:solidFill>
              </a:rPr>
              <a:t>five month </a:t>
            </a:r>
            <a:r>
              <a:rPr lang="en-GB" sz="2000" dirty="0" smtClean="0">
                <a:solidFill>
                  <a:schemeClr val="tx1"/>
                </a:solidFill>
              </a:rPr>
              <a:t>Class agreement to remain </a:t>
            </a:r>
            <a:r>
              <a:rPr lang="en-GB" sz="2000" b="1" dirty="0" smtClean="0">
                <a:solidFill>
                  <a:srgbClr val="000090"/>
                </a:solidFill>
              </a:rPr>
              <a:t>smoke free </a:t>
            </a:r>
            <a:r>
              <a:rPr lang="en-GB" sz="2000" dirty="0" smtClean="0">
                <a:solidFill>
                  <a:schemeClr val="tx1"/>
                </a:solidFill>
              </a:rPr>
              <a:t>while taking time to chat about or research various tobacco issues.</a:t>
            </a:r>
          </a:p>
          <a:p>
            <a:pPr>
              <a:lnSpc>
                <a:spcPct val="90000"/>
              </a:lnSpc>
              <a:spcBef>
                <a:spcPts val="0"/>
              </a:spcBef>
              <a:spcAft>
                <a:spcPts val="600"/>
              </a:spcAft>
            </a:pPr>
            <a:r>
              <a:rPr lang="en-GB" sz="2400" b="1" dirty="0" smtClean="0">
                <a:solidFill>
                  <a:srgbClr val="CD0058"/>
                </a:solidFill>
              </a:rPr>
              <a:t>Why bother? </a:t>
            </a:r>
          </a:p>
          <a:p>
            <a:pPr>
              <a:lnSpc>
                <a:spcPct val="90000"/>
              </a:lnSpc>
              <a:spcBef>
                <a:spcPts val="0"/>
              </a:spcBef>
              <a:spcAft>
                <a:spcPts val="600"/>
              </a:spcAft>
            </a:pPr>
            <a:r>
              <a:rPr lang="en-GB" sz="2000" dirty="0" smtClean="0">
                <a:solidFill>
                  <a:schemeClr val="tx1"/>
                </a:solidFill>
              </a:rPr>
              <a:t>You will be sent regular little </a:t>
            </a:r>
            <a:r>
              <a:rPr lang="en-GB" sz="2000" b="1" dirty="0" smtClean="0">
                <a:solidFill>
                  <a:srgbClr val="000090"/>
                </a:solidFill>
              </a:rPr>
              <a:t>incentives</a:t>
            </a:r>
            <a:r>
              <a:rPr lang="en-GB" sz="2000" dirty="0" smtClean="0">
                <a:solidFill>
                  <a:schemeClr val="tx1"/>
                </a:solidFill>
              </a:rPr>
              <a:t> and have the chance to compete against other schools... </a:t>
            </a:r>
            <a:r>
              <a:rPr lang="en-GB" sz="2000" b="1" dirty="0" smtClean="0">
                <a:solidFill>
                  <a:srgbClr val="000090"/>
                </a:solidFill>
              </a:rPr>
              <a:t>After all this school is the best school</a:t>
            </a:r>
            <a:r>
              <a:rPr lang="en-GB" sz="2000" dirty="0" smtClean="0">
                <a:solidFill>
                  <a:schemeClr val="tx1"/>
                </a:solidFill>
              </a:rPr>
              <a:t>... Isn’t it? </a:t>
            </a:r>
          </a:p>
          <a:p>
            <a:pPr>
              <a:lnSpc>
                <a:spcPct val="90000"/>
              </a:lnSpc>
              <a:spcBef>
                <a:spcPts val="0"/>
              </a:spcBef>
            </a:pPr>
            <a:r>
              <a:rPr lang="en-GB" sz="2400" b="1" dirty="0" smtClean="0">
                <a:solidFill>
                  <a:srgbClr val="CD0058"/>
                </a:solidFill>
              </a:rPr>
              <a:t>When does it start?</a:t>
            </a:r>
          </a:p>
          <a:p>
            <a:pPr>
              <a:lnSpc>
                <a:spcPct val="90000"/>
              </a:lnSpc>
              <a:spcBef>
                <a:spcPts val="0"/>
              </a:spcBef>
            </a:pPr>
            <a:r>
              <a:rPr lang="en-GB" sz="2000" b="1" dirty="0" smtClean="0">
                <a:solidFill>
                  <a:schemeClr val="tx1"/>
                </a:solidFill>
              </a:rPr>
              <a:t>1</a:t>
            </a:r>
            <a:r>
              <a:rPr lang="en-GB" sz="2000" b="1" baseline="30000" dirty="0" smtClean="0">
                <a:solidFill>
                  <a:schemeClr val="tx1"/>
                </a:solidFill>
              </a:rPr>
              <a:t>st</a:t>
            </a:r>
            <a:r>
              <a:rPr lang="en-GB" sz="2000" b="1" dirty="0" smtClean="0">
                <a:solidFill>
                  <a:schemeClr val="tx1"/>
                </a:solidFill>
              </a:rPr>
              <a:t> of December until end of April</a:t>
            </a:r>
          </a:p>
          <a:p>
            <a:pPr>
              <a:lnSpc>
                <a:spcPct val="90000"/>
              </a:lnSpc>
              <a:spcBef>
                <a:spcPts val="0"/>
              </a:spcBef>
            </a:pPr>
            <a:endParaRPr lang="en-GB" sz="2000" dirty="0">
              <a:solidFill>
                <a:schemeClr val="tx1"/>
              </a:solidFill>
            </a:endParaRPr>
          </a:p>
          <a:p>
            <a:pPr>
              <a:lnSpc>
                <a:spcPct val="90000"/>
              </a:lnSpc>
              <a:spcBef>
                <a:spcPts val="0"/>
              </a:spcBef>
            </a:pPr>
            <a:r>
              <a:rPr lang="en-GB" dirty="0" smtClean="0">
                <a:solidFill>
                  <a:srgbClr val="CD0058"/>
                </a:solidFill>
              </a:rPr>
              <a:t>You need to be in it</a:t>
            </a:r>
          </a:p>
          <a:p>
            <a:pPr>
              <a:lnSpc>
                <a:spcPct val="90000"/>
              </a:lnSpc>
              <a:spcBef>
                <a:spcPts val="0"/>
              </a:spcBef>
            </a:pPr>
            <a:r>
              <a:rPr lang="en-GB" sz="4000" b="1" dirty="0" smtClean="0">
                <a:solidFill>
                  <a:srgbClr val="000090"/>
                </a:solidFill>
              </a:rPr>
              <a:t>to win it!</a:t>
            </a:r>
            <a:endParaRPr lang="en-GB" sz="4000" b="1" dirty="0">
              <a:solidFill>
                <a:srgbClr val="000090"/>
              </a:solidFill>
            </a:endParaRPr>
          </a:p>
        </p:txBody>
      </p:sp>
      <p:pic>
        <p:nvPicPr>
          <p:cNvPr id="12" name="Picture 11"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OKE YELLOW BACKGROUND.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5" name="Picture 4" descr="SMOKE FREE LOGO.eps"/>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79512" y="504056"/>
            <a:ext cx="3657600" cy="2641600"/>
          </a:xfrm>
          <a:prstGeom prst="rect">
            <a:avLst/>
          </a:prstGeom>
        </p:spPr>
      </p:pic>
      <p:pic>
        <p:nvPicPr>
          <p:cNvPr id="9" name="Picture 8" descr="AdobeStock_93116396-CROP.png"/>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1547664" y="1714840"/>
            <a:ext cx="3312368" cy="5143160"/>
          </a:xfrm>
          <a:prstGeom prst="rect">
            <a:avLst/>
          </a:prstGeom>
        </p:spPr>
      </p:pic>
      <p:pic>
        <p:nvPicPr>
          <p:cNvPr id="6" name="Picture 5"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sp>
        <p:nvSpPr>
          <p:cNvPr id="2" name="Title 1"/>
          <p:cNvSpPr>
            <a:spLocks noGrp="1"/>
          </p:cNvSpPr>
          <p:nvPr>
            <p:ph type="title"/>
          </p:nvPr>
        </p:nvSpPr>
        <p:spPr>
          <a:xfrm>
            <a:off x="4716016" y="485800"/>
            <a:ext cx="3970784" cy="1143000"/>
          </a:xfrm>
        </p:spPr>
        <p:txBody>
          <a:bodyPr>
            <a:normAutofit/>
          </a:bodyPr>
          <a:lstStyle/>
          <a:p>
            <a:pPr algn="l"/>
            <a:r>
              <a:rPr lang="en-GB" sz="3600" dirty="0" smtClean="0">
                <a:solidFill>
                  <a:srgbClr val="CD0058"/>
                </a:solidFill>
              </a:rPr>
              <a:t>Class Commitment</a:t>
            </a:r>
            <a:endParaRPr lang="en-GB" sz="3600" dirty="0">
              <a:solidFill>
                <a:srgbClr val="CD0058"/>
              </a:solidFill>
            </a:endParaRPr>
          </a:p>
        </p:txBody>
      </p:sp>
      <p:sp>
        <p:nvSpPr>
          <p:cNvPr id="3" name="Content Placeholder 2"/>
          <p:cNvSpPr>
            <a:spLocks noGrp="1"/>
          </p:cNvSpPr>
          <p:nvPr>
            <p:ph idx="1"/>
          </p:nvPr>
        </p:nvSpPr>
        <p:spPr>
          <a:xfrm>
            <a:off x="4716016" y="1412776"/>
            <a:ext cx="4176464" cy="5184576"/>
          </a:xfrm>
        </p:spPr>
        <p:txBody>
          <a:bodyPr>
            <a:noAutofit/>
          </a:bodyPr>
          <a:lstStyle/>
          <a:p>
            <a:pPr marL="198000" indent="-198000">
              <a:lnSpc>
                <a:spcPct val="90000"/>
              </a:lnSpc>
              <a:spcBef>
                <a:spcPts val="0"/>
              </a:spcBef>
              <a:buClr>
                <a:srgbClr val="CD0058"/>
              </a:buClr>
            </a:pPr>
            <a:r>
              <a:rPr lang="en-GB" sz="2000" dirty="0" smtClean="0"/>
              <a:t>Remain </a:t>
            </a:r>
            <a:r>
              <a:rPr lang="en-GB" sz="2000" b="1" dirty="0" smtClean="0">
                <a:solidFill>
                  <a:srgbClr val="CD0058"/>
                </a:solidFill>
              </a:rPr>
              <a:t>Smoke free </a:t>
            </a:r>
            <a:r>
              <a:rPr lang="en-GB" sz="2000" dirty="0" smtClean="0"/>
              <a:t>for </a:t>
            </a:r>
            <a:r>
              <a:rPr lang="en-GB" sz="2000" b="1" dirty="0" smtClean="0">
                <a:solidFill>
                  <a:srgbClr val="CD0058"/>
                </a:solidFill>
              </a:rPr>
              <a:t>5 months </a:t>
            </a:r>
            <a:r>
              <a:rPr lang="en-GB" sz="2000" dirty="0" smtClean="0"/>
              <a:t>and participate in </a:t>
            </a:r>
            <a:r>
              <a:rPr lang="en-GB" sz="2000" b="1" dirty="0" smtClean="0">
                <a:solidFill>
                  <a:srgbClr val="CD0058"/>
                </a:solidFill>
              </a:rPr>
              <a:t>class activities </a:t>
            </a:r>
            <a:r>
              <a:rPr lang="en-GB" sz="2000" dirty="0" smtClean="0"/>
              <a:t>focused around tobacco (at least 90% of class must agree).</a:t>
            </a:r>
          </a:p>
          <a:p>
            <a:pPr marL="198000" indent="-198000">
              <a:lnSpc>
                <a:spcPct val="90000"/>
              </a:lnSpc>
              <a:spcBef>
                <a:spcPts val="0"/>
              </a:spcBef>
              <a:buClr>
                <a:srgbClr val="CD0058"/>
              </a:buClr>
            </a:pPr>
            <a:endParaRPr lang="en-GB" sz="600" dirty="0" smtClean="0"/>
          </a:p>
          <a:p>
            <a:pPr marL="198000" indent="-198000">
              <a:lnSpc>
                <a:spcPct val="90000"/>
              </a:lnSpc>
              <a:spcBef>
                <a:spcPts val="0"/>
              </a:spcBef>
              <a:buClr>
                <a:srgbClr val="CD0058"/>
              </a:buClr>
            </a:pPr>
            <a:r>
              <a:rPr lang="en-GB" sz="2000" dirty="0" smtClean="0"/>
              <a:t>Sign and </a:t>
            </a:r>
            <a:r>
              <a:rPr lang="en-GB" sz="2000" b="1" dirty="0" smtClean="0">
                <a:solidFill>
                  <a:srgbClr val="CD0058"/>
                </a:solidFill>
              </a:rPr>
              <a:t>return form each month </a:t>
            </a:r>
            <a:r>
              <a:rPr lang="en-GB" sz="2000" dirty="0" smtClean="0"/>
              <a:t>to confirm you have remained </a:t>
            </a:r>
            <a:r>
              <a:rPr lang="en-GB" sz="2000" b="1" dirty="0" smtClean="0">
                <a:solidFill>
                  <a:srgbClr val="CD0058"/>
                </a:solidFill>
              </a:rPr>
              <a:t>‘smoke Free</a:t>
            </a:r>
            <a:r>
              <a:rPr lang="en-GB" sz="2000" b="1" dirty="0" smtClean="0">
                <a:solidFill>
                  <a:srgbClr val="CE1921"/>
                </a:solidFill>
              </a:rPr>
              <a:t>’</a:t>
            </a:r>
            <a:r>
              <a:rPr lang="en-GB" sz="2000" dirty="0" smtClean="0"/>
              <a:t> that month.</a:t>
            </a:r>
            <a:endParaRPr lang="en-GB" sz="2000" b="1" dirty="0" smtClean="0">
              <a:solidFill>
                <a:srgbClr val="CD0058"/>
              </a:solidFill>
            </a:endParaRPr>
          </a:p>
          <a:p>
            <a:pPr marL="198000" indent="-198000">
              <a:lnSpc>
                <a:spcPct val="90000"/>
              </a:lnSpc>
              <a:spcBef>
                <a:spcPts val="0"/>
              </a:spcBef>
              <a:buClr>
                <a:srgbClr val="CD0058"/>
              </a:buClr>
            </a:pPr>
            <a:endParaRPr lang="en-GB" sz="600" dirty="0"/>
          </a:p>
          <a:p>
            <a:pPr marL="198000" indent="-198000">
              <a:lnSpc>
                <a:spcPct val="90000"/>
              </a:lnSpc>
              <a:spcBef>
                <a:spcPts val="0"/>
              </a:spcBef>
              <a:buClr>
                <a:srgbClr val="CD0058"/>
              </a:buClr>
            </a:pPr>
            <a:r>
              <a:rPr lang="en-GB" sz="2000" dirty="0" smtClean="0"/>
              <a:t>Agree who will </a:t>
            </a:r>
            <a:r>
              <a:rPr lang="en-GB" sz="2000" b="1" dirty="0" smtClean="0">
                <a:solidFill>
                  <a:srgbClr val="CD0058"/>
                </a:solidFill>
              </a:rPr>
              <a:t>coordinate the competition</a:t>
            </a:r>
            <a:r>
              <a:rPr lang="en-GB" sz="2000" dirty="0" smtClean="0"/>
              <a:t> for your class? Pupil, teacher, senior pupils - </a:t>
            </a:r>
            <a:r>
              <a:rPr lang="en-GB" sz="2000" b="1" dirty="0" smtClean="0">
                <a:solidFill>
                  <a:srgbClr val="CD0058"/>
                </a:solidFill>
              </a:rPr>
              <a:t>you decide</a:t>
            </a:r>
            <a:r>
              <a:rPr lang="en-GB" sz="2000" dirty="0"/>
              <a:t>.</a:t>
            </a:r>
            <a:endParaRPr lang="en-GB" sz="2000" b="1" dirty="0" smtClean="0">
              <a:solidFill>
                <a:srgbClr val="CD0058"/>
              </a:solidFill>
            </a:endParaRPr>
          </a:p>
          <a:p>
            <a:pPr marL="198000" indent="-198000">
              <a:lnSpc>
                <a:spcPct val="90000"/>
              </a:lnSpc>
              <a:spcBef>
                <a:spcPts val="0"/>
              </a:spcBef>
              <a:buClr>
                <a:srgbClr val="CD0058"/>
              </a:buClr>
            </a:pPr>
            <a:endParaRPr lang="en-GB" sz="600" dirty="0" smtClean="0"/>
          </a:p>
          <a:p>
            <a:pPr marL="198000" indent="-198000">
              <a:lnSpc>
                <a:spcPct val="90000"/>
              </a:lnSpc>
              <a:spcBef>
                <a:spcPts val="0"/>
              </a:spcBef>
              <a:buClr>
                <a:srgbClr val="CD0058"/>
              </a:buClr>
            </a:pPr>
            <a:r>
              <a:rPr lang="en-GB" sz="2000" b="1" dirty="0" smtClean="0">
                <a:solidFill>
                  <a:srgbClr val="CD0058"/>
                </a:solidFill>
              </a:rPr>
              <a:t>Encourage and support </a:t>
            </a:r>
            <a:r>
              <a:rPr lang="en-GB" sz="2000" dirty="0" smtClean="0"/>
              <a:t>each other to continue </a:t>
            </a:r>
            <a:r>
              <a:rPr lang="en-GB" sz="2000" b="1" dirty="0" smtClean="0">
                <a:solidFill>
                  <a:srgbClr val="CD0058"/>
                </a:solidFill>
              </a:rPr>
              <a:t>to be part of </a:t>
            </a:r>
            <a:r>
              <a:rPr lang="en-GB" sz="2000" dirty="0" smtClean="0"/>
              <a:t>the competition.</a:t>
            </a:r>
          </a:p>
          <a:p>
            <a:pPr marL="198000" indent="-198000">
              <a:lnSpc>
                <a:spcPct val="90000"/>
              </a:lnSpc>
              <a:spcBef>
                <a:spcPts val="0"/>
              </a:spcBef>
              <a:buClr>
                <a:srgbClr val="CD0058"/>
              </a:buClr>
            </a:pPr>
            <a:endParaRPr lang="en-GB" sz="600" dirty="0" smtClean="0"/>
          </a:p>
          <a:p>
            <a:pPr marL="198000" indent="-198000">
              <a:lnSpc>
                <a:spcPct val="90000"/>
              </a:lnSpc>
              <a:spcBef>
                <a:spcPts val="0"/>
              </a:spcBef>
              <a:buClr>
                <a:srgbClr val="CD0058"/>
              </a:buClr>
            </a:pPr>
            <a:r>
              <a:rPr lang="en-GB" sz="2000" dirty="0" smtClean="0"/>
              <a:t>No </a:t>
            </a:r>
            <a:r>
              <a:rPr lang="en-GB" sz="2000" b="1" dirty="0" smtClean="0">
                <a:solidFill>
                  <a:srgbClr val="CD0058"/>
                </a:solidFill>
              </a:rPr>
              <a:t>coercing</a:t>
            </a:r>
            <a:r>
              <a:rPr lang="en-GB" sz="2000" dirty="0" smtClean="0"/>
              <a:t> or </a:t>
            </a:r>
            <a:r>
              <a:rPr lang="en-GB" sz="2000" b="1" dirty="0" smtClean="0">
                <a:solidFill>
                  <a:srgbClr val="CD0058"/>
                </a:solidFill>
              </a:rPr>
              <a:t>bullying</a:t>
            </a:r>
            <a:r>
              <a:rPr lang="en-GB" sz="2000" dirty="0"/>
              <a:t>.</a:t>
            </a:r>
            <a:endParaRPr lang="en-GB" sz="2000" b="1" dirty="0" smtClean="0">
              <a:solidFill>
                <a:srgbClr val="CD0058"/>
              </a:solidFill>
            </a:endParaRPr>
          </a:p>
        </p:txBody>
      </p:sp>
      <p:pic>
        <p:nvPicPr>
          <p:cNvPr id="8" name="Picture 7" descr="SMOKE FREE LOGO.eps"/>
          <p:cNvPicPr>
            <a:picLocks noChangeAspect="1"/>
          </p:cNvPicPr>
          <p:nvPr/>
        </p:nvPicPr>
        <p:blipFill>
          <a:blip r:embed="rId4" cstate="email">
            <a:alphaModFix amt="82000"/>
            <a:extLst>
              <a:ext uri="{28A0092B-C50C-407E-A947-70E740481C1C}">
                <a14:useLocalDpi xmlns:a14="http://schemas.microsoft.com/office/drawing/2010/main" xmlns=""/>
              </a:ext>
            </a:extLst>
          </a:blip>
          <a:stretch>
            <a:fillRect/>
          </a:stretch>
        </p:blipFill>
        <p:spPr>
          <a:xfrm>
            <a:off x="3203848" y="3645024"/>
            <a:ext cx="959389" cy="6928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OKE YELLOW BACKGROUND.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5" name="Picture 4" descr="SMOKE FREE LOGO.eps"/>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79512" y="504056"/>
            <a:ext cx="3657600" cy="2641600"/>
          </a:xfrm>
          <a:prstGeom prst="rect">
            <a:avLst/>
          </a:prstGeom>
        </p:spPr>
      </p:pic>
      <p:pic>
        <p:nvPicPr>
          <p:cNvPr id="2" name="Picture 1" descr="AdobeStock_84944621-CROP.png"/>
          <p:cNvPicPr>
            <a:picLocks noChangeAspect="1"/>
          </p:cNvPicPr>
          <p:nvPr/>
        </p:nvPicPr>
        <p:blipFill rotWithShape="1">
          <a:blip r:embed="rId5" cstate="email">
            <a:extLst>
              <a:ext uri="{28A0092B-C50C-407E-A947-70E740481C1C}">
                <a14:useLocalDpi xmlns:a14="http://schemas.microsoft.com/office/drawing/2010/main" xmlns=""/>
              </a:ext>
            </a:extLst>
          </a:blip>
          <a:srcRect/>
          <a:stretch/>
        </p:blipFill>
        <p:spPr>
          <a:xfrm>
            <a:off x="0" y="2755639"/>
            <a:ext cx="5220072" cy="4102361"/>
          </a:xfrm>
          <a:prstGeom prst="rect">
            <a:avLst/>
          </a:prstGeom>
        </p:spPr>
      </p:pic>
      <p:pic>
        <p:nvPicPr>
          <p:cNvPr id="6" name="Picture 5"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sp>
        <p:nvSpPr>
          <p:cNvPr id="8" name="Title 1"/>
          <p:cNvSpPr txBox="1">
            <a:spLocks/>
          </p:cNvSpPr>
          <p:nvPr/>
        </p:nvSpPr>
        <p:spPr>
          <a:xfrm>
            <a:off x="4716016" y="485800"/>
            <a:ext cx="39707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solidFill>
                  <a:srgbClr val="CD0058"/>
                </a:solidFill>
              </a:rPr>
              <a:t>Class Charter</a:t>
            </a:r>
            <a:endParaRPr lang="en-GB" sz="3600" dirty="0">
              <a:solidFill>
                <a:srgbClr val="CD0058"/>
              </a:solidFill>
            </a:endParaRPr>
          </a:p>
        </p:txBody>
      </p:sp>
      <p:sp>
        <p:nvSpPr>
          <p:cNvPr id="3" name="Content Placeholder 2"/>
          <p:cNvSpPr>
            <a:spLocks noGrp="1"/>
          </p:cNvSpPr>
          <p:nvPr>
            <p:ph idx="1"/>
          </p:nvPr>
        </p:nvSpPr>
        <p:spPr>
          <a:xfrm>
            <a:off x="4788024" y="2071389"/>
            <a:ext cx="4176464" cy="4525963"/>
          </a:xfrm>
        </p:spPr>
        <p:txBody>
          <a:bodyPr tIns="0" bIns="0">
            <a:noAutofit/>
          </a:bodyPr>
          <a:lstStyle/>
          <a:p>
            <a:pPr marL="198000" indent="-198000">
              <a:lnSpc>
                <a:spcPct val="90000"/>
              </a:lnSpc>
              <a:buClr>
                <a:srgbClr val="CD0058"/>
              </a:buClr>
            </a:pPr>
            <a:r>
              <a:rPr lang="en-GB" sz="2000" dirty="0" smtClean="0"/>
              <a:t>It </a:t>
            </a:r>
            <a:r>
              <a:rPr lang="en-GB" sz="2000" dirty="0"/>
              <a:t>is acceptable to </a:t>
            </a:r>
            <a:r>
              <a:rPr lang="en-GB" sz="2000" b="1" dirty="0">
                <a:solidFill>
                  <a:srgbClr val="CD0058"/>
                </a:solidFill>
              </a:rPr>
              <a:t>talk about the benefits</a:t>
            </a:r>
            <a:r>
              <a:rPr lang="en-GB" sz="2000" dirty="0"/>
              <a:t> of remaining smoke-free.</a:t>
            </a:r>
          </a:p>
          <a:p>
            <a:pPr marL="198000" indent="-198000">
              <a:lnSpc>
                <a:spcPct val="90000"/>
              </a:lnSpc>
              <a:buClr>
                <a:srgbClr val="CD0058"/>
              </a:buClr>
            </a:pPr>
            <a:r>
              <a:rPr lang="en-GB" sz="2000" dirty="0" smtClean="0"/>
              <a:t>It </a:t>
            </a:r>
            <a:r>
              <a:rPr lang="en-GB" sz="2000" dirty="0"/>
              <a:t>is acceptable to </a:t>
            </a:r>
            <a:r>
              <a:rPr lang="en-GB" sz="2000" b="1" dirty="0">
                <a:solidFill>
                  <a:srgbClr val="CD0058"/>
                </a:solidFill>
              </a:rPr>
              <a:t>talk about the </a:t>
            </a:r>
            <a:r>
              <a:rPr lang="en-GB" sz="2000" b="1" dirty="0" smtClean="0">
                <a:solidFill>
                  <a:srgbClr val="CD0058"/>
                </a:solidFill>
              </a:rPr>
              <a:t>dangers</a:t>
            </a:r>
            <a:r>
              <a:rPr lang="en-GB" sz="2000" dirty="0"/>
              <a:t> </a:t>
            </a:r>
            <a:r>
              <a:rPr lang="en-GB" sz="2000" dirty="0" smtClean="0"/>
              <a:t>of </a:t>
            </a:r>
            <a:r>
              <a:rPr lang="en-GB" sz="2000" dirty="0"/>
              <a:t>experimentation and </a:t>
            </a:r>
            <a:r>
              <a:rPr lang="en-GB" sz="2000" dirty="0" smtClean="0"/>
              <a:t>to </a:t>
            </a:r>
            <a:r>
              <a:rPr lang="en-GB" sz="2000" b="1" dirty="0" smtClean="0">
                <a:solidFill>
                  <a:srgbClr val="CD0058"/>
                </a:solidFill>
              </a:rPr>
              <a:t>encourage</a:t>
            </a:r>
            <a:r>
              <a:rPr lang="en-GB" sz="2000" dirty="0" smtClean="0"/>
              <a:t> </a:t>
            </a:r>
            <a:r>
              <a:rPr lang="en-GB" sz="2000" dirty="0"/>
              <a:t>experimenters to </a:t>
            </a:r>
            <a:r>
              <a:rPr lang="en-GB" sz="2000" b="1" dirty="0">
                <a:solidFill>
                  <a:srgbClr val="CD0058"/>
                </a:solidFill>
              </a:rPr>
              <a:t>think again</a:t>
            </a:r>
            <a:r>
              <a:rPr lang="en-GB" sz="2000" dirty="0"/>
              <a:t>.</a:t>
            </a:r>
          </a:p>
          <a:p>
            <a:pPr marL="198000" indent="-198000">
              <a:lnSpc>
                <a:spcPct val="90000"/>
              </a:lnSpc>
              <a:buClr>
                <a:srgbClr val="CD0058"/>
              </a:buClr>
            </a:pPr>
            <a:r>
              <a:rPr lang="en-GB" sz="2000" dirty="0" smtClean="0"/>
              <a:t>It </a:t>
            </a:r>
            <a:r>
              <a:rPr lang="en-GB" sz="2000" dirty="0"/>
              <a:t>is </a:t>
            </a:r>
            <a:r>
              <a:rPr lang="en-GB" sz="2000" b="1" dirty="0">
                <a:solidFill>
                  <a:srgbClr val="CD0058"/>
                </a:solidFill>
              </a:rPr>
              <a:t>not</a:t>
            </a:r>
            <a:r>
              <a:rPr lang="en-GB" sz="2000" dirty="0">
                <a:solidFill>
                  <a:srgbClr val="CD0058"/>
                </a:solidFill>
              </a:rPr>
              <a:t> </a:t>
            </a:r>
            <a:r>
              <a:rPr lang="en-GB" sz="2000" dirty="0"/>
              <a:t>acceptable</a:t>
            </a:r>
            <a:r>
              <a:rPr lang="en-GB" sz="2000" dirty="0">
                <a:solidFill>
                  <a:srgbClr val="CD0058"/>
                </a:solidFill>
              </a:rPr>
              <a:t> </a:t>
            </a:r>
            <a:r>
              <a:rPr lang="en-GB" sz="2000" dirty="0"/>
              <a:t>to </a:t>
            </a:r>
            <a:r>
              <a:rPr lang="en-GB" sz="2000" b="1" dirty="0">
                <a:solidFill>
                  <a:srgbClr val="CD0058"/>
                </a:solidFill>
              </a:rPr>
              <a:t>call someone names</a:t>
            </a:r>
            <a:r>
              <a:rPr lang="en-GB" sz="2000" dirty="0"/>
              <a:t> because they smoke.</a:t>
            </a:r>
          </a:p>
          <a:p>
            <a:pPr marL="198000" indent="-198000">
              <a:lnSpc>
                <a:spcPct val="90000"/>
              </a:lnSpc>
              <a:buClr>
                <a:srgbClr val="CD0058"/>
              </a:buClr>
            </a:pPr>
            <a:r>
              <a:rPr lang="en-GB" sz="2000" dirty="0" smtClean="0"/>
              <a:t>It </a:t>
            </a:r>
            <a:r>
              <a:rPr lang="en-GB" sz="2000" dirty="0"/>
              <a:t>is </a:t>
            </a:r>
            <a:r>
              <a:rPr lang="en-GB" sz="2000" b="1" dirty="0">
                <a:solidFill>
                  <a:srgbClr val="CD0058"/>
                </a:solidFill>
              </a:rPr>
              <a:t>not</a:t>
            </a:r>
            <a:r>
              <a:rPr lang="en-GB" sz="2000" dirty="0"/>
              <a:t> acceptable to </a:t>
            </a:r>
            <a:r>
              <a:rPr lang="en-GB" sz="2000" b="1" dirty="0">
                <a:solidFill>
                  <a:srgbClr val="CD0058"/>
                </a:solidFill>
              </a:rPr>
              <a:t>accuse someone of lying</a:t>
            </a:r>
            <a:r>
              <a:rPr lang="en-GB" sz="2000" dirty="0"/>
              <a:t> if they sign the </a:t>
            </a:r>
            <a:r>
              <a:rPr lang="en-GB" sz="2000" dirty="0" smtClean="0"/>
              <a:t>monthly report </a:t>
            </a:r>
            <a:r>
              <a:rPr lang="en-GB" sz="2000" dirty="0"/>
              <a:t>form, but are suspected of experimenting</a:t>
            </a:r>
            <a:r>
              <a:rPr lang="en-GB" sz="2000" dirty="0" smtClean="0"/>
              <a:t>.</a:t>
            </a:r>
          </a:p>
          <a:p>
            <a:pPr marL="198000" indent="-198000">
              <a:lnSpc>
                <a:spcPct val="90000"/>
              </a:lnSpc>
              <a:buClr>
                <a:srgbClr val="CD0058"/>
              </a:buClr>
            </a:pPr>
            <a:r>
              <a:rPr lang="en-GB" sz="2000" dirty="0" smtClean="0"/>
              <a:t>Agreed?</a:t>
            </a:r>
            <a:endParaRPr lang="en-GB" sz="1600" dirty="0"/>
          </a:p>
          <a:p>
            <a:pPr marL="198000" indent="-198000">
              <a:lnSpc>
                <a:spcPct val="90000"/>
              </a:lnSpc>
              <a:buClr>
                <a:srgbClr val="CD0058"/>
              </a:buClr>
            </a:pPr>
            <a:r>
              <a:rPr lang="en-GB" sz="2000" dirty="0"/>
              <a:t>Now </a:t>
            </a:r>
            <a:r>
              <a:rPr lang="en-GB" sz="2000" dirty="0" smtClean="0"/>
              <a:t>- </a:t>
            </a:r>
            <a:r>
              <a:rPr lang="en-GB" sz="2000" dirty="0"/>
              <a:t>who will be the </a:t>
            </a:r>
            <a:r>
              <a:rPr lang="en-GB" sz="2000" b="1" dirty="0" smtClean="0">
                <a:solidFill>
                  <a:srgbClr val="CD0058"/>
                </a:solidFill>
              </a:rPr>
              <a:t>Smoke Free Class co-</a:t>
            </a:r>
            <a:r>
              <a:rPr lang="en-GB" sz="2000" b="1" dirty="0" err="1" smtClean="0">
                <a:solidFill>
                  <a:srgbClr val="CD0058"/>
                </a:solidFill>
              </a:rPr>
              <a:t>oridnator</a:t>
            </a:r>
            <a:r>
              <a:rPr lang="en-GB" sz="2000" b="1" dirty="0" smtClean="0">
                <a:solidFill>
                  <a:srgbClr val="CD0058"/>
                </a:solidFill>
              </a:rPr>
              <a:t>?</a:t>
            </a:r>
          </a:p>
        </p:txBody>
      </p:sp>
      <p:sp>
        <p:nvSpPr>
          <p:cNvPr id="10" name="TextBox 9"/>
          <p:cNvSpPr txBox="1"/>
          <p:nvPr/>
        </p:nvSpPr>
        <p:spPr>
          <a:xfrm>
            <a:off x="4769044" y="1268760"/>
            <a:ext cx="3929281" cy="707886"/>
          </a:xfrm>
          <a:prstGeom prst="rect">
            <a:avLst/>
          </a:prstGeom>
          <a:noFill/>
        </p:spPr>
        <p:txBody>
          <a:bodyPr wrap="none" rtlCol="0">
            <a:spAutoFit/>
          </a:bodyPr>
          <a:lstStyle/>
          <a:p>
            <a:r>
              <a:rPr lang="en-GB" sz="2000" dirty="0">
                <a:solidFill>
                  <a:srgbClr val="000090"/>
                </a:solidFill>
              </a:rPr>
              <a:t>Agreement of acceptable behaviour </a:t>
            </a:r>
            <a:endParaRPr lang="en-GB" sz="2000" dirty="0" smtClean="0">
              <a:solidFill>
                <a:srgbClr val="000090"/>
              </a:solidFill>
            </a:endParaRPr>
          </a:p>
          <a:p>
            <a:r>
              <a:rPr lang="en-GB" sz="2000" dirty="0">
                <a:solidFill>
                  <a:srgbClr val="000090"/>
                </a:solidFill>
              </a:rPr>
              <a:t>f</a:t>
            </a:r>
            <a:r>
              <a:rPr lang="en-GB" sz="2000" dirty="0" smtClean="0">
                <a:solidFill>
                  <a:srgbClr val="000090"/>
                </a:solidFill>
              </a:rPr>
              <a:t>or the </a:t>
            </a:r>
            <a:r>
              <a:rPr lang="en-GB" sz="2000" dirty="0">
                <a:solidFill>
                  <a:srgbClr val="000090"/>
                </a:solidFill>
              </a:rPr>
              <a:t>competition </a:t>
            </a:r>
            <a:endParaRPr lang="en-US" sz="2000" dirty="0">
              <a:solidFill>
                <a:srgbClr val="00009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12" name="Picture 11" descr="SMOKE FREE LOGO.eps"/>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79512" y="1988840"/>
            <a:ext cx="3657600" cy="2641600"/>
          </a:xfrm>
          <a:prstGeom prst="rect">
            <a:avLst/>
          </a:prstGeom>
        </p:spPr>
      </p:pic>
      <p:pic>
        <p:nvPicPr>
          <p:cNvPr id="2" name="Picture 1" descr="ISOLATED-SCHOOL-KIDS_16740255-FLAT.png"/>
          <p:cNvPicPr>
            <a:picLocks noChangeAspect="1"/>
          </p:cNvPicPr>
          <p:nvPr/>
        </p:nvPicPr>
        <p:blipFill rotWithShape="1">
          <a:blip r:embed="rId5" cstate="email">
            <a:extLst>
              <a:ext uri="{28A0092B-C50C-407E-A947-70E740481C1C}">
                <a14:useLocalDpi xmlns:a14="http://schemas.microsoft.com/office/drawing/2010/main" xmlns=""/>
              </a:ext>
            </a:extLst>
          </a:blip>
          <a:srcRect/>
          <a:stretch/>
        </p:blipFill>
        <p:spPr>
          <a:xfrm>
            <a:off x="-1" y="4185366"/>
            <a:ext cx="9144001" cy="2672634"/>
          </a:xfrm>
          <a:prstGeom prst="rect">
            <a:avLst/>
          </a:prstGeom>
        </p:spPr>
      </p:pic>
      <p:sp>
        <p:nvSpPr>
          <p:cNvPr id="3" name="Rectangle 2"/>
          <p:cNvSpPr/>
          <p:nvPr/>
        </p:nvSpPr>
        <p:spPr>
          <a:xfrm>
            <a:off x="3995936" y="908720"/>
            <a:ext cx="5040560" cy="3247043"/>
          </a:xfrm>
          <a:prstGeom prst="rect">
            <a:avLst/>
          </a:prstGeom>
        </p:spPr>
        <p:txBody>
          <a:bodyPr wrap="square">
            <a:spAutoFit/>
          </a:bodyPr>
          <a:lstStyle/>
          <a:p>
            <a:pPr>
              <a:spcAft>
                <a:spcPts val="600"/>
              </a:spcAft>
              <a:buNone/>
            </a:pPr>
            <a:r>
              <a:rPr lang="en-GB" sz="2000" b="1" dirty="0" smtClean="0">
                <a:solidFill>
                  <a:srgbClr val="000090"/>
                </a:solidFill>
              </a:rPr>
              <a:t>Who is smoking </a:t>
            </a:r>
            <a:r>
              <a:rPr lang="en-GB" sz="2000" dirty="0" smtClean="0"/>
              <a:t>these days and why did       they start?</a:t>
            </a:r>
          </a:p>
          <a:p>
            <a:pPr>
              <a:spcAft>
                <a:spcPts val="600"/>
              </a:spcAft>
              <a:buNone/>
            </a:pPr>
            <a:r>
              <a:rPr lang="en-GB" sz="2000" b="1" dirty="0" smtClean="0">
                <a:solidFill>
                  <a:srgbClr val="000090"/>
                </a:solidFill>
              </a:rPr>
              <a:t>What is in tobacco </a:t>
            </a:r>
            <a:r>
              <a:rPr lang="en-GB" sz="2000" dirty="0" smtClean="0"/>
              <a:t>and how does it get there?</a:t>
            </a:r>
          </a:p>
          <a:p>
            <a:pPr>
              <a:spcAft>
                <a:spcPts val="600"/>
              </a:spcAft>
              <a:buNone/>
            </a:pPr>
            <a:r>
              <a:rPr lang="en-GB" sz="2000" b="1" dirty="0" smtClean="0">
                <a:solidFill>
                  <a:srgbClr val="000090"/>
                </a:solidFill>
              </a:rPr>
              <a:t>The true cost of smoking</a:t>
            </a:r>
            <a:r>
              <a:rPr lang="en-GB" sz="2000" dirty="0" smtClean="0">
                <a:solidFill>
                  <a:srgbClr val="000090"/>
                </a:solidFill>
              </a:rPr>
              <a:t>... </a:t>
            </a:r>
            <a:r>
              <a:rPr lang="en-GB" sz="2000" dirty="0" smtClean="0"/>
              <a:t>Can you afford it?</a:t>
            </a:r>
          </a:p>
          <a:p>
            <a:pPr>
              <a:spcAft>
                <a:spcPts val="600"/>
              </a:spcAft>
              <a:buNone/>
            </a:pPr>
            <a:r>
              <a:rPr lang="en-GB" sz="2000" b="1" dirty="0" smtClean="0">
                <a:solidFill>
                  <a:srgbClr val="000090"/>
                </a:solidFill>
              </a:rPr>
              <a:t>Smoking and the environment</a:t>
            </a:r>
            <a:r>
              <a:rPr lang="en-GB" sz="2000" b="1" dirty="0" smtClean="0"/>
              <a:t> </a:t>
            </a:r>
            <a:r>
              <a:rPr lang="en-GB" sz="2000" dirty="0" smtClean="0"/>
              <a:t>-                    what is the impact?</a:t>
            </a:r>
          </a:p>
          <a:p>
            <a:pPr>
              <a:spcAft>
                <a:spcPts val="600"/>
              </a:spcAft>
              <a:buNone/>
            </a:pPr>
            <a:r>
              <a:rPr lang="en-GB" sz="2000" b="1" dirty="0" smtClean="0">
                <a:solidFill>
                  <a:srgbClr val="000090"/>
                </a:solidFill>
              </a:rPr>
              <a:t>Second-hand Smoke </a:t>
            </a:r>
            <a:r>
              <a:rPr lang="en-GB" sz="2000" dirty="0" smtClean="0"/>
              <a:t>- what is it and does it affect others?</a:t>
            </a:r>
          </a:p>
          <a:p>
            <a:pPr>
              <a:spcAft>
                <a:spcPts val="600"/>
              </a:spcAft>
              <a:buNone/>
            </a:pPr>
            <a:r>
              <a:rPr lang="en-GB" sz="2000" b="1" dirty="0" smtClean="0">
                <a:solidFill>
                  <a:srgbClr val="000090"/>
                </a:solidFill>
              </a:rPr>
              <a:t>E-Cigs and </a:t>
            </a:r>
            <a:r>
              <a:rPr lang="en-GB" sz="2000" b="1" dirty="0" err="1" smtClean="0">
                <a:solidFill>
                  <a:srgbClr val="000090"/>
                </a:solidFill>
              </a:rPr>
              <a:t>Vapes</a:t>
            </a:r>
            <a:r>
              <a:rPr lang="en-GB" sz="2000" b="1" dirty="0" smtClean="0">
                <a:solidFill>
                  <a:srgbClr val="000090"/>
                </a:solidFill>
              </a:rPr>
              <a:t> </a:t>
            </a:r>
            <a:r>
              <a:rPr lang="en-GB" sz="2000" dirty="0" smtClean="0"/>
              <a:t>- Good, bad or not sure?</a:t>
            </a:r>
          </a:p>
        </p:txBody>
      </p:sp>
      <p:pic>
        <p:nvPicPr>
          <p:cNvPr id="6" name="Picture 5"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sp>
        <p:nvSpPr>
          <p:cNvPr id="7" name="Title 1"/>
          <p:cNvSpPr txBox="1">
            <a:spLocks/>
          </p:cNvSpPr>
          <p:nvPr/>
        </p:nvSpPr>
        <p:spPr>
          <a:xfrm>
            <a:off x="395536" y="764704"/>
            <a:ext cx="3672408" cy="194421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800"/>
              </a:lnSpc>
            </a:pPr>
            <a:r>
              <a:rPr lang="en-GB" sz="4500" dirty="0" smtClean="0">
                <a:solidFill>
                  <a:srgbClr val="CD0058"/>
                </a:solidFill>
              </a:rPr>
              <a:t>What will we be looking at?</a:t>
            </a:r>
            <a:endParaRPr lang="en-GB" sz="4500" dirty="0">
              <a:solidFill>
                <a:srgbClr val="CD0058"/>
              </a:solidFill>
            </a:endParaRPr>
          </a:p>
        </p:txBody>
      </p:sp>
      <p:grpSp>
        <p:nvGrpSpPr>
          <p:cNvPr id="4" name="Group 3"/>
          <p:cNvGrpSpPr/>
          <p:nvPr/>
        </p:nvGrpSpPr>
        <p:grpSpPr>
          <a:xfrm>
            <a:off x="558601" y="5861770"/>
            <a:ext cx="8585399" cy="663574"/>
            <a:chOff x="558601" y="5861770"/>
            <a:chExt cx="8585399" cy="663574"/>
          </a:xfrm>
        </p:grpSpPr>
        <p:sp>
          <p:nvSpPr>
            <p:cNvPr id="9" name="Rectangle 8"/>
            <p:cNvSpPr/>
            <p:nvPr/>
          </p:nvSpPr>
          <p:spPr>
            <a:xfrm>
              <a:off x="558601" y="5924517"/>
              <a:ext cx="8461573" cy="473827"/>
            </a:xfrm>
            <a:prstGeom prst="rect">
              <a:avLst/>
            </a:prstGeom>
            <a:solidFill>
              <a:srgbClr val="F6BC1C">
                <a:alpha val="9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flipV="1">
              <a:off x="9082170" y="5904254"/>
              <a:ext cx="1" cy="169157"/>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3451" y="5924517"/>
              <a:ext cx="8580549"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3451" y="6460269"/>
              <a:ext cx="4516045"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63451" y="5861770"/>
              <a:ext cx="0" cy="663574"/>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38096" y="5981218"/>
              <a:ext cx="8346852" cy="400110"/>
            </a:xfrm>
            <a:prstGeom prst="rect">
              <a:avLst/>
            </a:prstGeom>
          </p:spPr>
          <p:txBody>
            <a:bodyPr wrap="square">
              <a:spAutoFit/>
            </a:bodyPr>
            <a:lstStyle/>
            <a:p>
              <a:pPr algn="ctr">
                <a:spcAft>
                  <a:spcPts val="600"/>
                </a:spcAft>
                <a:buNone/>
              </a:pPr>
              <a:r>
                <a:rPr lang="en-GB" sz="2000" b="1" dirty="0" smtClean="0">
                  <a:solidFill>
                    <a:srgbClr val="CD0058"/>
                  </a:solidFill>
                </a:rPr>
                <a:t>Remember</a:t>
              </a:r>
              <a:r>
                <a:rPr lang="en-GB" sz="2000" dirty="0" smtClean="0"/>
                <a:t> you </a:t>
              </a:r>
              <a:r>
                <a:rPr lang="en-GB" sz="2000" dirty="0"/>
                <a:t>don’t have to do the activities in </a:t>
              </a:r>
              <a:r>
                <a:rPr lang="en-GB" sz="2000" dirty="0" smtClean="0"/>
                <a:t>order </a:t>
              </a:r>
              <a:r>
                <a:rPr lang="en-GB" sz="2000" dirty="0"/>
                <a:t>- </a:t>
              </a:r>
              <a:r>
                <a:rPr lang="en-GB" sz="2000" b="1" dirty="0">
                  <a:solidFill>
                    <a:srgbClr val="CD0058"/>
                  </a:solidFill>
                </a:rPr>
                <a:t>follow you own path!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0-#ppt_w/2"/>
                                          </p:val>
                                        </p:tav>
                                        <p:tav tm="100000">
                                          <p:val>
                                            <p:strVal val="#ppt_x"/>
                                          </p:val>
                                        </p:tav>
                                      </p:tavLst>
                                    </p:anim>
                                    <p:anim calcmode="lin" valueType="num">
                                      <p:cBhvr additive="base">
                                        <p:cTn id="5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5" name="Picture 4" descr="SFC COMPETITION PINK TEXT.eps"/>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sp>
        <p:nvSpPr>
          <p:cNvPr id="6" name="Title 1"/>
          <p:cNvSpPr txBox="1">
            <a:spLocks/>
          </p:cNvSpPr>
          <p:nvPr/>
        </p:nvSpPr>
        <p:spPr>
          <a:xfrm>
            <a:off x="395536" y="764704"/>
            <a:ext cx="3744416" cy="33843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600"/>
              </a:lnSpc>
            </a:pPr>
            <a:r>
              <a:rPr lang="en-GB" sz="4500" dirty="0" smtClean="0">
                <a:solidFill>
                  <a:srgbClr val="CD0058"/>
                </a:solidFill>
              </a:rPr>
              <a:t>Compete against other classes and other schools for great prizes</a:t>
            </a:r>
            <a:endParaRPr lang="en-GB" sz="4500" dirty="0">
              <a:solidFill>
                <a:srgbClr val="CD0058"/>
              </a:solidFill>
            </a:endParaRPr>
          </a:p>
        </p:txBody>
      </p:sp>
      <p:pic>
        <p:nvPicPr>
          <p:cNvPr id="7" name="Picture 6" descr="SMOKE FREE LOGO.eps"/>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179512" y="3789040"/>
            <a:ext cx="3657600" cy="2641600"/>
          </a:xfrm>
          <a:prstGeom prst="rect">
            <a:avLst/>
          </a:prstGeom>
        </p:spPr>
      </p:pic>
      <p:sp>
        <p:nvSpPr>
          <p:cNvPr id="3" name="Content Placeholder 2"/>
          <p:cNvSpPr>
            <a:spLocks noGrp="1"/>
          </p:cNvSpPr>
          <p:nvPr>
            <p:ph idx="1"/>
          </p:nvPr>
        </p:nvSpPr>
        <p:spPr>
          <a:xfrm>
            <a:off x="4139952" y="764704"/>
            <a:ext cx="4464496" cy="2448271"/>
          </a:xfrm>
        </p:spPr>
        <p:txBody>
          <a:bodyPr>
            <a:noAutofit/>
          </a:bodyPr>
          <a:lstStyle/>
          <a:p>
            <a:pPr marL="0" indent="0">
              <a:lnSpc>
                <a:spcPts val="3000"/>
              </a:lnSpc>
              <a:spcBef>
                <a:spcPts val="0"/>
              </a:spcBef>
              <a:spcAft>
                <a:spcPts val="600"/>
              </a:spcAft>
              <a:buClr>
                <a:srgbClr val="CD0058"/>
              </a:buClr>
              <a:buNone/>
            </a:pPr>
            <a:r>
              <a:rPr lang="en-GB" sz="3000" dirty="0" smtClean="0">
                <a:solidFill>
                  <a:srgbClr val="CD0058"/>
                </a:solidFill>
              </a:rPr>
              <a:t>Best Smoke Free Visual and Smoke Free Promotion </a:t>
            </a:r>
          </a:p>
          <a:p>
            <a:pPr marL="198000" indent="-198000">
              <a:lnSpc>
                <a:spcPct val="90000"/>
              </a:lnSpc>
              <a:spcBef>
                <a:spcPts val="0"/>
              </a:spcBef>
              <a:spcAft>
                <a:spcPts val="600"/>
              </a:spcAft>
              <a:buClr>
                <a:srgbClr val="CD0058"/>
              </a:buClr>
            </a:pPr>
            <a:r>
              <a:rPr lang="en-GB" sz="2000" b="1" dirty="0" smtClean="0"/>
              <a:t>Think about </a:t>
            </a:r>
            <a:r>
              <a:rPr lang="en-GB" sz="2000" dirty="0" smtClean="0"/>
              <a:t>how you would share the message with friends and family that being smoke free is the best way to be?</a:t>
            </a:r>
          </a:p>
          <a:p>
            <a:pPr marL="198000" indent="-198000">
              <a:lnSpc>
                <a:spcPct val="90000"/>
              </a:lnSpc>
              <a:spcBef>
                <a:spcPts val="0"/>
              </a:spcBef>
              <a:spcAft>
                <a:spcPts val="600"/>
              </a:spcAft>
              <a:buClr>
                <a:srgbClr val="CD0058"/>
              </a:buClr>
            </a:pPr>
            <a:r>
              <a:rPr lang="en-GB" sz="2000" b="1" dirty="0" smtClean="0"/>
              <a:t>No rules</a:t>
            </a:r>
            <a:r>
              <a:rPr lang="en-GB" sz="2000" dirty="0" smtClean="0"/>
              <a:t>, no restrictions.</a:t>
            </a:r>
          </a:p>
          <a:p>
            <a:pPr marL="198000" indent="-198000">
              <a:lnSpc>
                <a:spcPct val="90000"/>
              </a:lnSpc>
              <a:spcBef>
                <a:spcPts val="0"/>
              </a:spcBef>
              <a:spcAft>
                <a:spcPts val="600"/>
              </a:spcAft>
              <a:buClr>
                <a:srgbClr val="CD0058"/>
              </a:buClr>
            </a:pPr>
            <a:r>
              <a:rPr lang="en-GB" sz="2000" b="1" dirty="0" smtClean="0"/>
              <a:t>Entries</a:t>
            </a:r>
            <a:r>
              <a:rPr lang="en-GB" sz="2000" dirty="0" smtClean="0"/>
              <a:t> </a:t>
            </a:r>
            <a:r>
              <a:rPr lang="en-GB" sz="2000" dirty="0"/>
              <a:t>Just make sure you get your entry in on </a:t>
            </a:r>
            <a:r>
              <a:rPr lang="en-GB" sz="2000" dirty="0" smtClean="0"/>
              <a:t>time.</a:t>
            </a:r>
            <a:endParaRPr lang="en-GB" sz="2000" dirty="0"/>
          </a:p>
        </p:txBody>
      </p:sp>
      <p:grpSp>
        <p:nvGrpSpPr>
          <p:cNvPr id="8" name="Group 7"/>
          <p:cNvGrpSpPr/>
          <p:nvPr/>
        </p:nvGrpSpPr>
        <p:grpSpPr>
          <a:xfrm>
            <a:off x="4283837" y="3802940"/>
            <a:ext cx="4031571" cy="2585572"/>
            <a:chOff x="4283837" y="3802940"/>
            <a:chExt cx="4031571" cy="2585572"/>
          </a:xfrm>
        </p:grpSpPr>
        <p:grpSp>
          <p:nvGrpSpPr>
            <p:cNvPr id="2" name="Group 1"/>
            <p:cNvGrpSpPr/>
            <p:nvPr/>
          </p:nvGrpSpPr>
          <p:grpSpPr>
            <a:xfrm>
              <a:off x="4283837" y="3802940"/>
              <a:ext cx="4031571" cy="2585572"/>
              <a:chOff x="4283837" y="3641104"/>
              <a:chExt cx="4031571" cy="2578920"/>
            </a:xfrm>
          </p:grpSpPr>
          <p:sp>
            <p:nvSpPr>
              <p:cNvPr id="13" name="Rectangular Callout 12"/>
              <p:cNvSpPr/>
              <p:nvPr/>
            </p:nvSpPr>
            <p:spPr>
              <a:xfrm rot="421296">
                <a:off x="4342602" y="3641104"/>
                <a:ext cx="3972806" cy="2536967"/>
              </a:xfrm>
              <a:prstGeom prst="wedgeRectCallout">
                <a:avLst/>
              </a:prstGeom>
              <a:solidFill>
                <a:schemeClr val="accent5">
                  <a:lumMod val="50000"/>
                </a:schemeClr>
              </a:solidFill>
              <a:ln>
                <a:noFill/>
              </a:ln>
              <a:effectLst>
                <a:outerShdw blurRad="190500" dir="18900000" sy="23000" kx="-1200000" algn="b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0" name="Rectangular Callout 9"/>
              <p:cNvSpPr/>
              <p:nvPr/>
            </p:nvSpPr>
            <p:spPr>
              <a:xfrm rot="421296">
                <a:off x="4283837" y="3683057"/>
                <a:ext cx="3972806" cy="2536967"/>
              </a:xfrm>
              <a:prstGeom prst="wedgeRectCallout">
                <a:avLst/>
              </a:prstGeom>
              <a:solidFill>
                <a:schemeClr val="accent5">
                  <a:lumMod val="75000"/>
                </a:schemeClr>
              </a:solidFill>
              <a:ln>
                <a:noFill/>
              </a:ln>
              <a:effectLst>
                <a:outerShdw blurRad="190500" dir="18900000" sy="23000" kx="-1200000" algn="bl" rotWithShape="0">
                  <a:prstClr val="black">
                    <a:alpha val="3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TextBox 8"/>
            <p:cNvSpPr txBox="1"/>
            <p:nvPr/>
          </p:nvSpPr>
          <p:spPr>
            <a:xfrm rot="421296">
              <a:off x="4462085" y="3940796"/>
              <a:ext cx="3800624" cy="2276692"/>
            </a:xfrm>
            <a:prstGeom prst="rect">
              <a:avLst/>
            </a:prstGeom>
            <a:noFill/>
          </p:spPr>
          <p:txBody>
            <a:bodyPr wrap="square" rtlCol="0">
              <a:spAutoFit/>
            </a:bodyPr>
            <a:lstStyle/>
            <a:p>
              <a:pPr>
                <a:lnSpc>
                  <a:spcPts val="3400"/>
                </a:lnSpc>
              </a:pPr>
              <a:r>
                <a:rPr lang="en-GB" sz="3000" b="1" dirty="0">
                  <a:solidFill>
                    <a:srgbClr val="F6BC1C"/>
                  </a:solidFill>
                </a:rPr>
                <a:t>BIG </a:t>
              </a:r>
              <a:r>
                <a:rPr lang="en-GB" sz="3000" b="1" dirty="0" smtClean="0">
                  <a:solidFill>
                    <a:srgbClr val="F6BC1C"/>
                  </a:solidFill>
                </a:rPr>
                <a:t>HINT</a:t>
              </a:r>
              <a:r>
                <a:rPr lang="en-GB" sz="3000" dirty="0" smtClean="0">
                  <a:solidFill>
                    <a:srgbClr val="F6BC1C"/>
                  </a:solidFill>
                </a:rPr>
                <a:t> </a:t>
              </a:r>
            </a:p>
            <a:p>
              <a:pPr>
                <a:lnSpc>
                  <a:spcPts val="3400"/>
                </a:lnSpc>
              </a:pPr>
              <a:r>
                <a:rPr lang="en-GB" sz="3000" dirty="0" smtClean="0">
                  <a:solidFill>
                    <a:schemeClr val="bg1"/>
                  </a:solidFill>
                </a:rPr>
                <a:t>Positive </a:t>
              </a:r>
              <a:r>
                <a:rPr lang="en-GB" sz="3000" dirty="0">
                  <a:solidFill>
                    <a:schemeClr val="bg1"/>
                  </a:solidFill>
                </a:rPr>
                <a:t>messages win prizes!! Remember if one person wins - </a:t>
              </a:r>
              <a:r>
                <a:rPr lang="en-GB" sz="3000" dirty="0" smtClean="0">
                  <a:solidFill>
                    <a:schemeClr val="bg1"/>
                  </a:solidFill>
                </a:rPr>
                <a:t>    </a:t>
              </a:r>
              <a:r>
                <a:rPr lang="en-GB" sz="3000" b="1" dirty="0" smtClean="0">
                  <a:solidFill>
                    <a:srgbClr val="F6BC1C"/>
                  </a:solidFill>
                </a:rPr>
                <a:t>the </a:t>
              </a:r>
              <a:r>
                <a:rPr lang="en-GB" sz="3000" b="1" dirty="0">
                  <a:solidFill>
                    <a:srgbClr val="F6BC1C"/>
                  </a:solidFill>
                </a:rPr>
                <a:t>whole class </a:t>
              </a:r>
              <a:r>
                <a:rPr lang="en-GB" sz="3000" b="1" dirty="0" smtClean="0">
                  <a:solidFill>
                    <a:srgbClr val="F6BC1C"/>
                  </a:solidFill>
                </a:rPr>
                <a:t>wins!</a:t>
              </a:r>
              <a:endParaRPr lang="en-GB" sz="3000" b="1" dirty="0">
                <a:solidFill>
                  <a:srgbClr val="F6BC1C"/>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 calcmode="lin" valueType="num">
                                      <p:cBhvr>
                                        <p:cTn id="39" dur="500" fill="hold"/>
                                        <p:tgtEl>
                                          <p:spTgt spid="8"/>
                                        </p:tgtEl>
                                        <p:attrNameLst>
                                          <p:attrName>style.rotation</p:attrName>
                                        </p:attrNameLst>
                                      </p:cBhvr>
                                      <p:tavLst>
                                        <p:tav tm="0">
                                          <p:val>
                                            <p:fltVal val="360"/>
                                          </p:val>
                                        </p:tav>
                                        <p:tav tm="100000">
                                          <p:val>
                                            <p:fltVal val="0"/>
                                          </p:val>
                                        </p:tav>
                                      </p:tavLst>
                                    </p:anim>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12" name="Picture 11" descr="shutterstock_60854332.eps"/>
          <p:cNvPicPr>
            <a:picLocks noChangeAspect="1"/>
          </p:cNvPicPr>
          <p:nvPr/>
        </p:nvPicPr>
        <p:blipFill rotWithShape="1">
          <a:blip r:embed="rId4" cstate="email">
            <a:extLst>
              <a:ext uri="{28A0092B-C50C-407E-A947-70E740481C1C}">
                <a14:useLocalDpi xmlns:a14="http://schemas.microsoft.com/office/drawing/2010/main" xmlns=""/>
              </a:ext>
            </a:extLst>
          </a:blip>
          <a:srcRect t="3258" b="3316"/>
          <a:stretch/>
        </p:blipFill>
        <p:spPr>
          <a:xfrm rot="16200000">
            <a:off x="1547667" y="-1287018"/>
            <a:ext cx="6048672" cy="9144001"/>
          </a:xfrm>
          <a:prstGeom prst="rect">
            <a:avLst/>
          </a:prstGeom>
        </p:spPr>
      </p:pic>
      <p:pic>
        <p:nvPicPr>
          <p:cNvPr id="2" name="Picture 1" descr="AdobeStock_53246326-CROP.png"/>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6516216" y="1272936"/>
            <a:ext cx="2520280" cy="5540440"/>
          </a:xfrm>
          <a:prstGeom prst="rect">
            <a:avLst/>
          </a:prstGeom>
        </p:spPr>
      </p:pic>
      <p:pic>
        <p:nvPicPr>
          <p:cNvPr id="7" name="Picture 6" descr="SFC COMPETITION PINK TEXT.eps"/>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sp>
        <p:nvSpPr>
          <p:cNvPr id="5" name="Rectangle 4"/>
          <p:cNvSpPr/>
          <p:nvPr/>
        </p:nvSpPr>
        <p:spPr>
          <a:xfrm>
            <a:off x="2483768" y="2306515"/>
            <a:ext cx="4104456" cy="1985159"/>
          </a:xfrm>
          <a:prstGeom prst="rect">
            <a:avLst/>
          </a:prstGeom>
        </p:spPr>
        <p:txBody>
          <a:bodyPr wrap="square">
            <a:spAutoFit/>
          </a:bodyPr>
          <a:lstStyle/>
          <a:p>
            <a:pPr>
              <a:spcAft>
                <a:spcPts val="600"/>
              </a:spcAft>
            </a:pPr>
            <a:r>
              <a:rPr lang="en-GB" spc="500" dirty="0" smtClean="0">
                <a:solidFill>
                  <a:schemeClr val="bg1"/>
                </a:solidFill>
              </a:rPr>
              <a:t>Class Research</a:t>
            </a:r>
            <a:endParaRPr lang="en-GB" sz="800" spc="500" dirty="0" smtClean="0">
              <a:solidFill>
                <a:schemeClr val="bg1"/>
              </a:solidFill>
            </a:endParaRPr>
          </a:p>
          <a:p>
            <a:pPr>
              <a:spcAft>
                <a:spcPts val="600"/>
              </a:spcAft>
            </a:pPr>
            <a:r>
              <a:rPr lang="en-GB" b="1" dirty="0" smtClean="0">
                <a:solidFill>
                  <a:srgbClr val="F6BC1C"/>
                </a:solidFill>
              </a:rPr>
              <a:t>1. </a:t>
            </a:r>
            <a:r>
              <a:rPr lang="en-GB" b="1" dirty="0" smtClean="0">
                <a:solidFill>
                  <a:schemeClr val="bg1"/>
                </a:solidFill>
              </a:rPr>
              <a:t>How many people your age do you think choose not to smoke?</a:t>
            </a:r>
          </a:p>
          <a:p>
            <a:pPr>
              <a:spcAft>
                <a:spcPts val="600"/>
              </a:spcAft>
            </a:pPr>
            <a:r>
              <a:rPr lang="en-GB" b="1" dirty="0" smtClean="0">
                <a:solidFill>
                  <a:srgbClr val="F6BC1C"/>
                </a:solidFill>
              </a:rPr>
              <a:t>2. </a:t>
            </a:r>
            <a:r>
              <a:rPr lang="en-GB" b="1" dirty="0" smtClean="0">
                <a:solidFill>
                  <a:schemeClr val="bg1"/>
                </a:solidFill>
              </a:rPr>
              <a:t>How you think that compares to Fife?</a:t>
            </a:r>
          </a:p>
          <a:p>
            <a:pPr>
              <a:spcAft>
                <a:spcPts val="600"/>
              </a:spcAft>
            </a:pPr>
            <a:r>
              <a:rPr lang="en-GB" b="1" dirty="0" smtClean="0">
                <a:solidFill>
                  <a:srgbClr val="F6BC1C"/>
                </a:solidFill>
              </a:rPr>
              <a:t>3. </a:t>
            </a:r>
            <a:r>
              <a:rPr lang="en-GB" b="1" dirty="0" smtClean="0">
                <a:solidFill>
                  <a:schemeClr val="bg1"/>
                </a:solidFill>
              </a:rPr>
              <a:t>What do you believe are the benefits  of not smoking?</a:t>
            </a:r>
            <a:endParaRPr lang="en-GB" dirty="0">
              <a:solidFill>
                <a:schemeClr val="bg1"/>
              </a:solidFill>
            </a:endParaRPr>
          </a:p>
        </p:txBody>
      </p:sp>
      <p:pic>
        <p:nvPicPr>
          <p:cNvPr id="8" name="Picture 7" descr="SMOKE FREE LOGO.eps"/>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pic>
        <p:nvPicPr>
          <p:cNvPr id="9" name="Picture 8" descr="ACTIVITY 1.eps"/>
          <p:cNvPicPr>
            <a:picLocks noChangeAspect="1"/>
          </p:cNvPicPr>
          <p:nvPr/>
        </p:nvPicPr>
        <p:blipFill>
          <a:blip r:embed="rId8" cstate="print">
            <a:alphaModFix amt="42000"/>
            <a:extLst>
              <a:ext uri="{28A0092B-C50C-407E-A947-70E740481C1C}">
                <a14:useLocalDpi xmlns:a14="http://schemas.microsoft.com/office/drawing/2010/main" xmlns=""/>
              </a:ext>
            </a:extLst>
          </a:blip>
          <a:stretch>
            <a:fillRect/>
          </a:stretch>
        </p:blipFill>
        <p:spPr>
          <a:xfrm>
            <a:off x="197681" y="980728"/>
            <a:ext cx="2340000" cy="2340000"/>
          </a:xfrm>
          <a:prstGeom prst="rect">
            <a:avLst/>
          </a:prstGeom>
          <a:noFill/>
        </p:spPr>
      </p:pic>
      <p:sp>
        <p:nvSpPr>
          <p:cNvPr id="10" name="TextBox 9"/>
          <p:cNvSpPr txBox="1"/>
          <p:nvPr/>
        </p:nvSpPr>
        <p:spPr>
          <a:xfrm>
            <a:off x="1835696" y="1745552"/>
            <a:ext cx="3816424" cy="615553"/>
          </a:xfrm>
          <a:prstGeom prst="rect">
            <a:avLst/>
          </a:prstGeom>
          <a:noFill/>
        </p:spPr>
        <p:txBody>
          <a:bodyPr wrap="square" rtlCol="0">
            <a:spAutoFit/>
          </a:bodyPr>
          <a:lstStyle/>
          <a:p>
            <a:r>
              <a:rPr lang="en-GB" sz="3400" dirty="0">
                <a:solidFill>
                  <a:srgbClr val="F6BC1C"/>
                </a:solidFill>
              </a:rPr>
              <a:t>Suggested</a:t>
            </a:r>
            <a:r>
              <a:rPr lang="en-GB" sz="3400" b="1" dirty="0">
                <a:solidFill>
                  <a:schemeClr val="bg1"/>
                </a:solidFill>
              </a:rPr>
              <a:t> Activity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additive="base">
                                        <p:cTn id="4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sp>
        <p:nvSpPr>
          <p:cNvPr id="13" name="Rectangle 12"/>
          <p:cNvSpPr/>
          <p:nvPr/>
        </p:nvSpPr>
        <p:spPr>
          <a:xfrm>
            <a:off x="512191" y="1333847"/>
            <a:ext cx="8047609" cy="4550486"/>
          </a:xfrm>
          <a:prstGeom prst="rect">
            <a:avLst/>
          </a:prstGeom>
          <a:solidFill>
            <a:srgbClr val="F6BC1C">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flipV="1">
            <a:off x="8626492" y="1241450"/>
            <a:ext cx="1" cy="115212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79425" y="1304402"/>
            <a:ext cx="818562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44141" y="5949280"/>
            <a:ext cx="4274160" cy="0"/>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44141" y="1270692"/>
            <a:ext cx="0" cy="4742758"/>
          </a:xfrm>
          <a:prstGeom prst="line">
            <a:avLst/>
          </a:prstGeom>
          <a:ln w="127000">
            <a:solidFill>
              <a:srgbClr val="CD0058"/>
            </a:solidFill>
          </a:ln>
          <a:effectLst/>
        </p:spPr>
        <p:style>
          <a:lnRef idx="2">
            <a:schemeClr val="accent1"/>
          </a:lnRef>
          <a:fillRef idx="0">
            <a:schemeClr val="accent1"/>
          </a:fillRef>
          <a:effectRef idx="1">
            <a:schemeClr val="accent1"/>
          </a:effectRef>
          <a:fontRef idx="minor">
            <a:schemeClr val="tx1"/>
          </a:fontRef>
        </p:style>
      </p:cxnSp>
      <p:pic>
        <p:nvPicPr>
          <p:cNvPr id="7" name="Picture 6" descr="SFC COMPETITION PINK TEXT.eps"/>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pic>
        <p:nvPicPr>
          <p:cNvPr id="8" name="Picture 7" descr="SMOKE FREE LOGO.eps"/>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pic>
        <p:nvPicPr>
          <p:cNvPr id="9" name="Picture 8" descr="ACTIVITY 1.eps"/>
          <p:cNvPicPr>
            <a:picLocks noChangeAspect="1"/>
          </p:cNvPicPr>
          <p:nvPr/>
        </p:nvPicPr>
        <p:blipFill>
          <a:blip r:embed="rId6" cstate="print">
            <a:alphaModFix amt="42000"/>
            <a:extLst>
              <a:ext uri="{28A0092B-C50C-407E-A947-70E740481C1C}">
                <a14:useLocalDpi xmlns:a14="http://schemas.microsoft.com/office/drawing/2010/main" xmlns=""/>
              </a:ext>
            </a:extLst>
          </a:blip>
          <a:stretch>
            <a:fillRect/>
          </a:stretch>
        </p:blipFill>
        <p:spPr>
          <a:xfrm>
            <a:off x="197681" y="980728"/>
            <a:ext cx="2340000" cy="2340000"/>
          </a:xfrm>
          <a:prstGeom prst="rect">
            <a:avLst/>
          </a:prstGeom>
          <a:noFill/>
        </p:spPr>
      </p:pic>
      <p:sp>
        <p:nvSpPr>
          <p:cNvPr id="10" name="TextBox 9"/>
          <p:cNvSpPr txBox="1"/>
          <p:nvPr/>
        </p:nvSpPr>
        <p:spPr>
          <a:xfrm>
            <a:off x="467544" y="620688"/>
            <a:ext cx="8208912" cy="615553"/>
          </a:xfrm>
          <a:prstGeom prst="rect">
            <a:avLst/>
          </a:prstGeom>
          <a:noFill/>
        </p:spPr>
        <p:txBody>
          <a:bodyPr wrap="square" rtlCol="0">
            <a:spAutoFit/>
          </a:bodyPr>
          <a:lstStyle/>
          <a:p>
            <a:pPr algn="ctr"/>
            <a:r>
              <a:rPr lang="en-GB" sz="3400" dirty="0" smtClean="0">
                <a:solidFill>
                  <a:srgbClr val="CD0058"/>
                </a:solidFill>
              </a:rPr>
              <a:t>Who is Smoking </a:t>
            </a:r>
            <a:r>
              <a:rPr lang="en-GB" sz="3400" dirty="0" smtClean="0">
                <a:solidFill>
                  <a:srgbClr val="000090"/>
                </a:solidFill>
              </a:rPr>
              <a:t>and why?</a:t>
            </a:r>
            <a:endParaRPr lang="en-GB" sz="3400" b="1" dirty="0">
              <a:solidFill>
                <a:srgbClr val="000090"/>
              </a:solidFill>
            </a:endParaRPr>
          </a:p>
        </p:txBody>
      </p:sp>
      <p:sp>
        <p:nvSpPr>
          <p:cNvPr id="5" name="Rectangle 4"/>
          <p:cNvSpPr/>
          <p:nvPr/>
        </p:nvSpPr>
        <p:spPr>
          <a:xfrm>
            <a:off x="683568" y="1489146"/>
            <a:ext cx="3816424" cy="4108818"/>
          </a:xfrm>
          <a:prstGeom prst="rect">
            <a:avLst/>
          </a:prstGeom>
        </p:spPr>
        <p:txBody>
          <a:bodyPr wrap="square">
            <a:spAutoFit/>
          </a:bodyPr>
          <a:lstStyle/>
          <a:p>
            <a:pPr>
              <a:spcAft>
                <a:spcPts val="600"/>
              </a:spcAft>
            </a:pPr>
            <a:r>
              <a:rPr lang="en-GB" dirty="0">
                <a:solidFill>
                  <a:schemeClr val="bg1"/>
                </a:solidFill>
              </a:rPr>
              <a:t>﻿</a:t>
            </a:r>
            <a:r>
              <a:rPr lang="en-GB" dirty="0" smtClean="0">
                <a:solidFill>
                  <a:srgbClr val="CD0058"/>
                </a:solidFill>
              </a:rPr>
              <a:t>• </a:t>
            </a:r>
            <a:r>
              <a:rPr lang="en-GB" dirty="0" smtClean="0"/>
              <a:t> </a:t>
            </a:r>
            <a:r>
              <a:rPr lang="en-GB" dirty="0"/>
              <a:t>In Scotland 98% of 13 year old choose NOT to smoke ( 97% in Fife</a:t>
            </a:r>
            <a:r>
              <a:rPr lang="en-GB" dirty="0" smtClean="0"/>
              <a:t>).</a:t>
            </a:r>
            <a:endParaRPr lang="en-GB" dirty="0"/>
          </a:p>
          <a:p>
            <a:pPr>
              <a:spcAft>
                <a:spcPts val="600"/>
              </a:spcAft>
            </a:pPr>
            <a:r>
              <a:rPr lang="en-GB" dirty="0">
                <a:solidFill>
                  <a:srgbClr val="CD0058"/>
                </a:solidFill>
              </a:rPr>
              <a:t>• </a:t>
            </a:r>
            <a:r>
              <a:rPr lang="en-GB" dirty="0"/>
              <a:t> 91/92 % of 15 year olds choose NOT to smoke (87 % in Fife</a:t>
            </a:r>
            <a:r>
              <a:rPr lang="en-GB" dirty="0" smtClean="0"/>
              <a:t>).</a:t>
            </a:r>
            <a:endParaRPr lang="en-GB" dirty="0">
              <a:solidFill>
                <a:schemeClr val="bg1"/>
              </a:solidFill>
            </a:endParaRPr>
          </a:p>
          <a:p>
            <a:pPr>
              <a:spcAft>
                <a:spcPts val="600"/>
              </a:spcAft>
            </a:pPr>
            <a:r>
              <a:rPr lang="en-GB" sz="2800" b="1" dirty="0">
                <a:solidFill>
                  <a:srgbClr val="CD0058"/>
                </a:solidFill>
              </a:rPr>
              <a:t>Why do young people start smoking</a:t>
            </a:r>
            <a:r>
              <a:rPr lang="en-GB" sz="2800" b="1" dirty="0" smtClean="0">
                <a:solidFill>
                  <a:srgbClr val="CD0058"/>
                </a:solidFill>
              </a:rPr>
              <a:t>?</a:t>
            </a:r>
            <a:endParaRPr lang="en-GB" sz="2800" b="1" dirty="0">
              <a:solidFill>
                <a:srgbClr val="CD0058"/>
              </a:solidFill>
            </a:endParaRPr>
          </a:p>
          <a:p>
            <a:pPr>
              <a:spcAft>
                <a:spcPts val="600"/>
              </a:spcAft>
            </a:pPr>
            <a:r>
              <a:rPr lang="en-GB" b="1" dirty="0">
                <a:solidFill>
                  <a:srgbClr val="CD0058"/>
                </a:solidFill>
              </a:rPr>
              <a:t>•</a:t>
            </a:r>
            <a:r>
              <a:rPr lang="en-GB" b="1" dirty="0">
                <a:solidFill>
                  <a:srgbClr val="000000"/>
                </a:solidFill>
              </a:rPr>
              <a:t> Influence of family and friends</a:t>
            </a:r>
          </a:p>
          <a:p>
            <a:pPr>
              <a:spcAft>
                <a:spcPts val="600"/>
              </a:spcAft>
            </a:pPr>
            <a:r>
              <a:rPr lang="en-GB" b="1" dirty="0">
                <a:solidFill>
                  <a:srgbClr val="CD0058"/>
                </a:solidFill>
              </a:rPr>
              <a:t>•</a:t>
            </a:r>
            <a:r>
              <a:rPr lang="en-GB" b="1" dirty="0">
                <a:solidFill>
                  <a:srgbClr val="000000"/>
                </a:solidFill>
              </a:rPr>
              <a:t> Tobacco company advertising</a:t>
            </a:r>
          </a:p>
          <a:p>
            <a:pPr>
              <a:spcAft>
                <a:spcPts val="600"/>
              </a:spcAft>
            </a:pPr>
            <a:r>
              <a:rPr lang="en-GB" dirty="0">
                <a:solidFill>
                  <a:srgbClr val="000000"/>
                </a:solidFill>
              </a:rPr>
              <a:t>To maintain their profits they need to recruit new regular </a:t>
            </a:r>
            <a:r>
              <a:rPr lang="en-GB" dirty="0" smtClean="0">
                <a:solidFill>
                  <a:srgbClr val="000000"/>
                </a:solidFill>
              </a:rPr>
              <a:t>smokers </a:t>
            </a:r>
            <a:r>
              <a:rPr lang="en-GB" dirty="0">
                <a:solidFill>
                  <a:srgbClr val="000000"/>
                </a:solidFill>
              </a:rPr>
              <a:t>to replace those who quit or die so they specifically target young people.</a:t>
            </a:r>
          </a:p>
        </p:txBody>
      </p:sp>
      <p:sp>
        <p:nvSpPr>
          <p:cNvPr id="21" name="Rectangle 20"/>
          <p:cNvSpPr/>
          <p:nvPr/>
        </p:nvSpPr>
        <p:spPr>
          <a:xfrm>
            <a:off x="4572000" y="1484784"/>
            <a:ext cx="3960440" cy="4185762"/>
          </a:xfrm>
          <a:prstGeom prst="rect">
            <a:avLst/>
          </a:prstGeom>
        </p:spPr>
        <p:txBody>
          <a:bodyPr wrap="square">
            <a:spAutoFit/>
          </a:bodyPr>
          <a:lstStyle/>
          <a:p>
            <a:pPr>
              <a:spcAft>
                <a:spcPts val="600"/>
              </a:spcAft>
            </a:pPr>
            <a:r>
              <a:rPr lang="en-GB" dirty="0">
                <a:solidFill>
                  <a:schemeClr val="bg1"/>
                </a:solidFill>
              </a:rPr>
              <a:t>﻿</a:t>
            </a:r>
            <a:r>
              <a:rPr lang="en-GB" dirty="0">
                <a:solidFill>
                  <a:srgbClr val="CD0058"/>
                </a:solidFill>
              </a:rPr>
              <a:t>﻿</a:t>
            </a:r>
            <a:r>
              <a:rPr lang="en-GB" b="1" dirty="0">
                <a:solidFill>
                  <a:srgbClr val="CD0058"/>
                </a:solidFill>
              </a:rPr>
              <a:t>•</a:t>
            </a:r>
            <a:r>
              <a:rPr lang="en-GB" b="1" dirty="0">
                <a:solidFill>
                  <a:srgbClr val="000000"/>
                </a:solidFill>
              </a:rPr>
              <a:t> </a:t>
            </a:r>
            <a:r>
              <a:rPr lang="en-GB" b="1" dirty="0" smtClean="0">
                <a:solidFill>
                  <a:srgbClr val="000000"/>
                </a:solidFill>
              </a:rPr>
              <a:t>Think it is cool</a:t>
            </a:r>
            <a:endParaRPr lang="en-GB" dirty="0" smtClean="0">
              <a:solidFill>
                <a:srgbClr val="CD0058"/>
              </a:solidFill>
            </a:endParaRPr>
          </a:p>
          <a:p>
            <a:pPr>
              <a:spcAft>
                <a:spcPts val="600"/>
              </a:spcAft>
            </a:pPr>
            <a:r>
              <a:rPr lang="en-GB" dirty="0" smtClean="0"/>
              <a:t>Not </a:t>
            </a:r>
            <a:r>
              <a:rPr lang="en-GB" dirty="0"/>
              <a:t>so cool when they realise that </a:t>
            </a:r>
            <a:r>
              <a:rPr lang="en-GB" dirty="0" smtClean="0"/>
              <a:t>   they </a:t>
            </a:r>
            <a:r>
              <a:rPr lang="en-GB" dirty="0"/>
              <a:t>have become addicted and find quitting hard</a:t>
            </a:r>
            <a:r>
              <a:rPr lang="en-GB" dirty="0" smtClean="0"/>
              <a:t>!</a:t>
            </a:r>
          </a:p>
          <a:p>
            <a:pPr>
              <a:spcAft>
                <a:spcPts val="600"/>
              </a:spcAft>
            </a:pPr>
            <a:r>
              <a:rPr lang="en-GB" sz="2800" b="1" dirty="0">
                <a:solidFill>
                  <a:srgbClr val="CD0058"/>
                </a:solidFill>
              </a:rPr>
              <a:t>﻿Why stay Smoke Free</a:t>
            </a:r>
            <a:r>
              <a:rPr lang="en-GB" sz="2800" b="1" dirty="0" smtClean="0">
                <a:solidFill>
                  <a:srgbClr val="CD0058"/>
                </a:solidFill>
              </a:rPr>
              <a:t>?</a:t>
            </a:r>
          </a:p>
          <a:p>
            <a:pPr>
              <a:spcAft>
                <a:spcPts val="400"/>
              </a:spcAft>
            </a:pPr>
            <a:r>
              <a:rPr lang="en-GB" b="1" dirty="0" smtClean="0">
                <a:solidFill>
                  <a:srgbClr val="CD0058"/>
                </a:solidFill>
              </a:rPr>
              <a:t>•</a:t>
            </a:r>
            <a:r>
              <a:rPr lang="en-GB" b="1" dirty="0">
                <a:solidFill>
                  <a:srgbClr val="000000"/>
                </a:solidFill>
              </a:rPr>
              <a:t> ﻿More money for great stuff</a:t>
            </a:r>
          </a:p>
          <a:p>
            <a:pPr>
              <a:spcAft>
                <a:spcPts val="400"/>
              </a:spcAft>
            </a:pPr>
            <a:r>
              <a:rPr lang="en-GB" b="1" dirty="0">
                <a:solidFill>
                  <a:srgbClr val="CD0058"/>
                </a:solidFill>
              </a:rPr>
              <a:t>•</a:t>
            </a:r>
            <a:r>
              <a:rPr lang="en-GB" b="1" dirty="0">
                <a:solidFill>
                  <a:srgbClr val="000000"/>
                </a:solidFill>
              </a:rPr>
              <a:t> </a:t>
            </a:r>
            <a:r>
              <a:rPr lang="en-GB" b="1" dirty="0" smtClean="0">
                <a:solidFill>
                  <a:srgbClr val="000000"/>
                </a:solidFill>
              </a:rPr>
              <a:t>Healthy </a:t>
            </a:r>
            <a:r>
              <a:rPr lang="en-GB" b="1" dirty="0">
                <a:solidFill>
                  <a:srgbClr val="000000"/>
                </a:solidFill>
              </a:rPr>
              <a:t>Lungs, heart and blood</a:t>
            </a:r>
          </a:p>
          <a:p>
            <a:pPr>
              <a:spcAft>
                <a:spcPts val="400"/>
              </a:spcAft>
            </a:pPr>
            <a:r>
              <a:rPr lang="en-GB" b="1" dirty="0">
                <a:solidFill>
                  <a:srgbClr val="CD0058"/>
                </a:solidFill>
              </a:rPr>
              <a:t>•</a:t>
            </a:r>
            <a:r>
              <a:rPr lang="en-GB" b="1" dirty="0">
                <a:solidFill>
                  <a:srgbClr val="000000"/>
                </a:solidFill>
              </a:rPr>
              <a:t> </a:t>
            </a:r>
            <a:r>
              <a:rPr lang="en-GB" b="1" dirty="0" smtClean="0">
                <a:solidFill>
                  <a:srgbClr val="000000"/>
                </a:solidFill>
              </a:rPr>
              <a:t>Fresh </a:t>
            </a:r>
            <a:r>
              <a:rPr lang="en-GB" b="1" dirty="0">
                <a:solidFill>
                  <a:srgbClr val="000000"/>
                </a:solidFill>
              </a:rPr>
              <a:t>breath, hair and clothes</a:t>
            </a:r>
          </a:p>
          <a:p>
            <a:pPr>
              <a:spcAft>
                <a:spcPts val="400"/>
              </a:spcAft>
            </a:pPr>
            <a:r>
              <a:rPr lang="en-GB" b="1" dirty="0">
                <a:solidFill>
                  <a:srgbClr val="CD0058"/>
                </a:solidFill>
              </a:rPr>
              <a:t>•</a:t>
            </a:r>
            <a:r>
              <a:rPr lang="en-GB" b="1" dirty="0">
                <a:solidFill>
                  <a:srgbClr val="000000"/>
                </a:solidFill>
              </a:rPr>
              <a:t> </a:t>
            </a:r>
            <a:r>
              <a:rPr lang="en-GB" b="1" dirty="0" smtClean="0">
                <a:solidFill>
                  <a:srgbClr val="000000"/>
                </a:solidFill>
              </a:rPr>
              <a:t>Fitter </a:t>
            </a:r>
            <a:r>
              <a:rPr lang="en-GB" b="1" dirty="0">
                <a:solidFill>
                  <a:srgbClr val="000000"/>
                </a:solidFill>
              </a:rPr>
              <a:t>and more able to exercise well </a:t>
            </a:r>
          </a:p>
          <a:p>
            <a:pPr>
              <a:spcAft>
                <a:spcPts val="400"/>
              </a:spcAft>
            </a:pPr>
            <a:r>
              <a:rPr lang="en-GB" b="1" dirty="0">
                <a:solidFill>
                  <a:srgbClr val="CD0058"/>
                </a:solidFill>
              </a:rPr>
              <a:t>•</a:t>
            </a:r>
            <a:r>
              <a:rPr lang="en-GB" b="1" dirty="0">
                <a:solidFill>
                  <a:srgbClr val="000000"/>
                </a:solidFill>
              </a:rPr>
              <a:t> </a:t>
            </a:r>
            <a:r>
              <a:rPr lang="en-GB" b="1" dirty="0" smtClean="0">
                <a:solidFill>
                  <a:srgbClr val="000000"/>
                </a:solidFill>
              </a:rPr>
              <a:t>Stain </a:t>
            </a:r>
            <a:r>
              <a:rPr lang="en-GB" b="1" dirty="0">
                <a:solidFill>
                  <a:srgbClr val="000000"/>
                </a:solidFill>
              </a:rPr>
              <a:t>free teeth and fingers</a:t>
            </a:r>
          </a:p>
          <a:p>
            <a:pPr>
              <a:spcAft>
                <a:spcPts val="400"/>
              </a:spcAft>
            </a:pPr>
            <a:r>
              <a:rPr lang="en-GB" b="1" spc="-20" dirty="0">
                <a:solidFill>
                  <a:srgbClr val="CD0058"/>
                </a:solidFill>
              </a:rPr>
              <a:t>•</a:t>
            </a:r>
            <a:r>
              <a:rPr lang="en-GB" b="1" spc="-20" dirty="0">
                <a:solidFill>
                  <a:srgbClr val="000000"/>
                </a:solidFill>
              </a:rPr>
              <a:t> </a:t>
            </a:r>
            <a:r>
              <a:rPr lang="en-GB" b="1" spc="-20" dirty="0" smtClean="0">
                <a:solidFill>
                  <a:srgbClr val="000000"/>
                </a:solidFill>
              </a:rPr>
              <a:t>Clearer </a:t>
            </a:r>
            <a:r>
              <a:rPr lang="en-GB" b="1" spc="-20" dirty="0">
                <a:solidFill>
                  <a:srgbClr val="000000"/>
                </a:solidFill>
              </a:rPr>
              <a:t>brighter skin with less wrinkles</a:t>
            </a:r>
          </a:p>
          <a:p>
            <a:pPr>
              <a:spcAft>
                <a:spcPts val="400"/>
              </a:spcAft>
            </a:pPr>
            <a:r>
              <a:rPr lang="en-GB" b="1" dirty="0">
                <a:solidFill>
                  <a:srgbClr val="CD0058"/>
                </a:solidFill>
              </a:rPr>
              <a:t>•</a:t>
            </a:r>
            <a:r>
              <a:rPr lang="en-GB" b="1" dirty="0">
                <a:solidFill>
                  <a:srgbClr val="000000"/>
                </a:solidFill>
              </a:rPr>
              <a:t> </a:t>
            </a:r>
            <a:r>
              <a:rPr lang="en-GB" b="1" dirty="0" smtClean="0">
                <a:solidFill>
                  <a:srgbClr val="000000"/>
                </a:solidFill>
              </a:rPr>
              <a:t>Protecting </a:t>
            </a:r>
            <a:r>
              <a:rPr lang="en-GB" b="1" dirty="0">
                <a:solidFill>
                  <a:srgbClr val="000000"/>
                </a:solidFill>
              </a:rPr>
              <a:t>the environment</a:t>
            </a:r>
            <a:endParaRPr lang="en-GB" dirty="0">
              <a:solidFill>
                <a:srgbClr val="000000"/>
              </a:solidFill>
            </a:endParaRPr>
          </a:p>
        </p:txBody>
      </p:sp>
    </p:spTree>
    <p:extLst>
      <p:ext uri="{BB962C8B-B14F-4D97-AF65-F5344CB8AC3E}">
        <p14:creationId xmlns:p14="http://schemas.microsoft.com/office/powerpoint/2010/main" xmlns="" val="361794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additive="base">
                                        <p:cTn id="3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additive="base">
                                        <p:cTn id="4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 calcmode="lin" valueType="num">
                                      <p:cBhvr additive="base">
                                        <p:cTn id="4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 calcmode="lin" valueType="num">
                                      <p:cBhvr additive="base">
                                        <p:cTn id="5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xEl>
                                              <p:pRg st="0" end="0"/>
                                            </p:txEl>
                                          </p:spTgt>
                                        </p:tgtEl>
                                        <p:attrNameLst>
                                          <p:attrName>style.visibility</p:attrName>
                                        </p:attrNameLst>
                                      </p:cBhvr>
                                      <p:to>
                                        <p:strVal val="visible"/>
                                      </p:to>
                                    </p:set>
                                    <p:anim calcmode="lin" valueType="num">
                                      <p:cBhvr additive="base">
                                        <p:cTn id="6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xEl>
                                              <p:pRg st="1" end="1"/>
                                            </p:txEl>
                                          </p:spTgt>
                                        </p:tgtEl>
                                        <p:attrNameLst>
                                          <p:attrName>style.visibility</p:attrName>
                                        </p:attrNameLst>
                                      </p:cBhvr>
                                      <p:to>
                                        <p:strVal val="visible"/>
                                      </p:to>
                                    </p:set>
                                    <p:anim calcmode="lin" valueType="num">
                                      <p:cBhvr additive="base">
                                        <p:cTn id="6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xEl>
                                              <p:pRg st="2" end="2"/>
                                            </p:txEl>
                                          </p:spTgt>
                                        </p:tgtEl>
                                        <p:attrNameLst>
                                          <p:attrName>style.visibility</p:attrName>
                                        </p:attrNameLst>
                                      </p:cBhvr>
                                      <p:to>
                                        <p:strVal val="visible"/>
                                      </p:to>
                                    </p:set>
                                    <p:anim calcmode="lin" valueType="num">
                                      <p:cBhvr additive="base">
                                        <p:cTn id="73"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xEl>
                                              <p:pRg st="3" end="3"/>
                                            </p:txEl>
                                          </p:spTgt>
                                        </p:tgtEl>
                                        <p:attrNameLst>
                                          <p:attrName>style.visibility</p:attrName>
                                        </p:attrNameLst>
                                      </p:cBhvr>
                                      <p:to>
                                        <p:strVal val="visible"/>
                                      </p:to>
                                    </p:set>
                                    <p:anim calcmode="lin" valueType="num">
                                      <p:cBhvr additive="base">
                                        <p:cTn id="79"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1">
                                            <p:txEl>
                                              <p:pRg st="4" end="4"/>
                                            </p:txEl>
                                          </p:spTgt>
                                        </p:tgtEl>
                                        <p:attrNameLst>
                                          <p:attrName>style.visibility</p:attrName>
                                        </p:attrNameLst>
                                      </p:cBhvr>
                                      <p:to>
                                        <p:strVal val="visible"/>
                                      </p:to>
                                    </p:set>
                                    <p:anim calcmode="lin" valueType="num">
                                      <p:cBhvr additive="base">
                                        <p:cTn id="85"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xEl>
                                              <p:pRg st="5" end="5"/>
                                            </p:txEl>
                                          </p:spTgt>
                                        </p:tgtEl>
                                        <p:attrNameLst>
                                          <p:attrName>style.visibility</p:attrName>
                                        </p:attrNameLst>
                                      </p:cBhvr>
                                      <p:to>
                                        <p:strVal val="visible"/>
                                      </p:to>
                                    </p:set>
                                    <p:anim calcmode="lin" valueType="num">
                                      <p:cBhvr additive="base">
                                        <p:cTn id="91"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1">
                                            <p:txEl>
                                              <p:pRg st="6" end="6"/>
                                            </p:txEl>
                                          </p:spTgt>
                                        </p:tgtEl>
                                        <p:attrNameLst>
                                          <p:attrName>style.visibility</p:attrName>
                                        </p:attrNameLst>
                                      </p:cBhvr>
                                      <p:to>
                                        <p:strVal val="visible"/>
                                      </p:to>
                                    </p:set>
                                    <p:anim calcmode="lin" valueType="num">
                                      <p:cBhvr additive="base">
                                        <p:cTn id="97" dur="500" fill="hold"/>
                                        <p:tgtEl>
                                          <p:spTgt spid="21">
                                            <p:txEl>
                                              <p:pRg st="6" end="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
                                            <p:txEl>
                                              <p:pRg st="7" end="7"/>
                                            </p:txEl>
                                          </p:spTgt>
                                        </p:tgtEl>
                                        <p:attrNameLst>
                                          <p:attrName>style.visibility</p:attrName>
                                        </p:attrNameLst>
                                      </p:cBhvr>
                                      <p:to>
                                        <p:strVal val="visible"/>
                                      </p:to>
                                    </p:set>
                                    <p:anim calcmode="lin" valueType="num">
                                      <p:cBhvr additive="base">
                                        <p:cTn id="103" dur="500" fill="hold"/>
                                        <p:tgtEl>
                                          <p:spTgt spid="21">
                                            <p:txEl>
                                              <p:pRg st="7" end="7"/>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
                                            <p:txEl>
                                              <p:pRg st="8" end="8"/>
                                            </p:txEl>
                                          </p:spTgt>
                                        </p:tgtEl>
                                        <p:attrNameLst>
                                          <p:attrName>style.visibility</p:attrName>
                                        </p:attrNameLst>
                                      </p:cBhvr>
                                      <p:to>
                                        <p:strVal val="visible"/>
                                      </p:to>
                                    </p:set>
                                    <p:anim calcmode="lin" valueType="num">
                                      <p:cBhvr additive="base">
                                        <p:cTn id="109" dur="500" fill="hold"/>
                                        <p:tgtEl>
                                          <p:spTgt spid="21">
                                            <p:txEl>
                                              <p:pRg st="8" end="8"/>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2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1">
                                            <p:txEl>
                                              <p:pRg st="9" end="9"/>
                                            </p:txEl>
                                          </p:spTgt>
                                        </p:tgtEl>
                                        <p:attrNameLst>
                                          <p:attrName>style.visibility</p:attrName>
                                        </p:attrNameLst>
                                      </p:cBhvr>
                                      <p:to>
                                        <p:strVal val="visible"/>
                                      </p:to>
                                    </p:set>
                                    <p:anim calcmode="lin" valueType="num">
                                      <p:cBhvr additive="base">
                                        <p:cTn id="115" dur="500" fill="hold"/>
                                        <p:tgtEl>
                                          <p:spTgt spid="21">
                                            <p:txEl>
                                              <p:pRg st="9" end="9"/>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2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build="p"/>
      <p:bldP spid="2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NER RIGHT PAGE.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9144000" cy="6858000"/>
          </a:xfrm>
          <a:prstGeom prst="rect">
            <a:avLst/>
          </a:prstGeom>
        </p:spPr>
      </p:pic>
      <p:pic>
        <p:nvPicPr>
          <p:cNvPr id="16" name="Picture 15" descr="shutterstock_60854332.eps"/>
          <p:cNvPicPr>
            <a:picLocks noChangeAspect="1"/>
          </p:cNvPicPr>
          <p:nvPr/>
        </p:nvPicPr>
        <p:blipFill rotWithShape="1">
          <a:blip r:embed="rId4" cstate="email">
            <a:extLst>
              <a:ext uri="{28A0092B-C50C-407E-A947-70E740481C1C}">
                <a14:useLocalDpi xmlns:a14="http://schemas.microsoft.com/office/drawing/2010/main" xmlns=""/>
              </a:ext>
            </a:extLst>
          </a:blip>
          <a:srcRect t="3258" b="3316"/>
          <a:stretch/>
        </p:blipFill>
        <p:spPr>
          <a:xfrm rot="16200000">
            <a:off x="1547667" y="-1287018"/>
            <a:ext cx="6048672" cy="9144001"/>
          </a:xfrm>
          <a:prstGeom prst="rect">
            <a:avLst/>
          </a:prstGeom>
        </p:spPr>
      </p:pic>
      <p:pic>
        <p:nvPicPr>
          <p:cNvPr id="11" name="Picture 10" descr="AdobeStock_57218372-CROP.png"/>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flipH="1">
            <a:off x="818" y="3573016"/>
            <a:ext cx="3155497" cy="3284984"/>
          </a:xfrm>
          <a:prstGeom prst="rect">
            <a:avLst/>
          </a:prstGeom>
        </p:spPr>
      </p:pic>
      <p:pic>
        <p:nvPicPr>
          <p:cNvPr id="13" name="Picture 12" descr="ACTIVITY 2.eps"/>
          <p:cNvPicPr>
            <a:picLocks noChangeAspect="1"/>
          </p:cNvPicPr>
          <p:nvPr/>
        </p:nvPicPr>
        <p:blipFill>
          <a:blip r:embed="rId6" cstate="print">
            <a:alphaModFix amt="41000"/>
            <a:extLst>
              <a:ext uri="{28A0092B-C50C-407E-A947-70E740481C1C}">
                <a14:useLocalDpi xmlns:a14="http://schemas.microsoft.com/office/drawing/2010/main" xmlns=""/>
              </a:ext>
            </a:extLst>
          </a:blip>
          <a:stretch>
            <a:fillRect/>
          </a:stretch>
        </p:blipFill>
        <p:spPr>
          <a:xfrm>
            <a:off x="198000" y="980728"/>
            <a:ext cx="2340000" cy="2340000"/>
          </a:xfrm>
          <a:prstGeom prst="rect">
            <a:avLst/>
          </a:prstGeom>
        </p:spPr>
      </p:pic>
      <p:pic>
        <p:nvPicPr>
          <p:cNvPr id="8" name="Picture 7" descr="SFC COMPETITION PINK TEXT.eps"/>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1007578" y="244932"/>
            <a:ext cx="7092814" cy="183832"/>
          </a:xfrm>
          <a:prstGeom prst="rect">
            <a:avLst/>
          </a:prstGeom>
        </p:spPr>
      </p:pic>
      <p:sp>
        <p:nvSpPr>
          <p:cNvPr id="9" name="Rectangle 8"/>
          <p:cNvSpPr/>
          <p:nvPr/>
        </p:nvSpPr>
        <p:spPr>
          <a:xfrm>
            <a:off x="2483768" y="2306515"/>
            <a:ext cx="4248472" cy="2339102"/>
          </a:xfrm>
          <a:prstGeom prst="rect">
            <a:avLst/>
          </a:prstGeom>
        </p:spPr>
        <p:txBody>
          <a:bodyPr wrap="square">
            <a:spAutoFit/>
          </a:bodyPr>
          <a:lstStyle/>
          <a:p>
            <a:pPr>
              <a:spcAft>
                <a:spcPts val="600"/>
              </a:spcAft>
            </a:pPr>
            <a:r>
              <a:rPr lang="en-GB" spc="500" dirty="0" smtClean="0">
                <a:solidFill>
                  <a:schemeClr val="bg1"/>
                </a:solidFill>
              </a:rPr>
              <a:t>Class Research</a:t>
            </a:r>
            <a:endParaRPr lang="en-GB" sz="800" spc="500" dirty="0" smtClean="0">
              <a:solidFill>
                <a:schemeClr val="bg1"/>
              </a:solidFill>
            </a:endParaRPr>
          </a:p>
          <a:p>
            <a:pPr>
              <a:spcAft>
                <a:spcPts val="600"/>
              </a:spcAft>
            </a:pPr>
            <a:r>
              <a:rPr lang="en-GB" b="1" dirty="0" smtClean="0">
                <a:solidFill>
                  <a:srgbClr val="F6BC1C"/>
                </a:solidFill>
              </a:rPr>
              <a:t>1. </a:t>
            </a:r>
            <a:r>
              <a:rPr lang="en-GB" b="1" dirty="0" smtClean="0">
                <a:solidFill>
                  <a:schemeClr val="bg1"/>
                </a:solidFill>
              </a:rPr>
              <a:t>How </a:t>
            </a:r>
            <a:r>
              <a:rPr lang="en-GB" b="1" dirty="0">
                <a:solidFill>
                  <a:schemeClr val="bg1"/>
                </a:solidFill>
              </a:rPr>
              <a:t>many </a:t>
            </a:r>
            <a:r>
              <a:rPr lang="en-GB" b="1" dirty="0" smtClean="0">
                <a:solidFill>
                  <a:schemeClr val="bg1"/>
                </a:solidFill>
              </a:rPr>
              <a:t>chemicals are </a:t>
            </a:r>
            <a:r>
              <a:rPr lang="en-GB" b="1" dirty="0">
                <a:solidFill>
                  <a:schemeClr val="bg1"/>
                </a:solidFill>
              </a:rPr>
              <a:t>in tobacco smoke </a:t>
            </a:r>
            <a:r>
              <a:rPr lang="en-GB" b="1" dirty="0" smtClean="0">
                <a:solidFill>
                  <a:schemeClr val="bg1"/>
                </a:solidFill>
              </a:rPr>
              <a:t>and what </a:t>
            </a:r>
            <a:r>
              <a:rPr lang="en-GB" b="1" dirty="0">
                <a:solidFill>
                  <a:schemeClr val="bg1"/>
                </a:solidFill>
              </a:rPr>
              <a:t>are they?</a:t>
            </a:r>
          </a:p>
          <a:p>
            <a:pPr>
              <a:spcAft>
                <a:spcPts val="600"/>
              </a:spcAft>
            </a:pPr>
            <a:r>
              <a:rPr lang="en-GB" b="1" dirty="0">
                <a:solidFill>
                  <a:srgbClr val="F6BC1C"/>
                </a:solidFill>
              </a:rPr>
              <a:t>2. </a:t>
            </a:r>
            <a:r>
              <a:rPr lang="en-GB" b="1" dirty="0">
                <a:solidFill>
                  <a:schemeClr val="bg1"/>
                </a:solidFill>
              </a:rPr>
              <a:t>What are </a:t>
            </a:r>
            <a:r>
              <a:rPr lang="en-GB" b="1" dirty="0" smtClean="0">
                <a:solidFill>
                  <a:schemeClr val="bg1"/>
                </a:solidFill>
              </a:rPr>
              <a:t>the alternative </a:t>
            </a:r>
            <a:r>
              <a:rPr lang="en-GB" b="1" dirty="0">
                <a:solidFill>
                  <a:schemeClr val="bg1"/>
                </a:solidFill>
              </a:rPr>
              <a:t>uses for </a:t>
            </a:r>
            <a:r>
              <a:rPr lang="en-GB" b="1" dirty="0" smtClean="0">
                <a:solidFill>
                  <a:schemeClr val="bg1"/>
                </a:solidFill>
              </a:rPr>
              <a:t>many of </a:t>
            </a:r>
            <a:r>
              <a:rPr lang="en-GB" b="1" dirty="0">
                <a:solidFill>
                  <a:schemeClr val="bg1"/>
                </a:solidFill>
              </a:rPr>
              <a:t>these chemicals?</a:t>
            </a:r>
          </a:p>
          <a:p>
            <a:r>
              <a:rPr lang="en-GB" b="1" dirty="0">
                <a:solidFill>
                  <a:srgbClr val="F6BC1C"/>
                </a:solidFill>
              </a:rPr>
              <a:t>3. </a:t>
            </a:r>
            <a:r>
              <a:rPr lang="en-GB" b="1" dirty="0">
                <a:solidFill>
                  <a:schemeClr val="bg1"/>
                </a:solidFill>
              </a:rPr>
              <a:t>Do these chemicals </a:t>
            </a:r>
            <a:r>
              <a:rPr lang="en-GB" b="1" dirty="0" smtClean="0">
                <a:solidFill>
                  <a:schemeClr val="bg1"/>
                </a:solidFill>
              </a:rPr>
              <a:t>get into the tobacco                    </a:t>
            </a:r>
          </a:p>
          <a:p>
            <a:r>
              <a:rPr lang="en-GB" b="1" dirty="0">
                <a:solidFill>
                  <a:schemeClr val="bg1"/>
                </a:solidFill>
              </a:rPr>
              <a:t> </a:t>
            </a:r>
            <a:r>
              <a:rPr lang="en-GB" b="1" dirty="0" smtClean="0">
                <a:solidFill>
                  <a:schemeClr val="bg1"/>
                </a:solidFill>
              </a:rPr>
              <a:t>    and the smoke </a:t>
            </a:r>
            <a:r>
              <a:rPr lang="en-GB" b="1" dirty="0">
                <a:solidFill>
                  <a:schemeClr val="bg1"/>
                </a:solidFill>
              </a:rPr>
              <a:t>by accident?</a:t>
            </a:r>
            <a:endParaRPr lang="en-GB" dirty="0">
              <a:solidFill>
                <a:schemeClr val="bg1"/>
              </a:solidFill>
            </a:endParaRPr>
          </a:p>
        </p:txBody>
      </p:sp>
      <p:pic>
        <p:nvPicPr>
          <p:cNvPr id="10" name="Picture 9" descr="SMOKE FREE LOGO.eps"/>
          <p:cNvPicPr>
            <a:picLocks noChangeAspect="1"/>
          </p:cNvPicPr>
          <p:nvPr/>
        </p:nvPicPr>
        <p:blipFill>
          <a:blip r:embed="rId8" cstate="email">
            <a:extLst>
              <a:ext uri="{28A0092B-C50C-407E-A947-70E740481C1C}">
                <a14:useLocalDpi xmlns:a14="http://schemas.microsoft.com/office/drawing/2010/main" xmlns=""/>
              </a:ext>
            </a:extLst>
          </a:blip>
          <a:stretch>
            <a:fillRect/>
          </a:stretch>
        </p:blipFill>
        <p:spPr>
          <a:xfrm>
            <a:off x="7092280" y="5301208"/>
            <a:ext cx="1853446" cy="1338600"/>
          </a:xfrm>
          <a:prstGeom prst="rect">
            <a:avLst/>
          </a:prstGeom>
        </p:spPr>
      </p:pic>
      <p:sp>
        <p:nvSpPr>
          <p:cNvPr id="12" name="TextBox 11"/>
          <p:cNvSpPr txBox="1"/>
          <p:nvPr/>
        </p:nvSpPr>
        <p:spPr>
          <a:xfrm>
            <a:off x="1835696" y="1745552"/>
            <a:ext cx="3816424" cy="615553"/>
          </a:xfrm>
          <a:prstGeom prst="rect">
            <a:avLst/>
          </a:prstGeom>
          <a:noFill/>
        </p:spPr>
        <p:txBody>
          <a:bodyPr wrap="square" rtlCol="0">
            <a:spAutoFit/>
          </a:bodyPr>
          <a:lstStyle/>
          <a:p>
            <a:r>
              <a:rPr lang="en-GB" sz="3400" dirty="0">
                <a:solidFill>
                  <a:srgbClr val="F6BC1C"/>
                </a:solidFill>
              </a:rPr>
              <a:t>Suggested</a:t>
            </a:r>
            <a:r>
              <a:rPr lang="en-GB" sz="3400" b="1" dirty="0">
                <a:solidFill>
                  <a:schemeClr val="bg1"/>
                </a:solidFill>
              </a:rPr>
              <a:t> Activity </a:t>
            </a:r>
            <a:r>
              <a:rPr lang="en-GB" sz="3400" b="1" dirty="0" smtClean="0">
                <a:solidFill>
                  <a:schemeClr val="bg1"/>
                </a:solidFill>
              </a:rPr>
              <a:t>2</a:t>
            </a:r>
            <a:endParaRPr lang="en-GB" sz="3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 calcmode="lin" valueType="num">
                                      <p:cBhvr additive="base">
                                        <p:cTn id="25"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 calcmode="lin" valueType="num">
                                      <p:cBhvr additive="base">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 calcmode="lin" valueType="num">
                                      <p:cBhvr additive="base">
                                        <p:cTn id="3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additive="base">
                                        <p:cTn id="4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 calcmode="lin" valueType="num">
                                      <p:cBhvr additive="base">
                                        <p:cTn id="4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1361</TotalTime>
  <Words>3169</Words>
  <Application>Microsoft Office PowerPoint</Application>
  <PresentationFormat>On-screen Show (4:3)</PresentationFormat>
  <Paragraphs>391</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Slide 1</vt:lpstr>
      <vt:lpstr>Slide 2</vt:lpstr>
      <vt:lpstr>Class Commitment</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NHS FIFE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Smoke Free class</dc:title>
  <dc:creator>Lockettfiona</dc:creator>
  <cp:lastModifiedBy>gowal</cp:lastModifiedBy>
  <cp:revision>274</cp:revision>
  <dcterms:created xsi:type="dcterms:W3CDTF">2018-08-15T13:16:16Z</dcterms:created>
  <dcterms:modified xsi:type="dcterms:W3CDTF">2020-07-30T10:34:01Z</dcterms:modified>
</cp:coreProperties>
</file>