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Lst>
  <p:sldSz cx="21396325" cy="302672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7" autoAdjust="0"/>
    <p:restoredTop sz="94660"/>
  </p:normalViewPr>
  <p:slideViewPr>
    <p:cSldViewPr snapToGrid="0">
      <p:cViewPr>
        <p:scale>
          <a:sx n="60" d="100"/>
          <a:sy n="60" d="100"/>
        </p:scale>
        <p:origin x="-1114" y="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tableStyles" Target="tableStyles.xml" /><Relationship Id="rId5" Type="http://schemas.openxmlformats.org/officeDocument/2006/relationships/theme" Target="theme/theme1.xml" /><Relationship Id="rId4" Type="http://schemas.openxmlformats.org/officeDocument/2006/relationships/viewProps" Target="viewProps.xml" /></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 /><Relationship Id="rId2" Type="http://schemas.microsoft.com/office/2011/relationships/chartColorStyle" Target="colors1.xml" /><Relationship Id="rId1" Type="http://schemas.microsoft.com/office/2011/relationships/chartStyle" Target="style1.xml" /></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Review</a:t>
            </a:r>
            <a:r>
              <a:rPr lang="en-US" baseline="0" dirty="0"/>
              <a:t> of Discharge Letters (Components of Anticipatory Care Planning) </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8750584079461479E-2"/>
          <c:y val="1.5314547945657736E-2"/>
          <c:w val="0.95833342972838953"/>
          <c:h val="0.73333779032337942"/>
        </c:manualLayout>
      </c:layout>
      <c:barChart>
        <c:barDir val="col"/>
        <c:grouping val="clustered"/>
        <c:varyColors val="0"/>
        <c:ser>
          <c:idx val="0"/>
          <c:order val="0"/>
          <c:tx>
            <c:strRef>
              <c:f>Sheet1!$B$1</c:f>
              <c:strCache>
                <c:ptCount val="1"/>
                <c:pt idx="0">
                  <c:v>POA</c:v>
                </c:pt>
              </c:strCache>
            </c:strRef>
          </c:tx>
          <c:spPr>
            <a:solidFill>
              <a:schemeClr val="accent1"/>
            </a:solidFill>
            <a:ln>
              <a:noFill/>
            </a:ln>
            <a:effectLst/>
          </c:spPr>
          <c:invertIfNegative val="0"/>
          <c:cat>
            <c:strRef>
              <c:f>Sheet1!$A$2:$A$9</c:f>
              <c:strCache>
                <c:ptCount val="8"/>
                <c:pt idx="0">
                  <c:v>Power of Attorney</c:v>
                </c:pt>
                <c:pt idx="1">
                  <c:v>DNCPR</c:v>
                </c:pt>
                <c:pt idx="2">
                  <c:v>HACP</c:v>
                </c:pt>
                <c:pt idx="3">
                  <c:v>Preferred Place of Care</c:v>
                </c:pt>
                <c:pt idx="4">
                  <c:v>Preferred Place of Death</c:v>
                </c:pt>
                <c:pt idx="5">
                  <c:v>Funeral</c:v>
                </c:pt>
                <c:pt idx="6">
                  <c:v>Advance Directive </c:v>
                </c:pt>
                <c:pt idx="7">
                  <c:v>Organ Donation</c:v>
                </c:pt>
              </c:strCache>
            </c:strRef>
          </c:cat>
          <c:val>
            <c:numRef>
              <c:f>Sheet1!$B$2:$B$9</c:f>
              <c:numCache>
                <c:formatCode>General</c:formatCode>
                <c:ptCount val="8"/>
                <c:pt idx="0">
                  <c:v>6</c:v>
                </c:pt>
                <c:pt idx="1">
                  <c:v>88</c:v>
                </c:pt>
                <c:pt idx="2">
                  <c:v>35</c:v>
                </c:pt>
                <c:pt idx="3">
                  <c:v>82</c:v>
                </c:pt>
                <c:pt idx="4">
                  <c:v>82</c:v>
                </c:pt>
                <c:pt idx="5">
                  <c:v>0</c:v>
                </c:pt>
                <c:pt idx="6">
                  <c:v>0</c:v>
                </c:pt>
                <c:pt idx="7">
                  <c:v>6</c:v>
                </c:pt>
              </c:numCache>
            </c:numRef>
          </c:val>
          <c:extLst>
            <c:ext xmlns:c16="http://schemas.microsoft.com/office/drawing/2014/chart" uri="{C3380CC4-5D6E-409C-BE32-E72D297353CC}">
              <c16:uniqueId val="{00000000-4445-44F5-A172-5F3B83BDDD32}"/>
            </c:ext>
          </c:extLst>
        </c:ser>
        <c:ser>
          <c:idx val="1"/>
          <c:order val="1"/>
          <c:tx>
            <c:strRef>
              <c:f>Sheet1!$C$1</c:f>
              <c:strCache>
                <c:ptCount val="1"/>
                <c:pt idx="0">
                  <c:v>Column7</c:v>
                </c:pt>
              </c:strCache>
            </c:strRef>
          </c:tx>
          <c:spPr>
            <a:solidFill>
              <a:schemeClr val="accent2"/>
            </a:solidFill>
            <a:ln>
              <a:noFill/>
            </a:ln>
            <a:effectLst/>
          </c:spPr>
          <c:invertIfNegative val="0"/>
          <c:cat>
            <c:strRef>
              <c:f>Sheet1!$A$2:$A$9</c:f>
              <c:strCache>
                <c:ptCount val="8"/>
                <c:pt idx="0">
                  <c:v>Power of Attorney</c:v>
                </c:pt>
                <c:pt idx="1">
                  <c:v>DNCPR</c:v>
                </c:pt>
                <c:pt idx="2">
                  <c:v>HACP</c:v>
                </c:pt>
                <c:pt idx="3">
                  <c:v>Preferred Place of Care</c:v>
                </c:pt>
                <c:pt idx="4">
                  <c:v>Preferred Place of Death</c:v>
                </c:pt>
                <c:pt idx="5">
                  <c:v>Funeral</c:v>
                </c:pt>
                <c:pt idx="6">
                  <c:v>Advance Directive </c:v>
                </c:pt>
                <c:pt idx="7">
                  <c:v>Organ Donation</c:v>
                </c:pt>
              </c:strCache>
            </c:strRef>
          </c:cat>
          <c:val>
            <c:numRef>
              <c:f>Sheet1!$C$2:$C$9</c:f>
              <c:numCache>
                <c:formatCode>General</c:formatCode>
                <c:ptCount val="8"/>
              </c:numCache>
            </c:numRef>
          </c:val>
          <c:extLst>
            <c:ext xmlns:c16="http://schemas.microsoft.com/office/drawing/2014/chart" uri="{C3380CC4-5D6E-409C-BE32-E72D297353CC}">
              <c16:uniqueId val="{00000001-4445-44F5-A172-5F3B83BDDD32}"/>
            </c:ext>
          </c:extLst>
        </c:ser>
        <c:ser>
          <c:idx val="2"/>
          <c:order val="2"/>
          <c:tx>
            <c:strRef>
              <c:f>Sheet1!$D$1</c:f>
              <c:strCache>
                <c:ptCount val="1"/>
                <c:pt idx="0">
                  <c:v>Column6</c:v>
                </c:pt>
              </c:strCache>
            </c:strRef>
          </c:tx>
          <c:spPr>
            <a:solidFill>
              <a:schemeClr val="accent3"/>
            </a:solidFill>
            <a:ln>
              <a:noFill/>
            </a:ln>
            <a:effectLst/>
          </c:spPr>
          <c:invertIfNegative val="0"/>
          <c:cat>
            <c:strRef>
              <c:f>Sheet1!$A$2:$A$9</c:f>
              <c:strCache>
                <c:ptCount val="8"/>
                <c:pt idx="0">
                  <c:v>Power of Attorney</c:v>
                </c:pt>
                <c:pt idx="1">
                  <c:v>DNCPR</c:v>
                </c:pt>
                <c:pt idx="2">
                  <c:v>HACP</c:v>
                </c:pt>
                <c:pt idx="3">
                  <c:v>Preferred Place of Care</c:v>
                </c:pt>
                <c:pt idx="4">
                  <c:v>Preferred Place of Death</c:v>
                </c:pt>
                <c:pt idx="5">
                  <c:v>Funeral</c:v>
                </c:pt>
                <c:pt idx="6">
                  <c:v>Advance Directive </c:v>
                </c:pt>
                <c:pt idx="7">
                  <c:v>Organ Donation</c:v>
                </c:pt>
              </c:strCache>
            </c:strRef>
          </c:cat>
          <c:val>
            <c:numRef>
              <c:f>Sheet1!$D$2:$D$9</c:f>
              <c:numCache>
                <c:formatCode>General</c:formatCode>
                <c:ptCount val="8"/>
              </c:numCache>
            </c:numRef>
          </c:val>
          <c:extLst>
            <c:ext xmlns:c16="http://schemas.microsoft.com/office/drawing/2014/chart" uri="{C3380CC4-5D6E-409C-BE32-E72D297353CC}">
              <c16:uniqueId val="{00000002-4445-44F5-A172-5F3B83BDDD32}"/>
            </c:ext>
          </c:extLst>
        </c:ser>
        <c:ser>
          <c:idx val="3"/>
          <c:order val="3"/>
          <c:tx>
            <c:strRef>
              <c:f>Sheet1!$E$1</c:f>
              <c:strCache>
                <c:ptCount val="1"/>
                <c:pt idx="0">
                  <c:v>Column5</c:v>
                </c:pt>
              </c:strCache>
            </c:strRef>
          </c:tx>
          <c:spPr>
            <a:solidFill>
              <a:schemeClr val="accent4"/>
            </a:solidFill>
            <a:ln>
              <a:noFill/>
            </a:ln>
            <a:effectLst/>
          </c:spPr>
          <c:invertIfNegative val="0"/>
          <c:cat>
            <c:strRef>
              <c:f>Sheet1!$A$2:$A$9</c:f>
              <c:strCache>
                <c:ptCount val="8"/>
                <c:pt idx="0">
                  <c:v>Power of Attorney</c:v>
                </c:pt>
                <c:pt idx="1">
                  <c:v>DNCPR</c:v>
                </c:pt>
                <c:pt idx="2">
                  <c:v>HACP</c:v>
                </c:pt>
                <c:pt idx="3">
                  <c:v>Preferred Place of Care</c:v>
                </c:pt>
                <c:pt idx="4">
                  <c:v>Preferred Place of Death</c:v>
                </c:pt>
                <c:pt idx="5">
                  <c:v>Funeral</c:v>
                </c:pt>
                <c:pt idx="6">
                  <c:v>Advance Directive </c:v>
                </c:pt>
                <c:pt idx="7">
                  <c:v>Organ Donation</c:v>
                </c:pt>
              </c:strCache>
            </c:strRef>
          </c:cat>
          <c:val>
            <c:numRef>
              <c:f>Sheet1!$E$2:$E$9</c:f>
              <c:numCache>
                <c:formatCode>General</c:formatCode>
                <c:ptCount val="8"/>
              </c:numCache>
            </c:numRef>
          </c:val>
          <c:extLst>
            <c:ext xmlns:c16="http://schemas.microsoft.com/office/drawing/2014/chart" uri="{C3380CC4-5D6E-409C-BE32-E72D297353CC}">
              <c16:uniqueId val="{00000004-4445-44F5-A172-5F3B83BDDD32}"/>
            </c:ext>
          </c:extLst>
        </c:ser>
        <c:ser>
          <c:idx val="4"/>
          <c:order val="4"/>
          <c:tx>
            <c:strRef>
              <c:f>Sheet1!$F$1</c:f>
              <c:strCache>
                <c:ptCount val="1"/>
                <c:pt idx="0">
                  <c:v>Column4</c:v>
                </c:pt>
              </c:strCache>
            </c:strRef>
          </c:tx>
          <c:spPr>
            <a:solidFill>
              <a:schemeClr val="accent5"/>
            </a:solidFill>
            <a:ln>
              <a:noFill/>
            </a:ln>
            <a:effectLst/>
          </c:spPr>
          <c:invertIfNegative val="0"/>
          <c:cat>
            <c:strRef>
              <c:f>Sheet1!$A$2:$A$9</c:f>
              <c:strCache>
                <c:ptCount val="8"/>
                <c:pt idx="0">
                  <c:v>Power of Attorney</c:v>
                </c:pt>
                <c:pt idx="1">
                  <c:v>DNCPR</c:v>
                </c:pt>
                <c:pt idx="2">
                  <c:v>HACP</c:v>
                </c:pt>
                <c:pt idx="3">
                  <c:v>Preferred Place of Care</c:v>
                </c:pt>
                <c:pt idx="4">
                  <c:v>Preferred Place of Death</c:v>
                </c:pt>
                <c:pt idx="5">
                  <c:v>Funeral</c:v>
                </c:pt>
                <c:pt idx="6">
                  <c:v>Advance Directive </c:v>
                </c:pt>
                <c:pt idx="7">
                  <c:v>Organ Donation</c:v>
                </c:pt>
              </c:strCache>
            </c:strRef>
          </c:cat>
          <c:val>
            <c:numRef>
              <c:f>Sheet1!$F$2:$F$9</c:f>
              <c:numCache>
                <c:formatCode>General</c:formatCode>
                <c:ptCount val="8"/>
              </c:numCache>
            </c:numRef>
          </c:val>
          <c:extLst>
            <c:ext xmlns:c16="http://schemas.microsoft.com/office/drawing/2014/chart" uri="{C3380CC4-5D6E-409C-BE32-E72D297353CC}">
              <c16:uniqueId val="{00000005-4445-44F5-A172-5F3B83BDDD32}"/>
            </c:ext>
          </c:extLst>
        </c:ser>
        <c:ser>
          <c:idx val="5"/>
          <c:order val="5"/>
          <c:tx>
            <c:strRef>
              <c:f>Sheet1!$G$1</c:f>
              <c:strCache>
                <c:ptCount val="1"/>
                <c:pt idx="0">
                  <c:v>Column3</c:v>
                </c:pt>
              </c:strCache>
            </c:strRef>
          </c:tx>
          <c:spPr>
            <a:solidFill>
              <a:schemeClr val="accent6"/>
            </a:solidFill>
            <a:ln>
              <a:noFill/>
            </a:ln>
            <a:effectLst/>
          </c:spPr>
          <c:invertIfNegative val="0"/>
          <c:cat>
            <c:strRef>
              <c:f>Sheet1!$A$2:$A$9</c:f>
              <c:strCache>
                <c:ptCount val="8"/>
                <c:pt idx="0">
                  <c:v>Power of Attorney</c:v>
                </c:pt>
                <c:pt idx="1">
                  <c:v>DNCPR</c:v>
                </c:pt>
                <c:pt idx="2">
                  <c:v>HACP</c:v>
                </c:pt>
                <c:pt idx="3">
                  <c:v>Preferred Place of Care</c:v>
                </c:pt>
                <c:pt idx="4">
                  <c:v>Preferred Place of Death</c:v>
                </c:pt>
                <c:pt idx="5">
                  <c:v>Funeral</c:v>
                </c:pt>
                <c:pt idx="6">
                  <c:v>Advance Directive </c:v>
                </c:pt>
                <c:pt idx="7">
                  <c:v>Organ Donation</c:v>
                </c:pt>
              </c:strCache>
            </c:strRef>
          </c:cat>
          <c:val>
            <c:numRef>
              <c:f>Sheet1!$G$2:$G$9</c:f>
              <c:numCache>
                <c:formatCode>General</c:formatCode>
                <c:ptCount val="8"/>
              </c:numCache>
            </c:numRef>
          </c:val>
          <c:extLst>
            <c:ext xmlns:c16="http://schemas.microsoft.com/office/drawing/2014/chart" uri="{C3380CC4-5D6E-409C-BE32-E72D297353CC}">
              <c16:uniqueId val="{00000006-4445-44F5-A172-5F3B83BDDD32}"/>
            </c:ext>
          </c:extLst>
        </c:ser>
        <c:ser>
          <c:idx val="6"/>
          <c:order val="6"/>
          <c:tx>
            <c:strRef>
              <c:f>Sheet1!$H$1</c:f>
              <c:strCache>
                <c:ptCount val="1"/>
                <c:pt idx="0">
                  <c:v>Column2</c:v>
                </c:pt>
              </c:strCache>
            </c:strRef>
          </c:tx>
          <c:spPr>
            <a:solidFill>
              <a:schemeClr val="accent1">
                <a:lumMod val="60000"/>
              </a:schemeClr>
            </a:solidFill>
            <a:ln>
              <a:noFill/>
            </a:ln>
            <a:effectLst/>
          </c:spPr>
          <c:invertIfNegative val="0"/>
          <c:cat>
            <c:strRef>
              <c:f>Sheet1!$A$2:$A$9</c:f>
              <c:strCache>
                <c:ptCount val="8"/>
                <c:pt idx="0">
                  <c:v>Power of Attorney</c:v>
                </c:pt>
                <c:pt idx="1">
                  <c:v>DNCPR</c:v>
                </c:pt>
                <c:pt idx="2">
                  <c:v>HACP</c:v>
                </c:pt>
                <c:pt idx="3">
                  <c:v>Preferred Place of Care</c:v>
                </c:pt>
                <c:pt idx="4">
                  <c:v>Preferred Place of Death</c:v>
                </c:pt>
                <c:pt idx="5">
                  <c:v>Funeral</c:v>
                </c:pt>
                <c:pt idx="6">
                  <c:v>Advance Directive </c:v>
                </c:pt>
                <c:pt idx="7">
                  <c:v>Organ Donation</c:v>
                </c:pt>
              </c:strCache>
            </c:strRef>
          </c:cat>
          <c:val>
            <c:numRef>
              <c:f>Sheet1!$H$2:$H$9</c:f>
              <c:numCache>
                <c:formatCode>General</c:formatCode>
                <c:ptCount val="8"/>
              </c:numCache>
            </c:numRef>
          </c:val>
          <c:extLst>
            <c:ext xmlns:c16="http://schemas.microsoft.com/office/drawing/2014/chart" uri="{C3380CC4-5D6E-409C-BE32-E72D297353CC}">
              <c16:uniqueId val="{00000007-4445-44F5-A172-5F3B83BDDD32}"/>
            </c:ext>
          </c:extLst>
        </c:ser>
        <c:ser>
          <c:idx val="7"/>
          <c:order val="7"/>
          <c:tx>
            <c:strRef>
              <c:f>Sheet1!$I$1</c:f>
              <c:strCache>
                <c:ptCount val="1"/>
                <c:pt idx="0">
                  <c:v>Column1</c:v>
                </c:pt>
              </c:strCache>
            </c:strRef>
          </c:tx>
          <c:spPr>
            <a:solidFill>
              <a:schemeClr val="accent2">
                <a:lumMod val="60000"/>
              </a:schemeClr>
            </a:solidFill>
            <a:ln>
              <a:noFill/>
            </a:ln>
            <a:effectLst/>
          </c:spPr>
          <c:invertIfNegative val="0"/>
          <c:cat>
            <c:strRef>
              <c:f>Sheet1!$A$2:$A$9</c:f>
              <c:strCache>
                <c:ptCount val="8"/>
                <c:pt idx="0">
                  <c:v>Power of Attorney</c:v>
                </c:pt>
                <c:pt idx="1">
                  <c:v>DNCPR</c:v>
                </c:pt>
                <c:pt idx="2">
                  <c:v>HACP</c:v>
                </c:pt>
                <c:pt idx="3">
                  <c:v>Preferred Place of Care</c:v>
                </c:pt>
                <c:pt idx="4">
                  <c:v>Preferred Place of Death</c:v>
                </c:pt>
                <c:pt idx="5">
                  <c:v>Funeral</c:v>
                </c:pt>
                <c:pt idx="6">
                  <c:v>Advance Directive </c:v>
                </c:pt>
                <c:pt idx="7">
                  <c:v>Organ Donation</c:v>
                </c:pt>
              </c:strCache>
            </c:strRef>
          </c:cat>
          <c:val>
            <c:numRef>
              <c:f>Sheet1!$I$2:$I$9</c:f>
              <c:numCache>
                <c:formatCode>General</c:formatCode>
                <c:ptCount val="8"/>
              </c:numCache>
            </c:numRef>
          </c:val>
          <c:extLst>
            <c:ext xmlns:c16="http://schemas.microsoft.com/office/drawing/2014/chart" uri="{C3380CC4-5D6E-409C-BE32-E72D297353CC}">
              <c16:uniqueId val="{00000008-4445-44F5-A172-5F3B83BDDD32}"/>
            </c:ext>
          </c:extLst>
        </c:ser>
        <c:dLbls>
          <c:showLegendKey val="0"/>
          <c:showVal val="0"/>
          <c:showCatName val="0"/>
          <c:showSerName val="0"/>
          <c:showPercent val="0"/>
          <c:showBubbleSize val="0"/>
        </c:dLbls>
        <c:gapWidth val="219"/>
        <c:overlap val="-27"/>
        <c:axId val="262785936"/>
        <c:axId val="262781016"/>
      </c:barChart>
      <c:catAx>
        <c:axId val="262785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920" b="0" i="0" u="none" strike="noStrike" kern="1200" baseline="0">
                <a:solidFill>
                  <a:schemeClr val="tx1">
                    <a:lumMod val="65000"/>
                    <a:lumOff val="35000"/>
                  </a:schemeClr>
                </a:solidFill>
                <a:latin typeface="+mn-lt"/>
                <a:ea typeface="+mn-ea"/>
                <a:cs typeface="+mn-cs"/>
              </a:defRPr>
            </a:pPr>
            <a:endParaRPr lang="en-US"/>
          </a:p>
        </c:txPr>
        <c:crossAx val="262781016"/>
        <c:crosses val="autoZero"/>
        <c:auto val="1"/>
        <c:lblAlgn val="ctr"/>
        <c:lblOffset val="100"/>
        <c:noMultiLvlLbl val="0"/>
      </c:catAx>
      <c:valAx>
        <c:axId val="2627810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62785936"/>
        <c:crosses val="autoZero"/>
        <c:crossBetween val="between"/>
      </c:valAx>
      <c:spPr>
        <a:solidFill>
          <a:schemeClr val="bg2">
            <a:lumMod val="90000"/>
          </a:schemeClr>
        </a:solid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4725" y="4953466"/>
            <a:ext cx="18186876" cy="10537496"/>
          </a:xfrm>
        </p:spPr>
        <p:txBody>
          <a:bodyPr anchor="b"/>
          <a:lstStyle>
            <a:lvl1pPr algn="ctr">
              <a:defRPr sz="14039"/>
            </a:lvl1pPr>
          </a:lstStyle>
          <a:p>
            <a:r>
              <a:rPr lang="en-US"/>
              <a:t>Click to edit Master title style</a:t>
            </a:r>
            <a:endParaRPr lang="en-US" dirty="0"/>
          </a:p>
        </p:txBody>
      </p:sp>
      <p:sp>
        <p:nvSpPr>
          <p:cNvPr id="3" name="Subtitle 2"/>
          <p:cNvSpPr>
            <a:spLocks noGrp="1"/>
          </p:cNvSpPr>
          <p:nvPr>
            <p:ph type="subTitle" idx="1"/>
          </p:nvPr>
        </p:nvSpPr>
        <p:spPr>
          <a:xfrm>
            <a:off x="2674541" y="15897328"/>
            <a:ext cx="16047244" cy="7307583"/>
          </a:xfrm>
        </p:spPr>
        <p:txBody>
          <a:bodyPr/>
          <a:lstStyle>
            <a:lvl1pPr marL="0" indent="0" algn="ctr">
              <a:buNone/>
              <a:defRPr sz="5616"/>
            </a:lvl1pPr>
            <a:lvl2pPr marL="1069802" indent="0" algn="ctr">
              <a:buNone/>
              <a:defRPr sz="4680"/>
            </a:lvl2pPr>
            <a:lvl3pPr marL="2139605" indent="0" algn="ctr">
              <a:buNone/>
              <a:defRPr sz="4212"/>
            </a:lvl3pPr>
            <a:lvl4pPr marL="3209407" indent="0" algn="ctr">
              <a:buNone/>
              <a:defRPr sz="3744"/>
            </a:lvl4pPr>
            <a:lvl5pPr marL="4279209" indent="0" algn="ctr">
              <a:buNone/>
              <a:defRPr sz="3744"/>
            </a:lvl5pPr>
            <a:lvl6pPr marL="5349011" indent="0" algn="ctr">
              <a:buNone/>
              <a:defRPr sz="3744"/>
            </a:lvl6pPr>
            <a:lvl7pPr marL="6418814" indent="0" algn="ctr">
              <a:buNone/>
              <a:defRPr sz="3744"/>
            </a:lvl7pPr>
            <a:lvl8pPr marL="7488616" indent="0" algn="ctr">
              <a:buNone/>
              <a:defRPr sz="3744"/>
            </a:lvl8pPr>
            <a:lvl9pPr marL="8558418" indent="0" algn="ctr">
              <a:buNone/>
              <a:defRPr sz="374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074BDB7-523A-45E7-83AC-4C6ACD3DB736}" type="datetimeFigureOut">
              <a:rPr lang="en-US" smtClean="0"/>
              <a:t>6/7/2021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23F1F7-1299-4310-99F5-5F9DE6AABE9C}" type="slidenum">
              <a:rPr lang="en-US" smtClean="0"/>
              <a:t>‹#›</a:t>
            </a:fld>
            <a:endParaRPr lang="en-US"/>
          </a:p>
        </p:txBody>
      </p:sp>
    </p:spTree>
    <p:extLst>
      <p:ext uri="{BB962C8B-B14F-4D97-AF65-F5344CB8AC3E}">
        <p14:creationId xmlns:p14="http://schemas.microsoft.com/office/powerpoint/2010/main" val="1082584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74BDB7-523A-45E7-83AC-4C6ACD3DB736}" type="datetimeFigureOut">
              <a:rPr lang="en-US" smtClean="0"/>
              <a:t>6/7/2021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23F1F7-1299-4310-99F5-5F9DE6AABE9C}" type="slidenum">
              <a:rPr lang="en-US" smtClean="0"/>
              <a:t>‹#›</a:t>
            </a:fld>
            <a:endParaRPr lang="en-US"/>
          </a:p>
        </p:txBody>
      </p:sp>
    </p:spTree>
    <p:extLst>
      <p:ext uri="{BB962C8B-B14F-4D97-AF65-F5344CB8AC3E}">
        <p14:creationId xmlns:p14="http://schemas.microsoft.com/office/powerpoint/2010/main" val="4045461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11746" y="1611452"/>
            <a:ext cx="4613583" cy="25650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70998" y="1611452"/>
            <a:ext cx="13573294" cy="25650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74BDB7-523A-45E7-83AC-4C6ACD3DB736}" type="datetimeFigureOut">
              <a:rPr lang="en-US" smtClean="0"/>
              <a:t>6/7/2021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23F1F7-1299-4310-99F5-5F9DE6AABE9C}" type="slidenum">
              <a:rPr lang="en-US" smtClean="0"/>
              <a:t>‹#›</a:t>
            </a:fld>
            <a:endParaRPr lang="en-US"/>
          </a:p>
        </p:txBody>
      </p:sp>
    </p:spTree>
    <p:extLst>
      <p:ext uri="{BB962C8B-B14F-4D97-AF65-F5344CB8AC3E}">
        <p14:creationId xmlns:p14="http://schemas.microsoft.com/office/powerpoint/2010/main" val="3806043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74BDB7-523A-45E7-83AC-4C6ACD3DB736}" type="datetimeFigureOut">
              <a:rPr lang="en-US" smtClean="0"/>
              <a:t>6/7/2021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23F1F7-1299-4310-99F5-5F9DE6AABE9C}" type="slidenum">
              <a:rPr lang="en-US" smtClean="0"/>
              <a:t>‹#›</a:t>
            </a:fld>
            <a:endParaRPr lang="en-US"/>
          </a:p>
        </p:txBody>
      </p:sp>
    </p:spTree>
    <p:extLst>
      <p:ext uri="{BB962C8B-B14F-4D97-AF65-F5344CB8AC3E}">
        <p14:creationId xmlns:p14="http://schemas.microsoft.com/office/powerpoint/2010/main" val="1622393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9855" y="7545809"/>
            <a:ext cx="18454330" cy="12590343"/>
          </a:xfrm>
        </p:spPr>
        <p:txBody>
          <a:bodyPr anchor="b"/>
          <a:lstStyle>
            <a:lvl1pPr>
              <a:defRPr sz="14039"/>
            </a:lvl1pPr>
          </a:lstStyle>
          <a:p>
            <a:r>
              <a:rPr lang="en-US"/>
              <a:t>Click to edit Master title style</a:t>
            </a:r>
            <a:endParaRPr lang="en-US" dirty="0"/>
          </a:p>
        </p:txBody>
      </p:sp>
      <p:sp>
        <p:nvSpPr>
          <p:cNvPr id="3" name="Text Placeholder 2"/>
          <p:cNvSpPr>
            <a:spLocks noGrp="1"/>
          </p:cNvSpPr>
          <p:nvPr>
            <p:ph type="body" idx="1"/>
          </p:nvPr>
        </p:nvSpPr>
        <p:spPr>
          <a:xfrm>
            <a:off x="1459855" y="20255262"/>
            <a:ext cx="18454330" cy="6620964"/>
          </a:xfrm>
        </p:spPr>
        <p:txBody>
          <a:bodyPr/>
          <a:lstStyle>
            <a:lvl1pPr marL="0" indent="0">
              <a:buNone/>
              <a:defRPr sz="5616">
                <a:solidFill>
                  <a:schemeClr val="tx1"/>
                </a:solidFill>
              </a:defRPr>
            </a:lvl1pPr>
            <a:lvl2pPr marL="1069802" indent="0">
              <a:buNone/>
              <a:defRPr sz="4680">
                <a:solidFill>
                  <a:schemeClr val="tx1">
                    <a:tint val="75000"/>
                  </a:schemeClr>
                </a:solidFill>
              </a:defRPr>
            </a:lvl2pPr>
            <a:lvl3pPr marL="2139605" indent="0">
              <a:buNone/>
              <a:defRPr sz="4212">
                <a:solidFill>
                  <a:schemeClr val="tx1">
                    <a:tint val="75000"/>
                  </a:schemeClr>
                </a:solidFill>
              </a:defRPr>
            </a:lvl3pPr>
            <a:lvl4pPr marL="3209407" indent="0">
              <a:buNone/>
              <a:defRPr sz="3744">
                <a:solidFill>
                  <a:schemeClr val="tx1">
                    <a:tint val="75000"/>
                  </a:schemeClr>
                </a:solidFill>
              </a:defRPr>
            </a:lvl4pPr>
            <a:lvl5pPr marL="4279209" indent="0">
              <a:buNone/>
              <a:defRPr sz="3744">
                <a:solidFill>
                  <a:schemeClr val="tx1">
                    <a:tint val="75000"/>
                  </a:schemeClr>
                </a:solidFill>
              </a:defRPr>
            </a:lvl5pPr>
            <a:lvl6pPr marL="5349011" indent="0">
              <a:buNone/>
              <a:defRPr sz="3744">
                <a:solidFill>
                  <a:schemeClr val="tx1">
                    <a:tint val="75000"/>
                  </a:schemeClr>
                </a:solidFill>
              </a:defRPr>
            </a:lvl6pPr>
            <a:lvl7pPr marL="6418814" indent="0">
              <a:buNone/>
              <a:defRPr sz="3744">
                <a:solidFill>
                  <a:schemeClr val="tx1">
                    <a:tint val="75000"/>
                  </a:schemeClr>
                </a:solidFill>
              </a:defRPr>
            </a:lvl7pPr>
            <a:lvl8pPr marL="7488616" indent="0">
              <a:buNone/>
              <a:defRPr sz="3744">
                <a:solidFill>
                  <a:schemeClr val="tx1">
                    <a:tint val="75000"/>
                  </a:schemeClr>
                </a:solidFill>
              </a:defRPr>
            </a:lvl8pPr>
            <a:lvl9pPr marL="8558418" indent="0">
              <a:buNone/>
              <a:defRPr sz="374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74BDB7-523A-45E7-83AC-4C6ACD3DB736}" type="datetimeFigureOut">
              <a:rPr lang="en-US" smtClean="0"/>
              <a:t>6/7/2021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23F1F7-1299-4310-99F5-5F9DE6AABE9C}" type="slidenum">
              <a:rPr lang="en-US" smtClean="0"/>
              <a:t>‹#›</a:t>
            </a:fld>
            <a:endParaRPr lang="en-US"/>
          </a:p>
        </p:txBody>
      </p:sp>
    </p:spTree>
    <p:extLst>
      <p:ext uri="{BB962C8B-B14F-4D97-AF65-F5344CB8AC3E}">
        <p14:creationId xmlns:p14="http://schemas.microsoft.com/office/powerpoint/2010/main" val="4050704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470997" y="8057261"/>
            <a:ext cx="9093438" cy="192043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0831890" y="8057261"/>
            <a:ext cx="9093438" cy="192043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074BDB7-523A-45E7-83AC-4C6ACD3DB736}" type="datetimeFigureOut">
              <a:rPr lang="en-US" smtClean="0"/>
              <a:t>6/7/2021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23F1F7-1299-4310-99F5-5F9DE6AABE9C}" type="slidenum">
              <a:rPr lang="en-US" smtClean="0"/>
              <a:t>‹#›</a:t>
            </a:fld>
            <a:endParaRPr lang="en-US"/>
          </a:p>
        </p:txBody>
      </p:sp>
    </p:spTree>
    <p:extLst>
      <p:ext uri="{BB962C8B-B14F-4D97-AF65-F5344CB8AC3E}">
        <p14:creationId xmlns:p14="http://schemas.microsoft.com/office/powerpoint/2010/main" val="2972452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73784" y="1611459"/>
            <a:ext cx="18454330" cy="5850274"/>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73787" y="7419688"/>
            <a:ext cx="9051647" cy="3636275"/>
          </a:xfrm>
        </p:spPr>
        <p:txBody>
          <a:bodyPr anchor="b"/>
          <a:lstStyle>
            <a:lvl1pPr marL="0" indent="0">
              <a:buNone/>
              <a:defRPr sz="5616" b="1"/>
            </a:lvl1pPr>
            <a:lvl2pPr marL="1069802" indent="0">
              <a:buNone/>
              <a:defRPr sz="4680" b="1"/>
            </a:lvl2pPr>
            <a:lvl3pPr marL="2139605" indent="0">
              <a:buNone/>
              <a:defRPr sz="4212" b="1"/>
            </a:lvl3pPr>
            <a:lvl4pPr marL="3209407" indent="0">
              <a:buNone/>
              <a:defRPr sz="3744" b="1"/>
            </a:lvl4pPr>
            <a:lvl5pPr marL="4279209" indent="0">
              <a:buNone/>
              <a:defRPr sz="3744" b="1"/>
            </a:lvl5pPr>
            <a:lvl6pPr marL="5349011" indent="0">
              <a:buNone/>
              <a:defRPr sz="3744" b="1"/>
            </a:lvl6pPr>
            <a:lvl7pPr marL="6418814" indent="0">
              <a:buNone/>
              <a:defRPr sz="3744" b="1"/>
            </a:lvl7pPr>
            <a:lvl8pPr marL="7488616" indent="0">
              <a:buNone/>
              <a:defRPr sz="3744" b="1"/>
            </a:lvl8pPr>
            <a:lvl9pPr marL="8558418" indent="0">
              <a:buNone/>
              <a:defRPr sz="3744" b="1"/>
            </a:lvl9pPr>
          </a:lstStyle>
          <a:p>
            <a:pPr lvl="0"/>
            <a:r>
              <a:rPr lang="en-US"/>
              <a:t>Click to edit Master text styles</a:t>
            </a:r>
          </a:p>
        </p:txBody>
      </p:sp>
      <p:sp>
        <p:nvSpPr>
          <p:cNvPr id="4" name="Content Placeholder 3"/>
          <p:cNvSpPr>
            <a:spLocks noGrp="1"/>
          </p:cNvSpPr>
          <p:nvPr>
            <p:ph sz="half" idx="2"/>
          </p:nvPr>
        </p:nvSpPr>
        <p:spPr>
          <a:xfrm>
            <a:off x="1473787" y="11055963"/>
            <a:ext cx="9051647" cy="162616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0831891" y="7419688"/>
            <a:ext cx="9096225" cy="3636275"/>
          </a:xfrm>
        </p:spPr>
        <p:txBody>
          <a:bodyPr anchor="b"/>
          <a:lstStyle>
            <a:lvl1pPr marL="0" indent="0">
              <a:buNone/>
              <a:defRPr sz="5616" b="1"/>
            </a:lvl1pPr>
            <a:lvl2pPr marL="1069802" indent="0">
              <a:buNone/>
              <a:defRPr sz="4680" b="1"/>
            </a:lvl2pPr>
            <a:lvl3pPr marL="2139605" indent="0">
              <a:buNone/>
              <a:defRPr sz="4212" b="1"/>
            </a:lvl3pPr>
            <a:lvl4pPr marL="3209407" indent="0">
              <a:buNone/>
              <a:defRPr sz="3744" b="1"/>
            </a:lvl4pPr>
            <a:lvl5pPr marL="4279209" indent="0">
              <a:buNone/>
              <a:defRPr sz="3744" b="1"/>
            </a:lvl5pPr>
            <a:lvl6pPr marL="5349011" indent="0">
              <a:buNone/>
              <a:defRPr sz="3744" b="1"/>
            </a:lvl6pPr>
            <a:lvl7pPr marL="6418814" indent="0">
              <a:buNone/>
              <a:defRPr sz="3744" b="1"/>
            </a:lvl7pPr>
            <a:lvl8pPr marL="7488616" indent="0">
              <a:buNone/>
              <a:defRPr sz="3744" b="1"/>
            </a:lvl8pPr>
            <a:lvl9pPr marL="8558418" indent="0">
              <a:buNone/>
              <a:defRPr sz="3744" b="1"/>
            </a:lvl9pPr>
          </a:lstStyle>
          <a:p>
            <a:pPr lvl="0"/>
            <a:r>
              <a:rPr lang="en-US"/>
              <a:t>Click to edit Master text styles</a:t>
            </a:r>
          </a:p>
        </p:txBody>
      </p:sp>
      <p:sp>
        <p:nvSpPr>
          <p:cNvPr id="6" name="Content Placeholder 5"/>
          <p:cNvSpPr>
            <a:spLocks noGrp="1"/>
          </p:cNvSpPr>
          <p:nvPr>
            <p:ph sz="quarter" idx="4"/>
          </p:nvPr>
        </p:nvSpPr>
        <p:spPr>
          <a:xfrm>
            <a:off x="10831891" y="11055963"/>
            <a:ext cx="9096225" cy="162616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074BDB7-523A-45E7-83AC-4C6ACD3DB736}" type="datetimeFigureOut">
              <a:rPr lang="en-US" smtClean="0"/>
              <a:t>6/7/2021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23F1F7-1299-4310-99F5-5F9DE6AABE9C}" type="slidenum">
              <a:rPr lang="en-US" smtClean="0"/>
              <a:t>‹#›</a:t>
            </a:fld>
            <a:endParaRPr lang="en-US"/>
          </a:p>
        </p:txBody>
      </p:sp>
    </p:spTree>
    <p:extLst>
      <p:ext uri="{BB962C8B-B14F-4D97-AF65-F5344CB8AC3E}">
        <p14:creationId xmlns:p14="http://schemas.microsoft.com/office/powerpoint/2010/main" val="180993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074BDB7-523A-45E7-83AC-4C6ACD3DB736}" type="datetimeFigureOut">
              <a:rPr lang="en-US" smtClean="0"/>
              <a:t>6/7/2021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23F1F7-1299-4310-99F5-5F9DE6AABE9C}" type="slidenum">
              <a:rPr lang="en-US" smtClean="0"/>
              <a:t>‹#›</a:t>
            </a:fld>
            <a:endParaRPr lang="en-US"/>
          </a:p>
        </p:txBody>
      </p:sp>
    </p:spTree>
    <p:extLst>
      <p:ext uri="{BB962C8B-B14F-4D97-AF65-F5344CB8AC3E}">
        <p14:creationId xmlns:p14="http://schemas.microsoft.com/office/powerpoint/2010/main" val="3385306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74BDB7-523A-45E7-83AC-4C6ACD3DB736}" type="datetimeFigureOut">
              <a:rPr lang="en-US" smtClean="0"/>
              <a:t>6/7/2021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23F1F7-1299-4310-99F5-5F9DE6AABE9C}" type="slidenum">
              <a:rPr lang="en-US" smtClean="0"/>
              <a:t>‹#›</a:t>
            </a:fld>
            <a:endParaRPr lang="en-US"/>
          </a:p>
        </p:txBody>
      </p:sp>
    </p:spTree>
    <p:extLst>
      <p:ext uri="{BB962C8B-B14F-4D97-AF65-F5344CB8AC3E}">
        <p14:creationId xmlns:p14="http://schemas.microsoft.com/office/powerpoint/2010/main" val="753850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3784" y="2017818"/>
            <a:ext cx="6900872" cy="7062364"/>
          </a:xfrm>
        </p:spPr>
        <p:txBody>
          <a:bodyPr anchor="b"/>
          <a:lstStyle>
            <a:lvl1pPr>
              <a:defRPr sz="7488"/>
            </a:lvl1pPr>
          </a:lstStyle>
          <a:p>
            <a:r>
              <a:rPr lang="en-US"/>
              <a:t>Click to edit Master title style</a:t>
            </a:r>
            <a:endParaRPr lang="en-US" dirty="0"/>
          </a:p>
        </p:txBody>
      </p:sp>
      <p:sp>
        <p:nvSpPr>
          <p:cNvPr id="3" name="Content Placeholder 2"/>
          <p:cNvSpPr>
            <a:spLocks noGrp="1"/>
          </p:cNvSpPr>
          <p:nvPr>
            <p:ph idx="1"/>
          </p:nvPr>
        </p:nvSpPr>
        <p:spPr>
          <a:xfrm>
            <a:off x="9096225" y="4357934"/>
            <a:ext cx="10831890" cy="21509383"/>
          </a:xfrm>
        </p:spPr>
        <p:txBody>
          <a:bodyPr/>
          <a:lstStyle>
            <a:lvl1pPr>
              <a:defRPr sz="7488"/>
            </a:lvl1pPr>
            <a:lvl2pPr>
              <a:defRPr sz="6552"/>
            </a:lvl2pPr>
            <a:lvl3pPr>
              <a:defRPr sz="5616"/>
            </a:lvl3pPr>
            <a:lvl4pPr>
              <a:defRPr sz="4680"/>
            </a:lvl4pPr>
            <a:lvl5pPr>
              <a:defRPr sz="4680"/>
            </a:lvl5pPr>
            <a:lvl6pPr>
              <a:defRPr sz="4680"/>
            </a:lvl6pPr>
            <a:lvl7pPr>
              <a:defRPr sz="4680"/>
            </a:lvl7pPr>
            <a:lvl8pPr>
              <a:defRPr sz="4680"/>
            </a:lvl8pPr>
            <a:lvl9pPr>
              <a:defRPr sz="468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73784" y="9080183"/>
            <a:ext cx="6900872" cy="16822161"/>
          </a:xfrm>
        </p:spPr>
        <p:txBody>
          <a:bodyPr/>
          <a:lstStyle>
            <a:lvl1pPr marL="0" indent="0">
              <a:buNone/>
              <a:defRPr sz="3744"/>
            </a:lvl1pPr>
            <a:lvl2pPr marL="1069802" indent="0">
              <a:buNone/>
              <a:defRPr sz="3276"/>
            </a:lvl2pPr>
            <a:lvl3pPr marL="2139605" indent="0">
              <a:buNone/>
              <a:defRPr sz="2808"/>
            </a:lvl3pPr>
            <a:lvl4pPr marL="3209407" indent="0">
              <a:buNone/>
              <a:defRPr sz="2340"/>
            </a:lvl4pPr>
            <a:lvl5pPr marL="4279209" indent="0">
              <a:buNone/>
              <a:defRPr sz="2340"/>
            </a:lvl5pPr>
            <a:lvl6pPr marL="5349011" indent="0">
              <a:buNone/>
              <a:defRPr sz="2340"/>
            </a:lvl6pPr>
            <a:lvl7pPr marL="6418814" indent="0">
              <a:buNone/>
              <a:defRPr sz="2340"/>
            </a:lvl7pPr>
            <a:lvl8pPr marL="7488616" indent="0">
              <a:buNone/>
              <a:defRPr sz="2340"/>
            </a:lvl8pPr>
            <a:lvl9pPr marL="8558418" indent="0">
              <a:buNone/>
              <a:defRPr sz="2340"/>
            </a:lvl9pPr>
          </a:lstStyle>
          <a:p>
            <a:pPr lvl="0"/>
            <a:r>
              <a:rPr lang="en-US"/>
              <a:t>Click to edit Master text styles</a:t>
            </a:r>
          </a:p>
        </p:txBody>
      </p:sp>
      <p:sp>
        <p:nvSpPr>
          <p:cNvPr id="5" name="Date Placeholder 4"/>
          <p:cNvSpPr>
            <a:spLocks noGrp="1"/>
          </p:cNvSpPr>
          <p:nvPr>
            <p:ph type="dt" sz="half" idx="10"/>
          </p:nvPr>
        </p:nvSpPr>
        <p:spPr/>
        <p:txBody>
          <a:bodyPr/>
          <a:lstStyle/>
          <a:p>
            <a:fld id="{C074BDB7-523A-45E7-83AC-4C6ACD3DB736}" type="datetimeFigureOut">
              <a:rPr lang="en-US" smtClean="0"/>
              <a:t>6/7/2021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23F1F7-1299-4310-99F5-5F9DE6AABE9C}" type="slidenum">
              <a:rPr lang="en-US" smtClean="0"/>
              <a:t>‹#›</a:t>
            </a:fld>
            <a:endParaRPr lang="en-US"/>
          </a:p>
        </p:txBody>
      </p:sp>
    </p:spTree>
    <p:extLst>
      <p:ext uri="{BB962C8B-B14F-4D97-AF65-F5344CB8AC3E}">
        <p14:creationId xmlns:p14="http://schemas.microsoft.com/office/powerpoint/2010/main" val="688538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3784" y="2017818"/>
            <a:ext cx="6900872" cy="7062364"/>
          </a:xfrm>
        </p:spPr>
        <p:txBody>
          <a:bodyPr anchor="b"/>
          <a:lstStyle>
            <a:lvl1pPr>
              <a:defRPr sz="7488"/>
            </a:lvl1pPr>
          </a:lstStyle>
          <a:p>
            <a:r>
              <a:rPr lang="en-US"/>
              <a:t>Click to edit Master title style</a:t>
            </a:r>
            <a:endParaRPr lang="en-US" dirty="0"/>
          </a:p>
        </p:txBody>
      </p:sp>
      <p:sp>
        <p:nvSpPr>
          <p:cNvPr id="3" name="Picture Placeholder 2"/>
          <p:cNvSpPr>
            <a:spLocks noGrp="1" noChangeAspect="1"/>
          </p:cNvSpPr>
          <p:nvPr>
            <p:ph type="pic" idx="1"/>
          </p:nvPr>
        </p:nvSpPr>
        <p:spPr>
          <a:xfrm>
            <a:off x="9096225" y="4357934"/>
            <a:ext cx="10831890" cy="21509383"/>
          </a:xfrm>
        </p:spPr>
        <p:txBody>
          <a:bodyPr anchor="t"/>
          <a:lstStyle>
            <a:lvl1pPr marL="0" indent="0">
              <a:buNone/>
              <a:defRPr sz="7488"/>
            </a:lvl1pPr>
            <a:lvl2pPr marL="1069802" indent="0">
              <a:buNone/>
              <a:defRPr sz="6552"/>
            </a:lvl2pPr>
            <a:lvl3pPr marL="2139605" indent="0">
              <a:buNone/>
              <a:defRPr sz="5616"/>
            </a:lvl3pPr>
            <a:lvl4pPr marL="3209407" indent="0">
              <a:buNone/>
              <a:defRPr sz="4680"/>
            </a:lvl4pPr>
            <a:lvl5pPr marL="4279209" indent="0">
              <a:buNone/>
              <a:defRPr sz="4680"/>
            </a:lvl5pPr>
            <a:lvl6pPr marL="5349011" indent="0">
              <a:buNone/>
              <a:defRPr sz="4680"/>
            </a:lvl6pPr>
            <a:lvl7pPr marL="6418814" indent="0">
              <a:buNone/>
              <a:defRPr sz="4680"/>
            </a:lvl7pPr>
            <a:lvl8pPr marL="7488616" indent="0">
              <a:buNone/>
              <a:defRPr sz="4680"/>
            </a:lvl8pPr>
            <a:lvl9pPr marL="8558418" indent="0">
              <a:buNone/>
              <a:defRPr sz="4680"/>
            </a:lvl9pPr>
          </a:lstStyle>
          <a:p>
            <a:r>
              <a:rPr lang="en-US"/>
              <a:t>Click icon to add picture</a:t>
            </a:r>
            <a:endParaRPr lang="en-US" dirty="0"/>
          </a:p>
        </p:txBody>
      </p:sp>
      <p:sp>
        <p:nvSpPr>
          <p:cNvPr id="4" name="Text Placeholder 3"/>
          <p:cNvSpPr>
            <a:spLocks noGrp="1"/>
          </p:cNvSpPr>
          <p:nvPr>
            <p:ph type="body" sz="half" idx="2"/>
          </p:nvPr>
        </p:nvSpPr>
        <p:spPr>
          <a:xfrm>
            <a:off x="1473784" y="9080183"/>
            <a:ext cx="6900872" cy="16822161"/>
          </a:xfrm>
        </p:spPr>
        <p:txBody>
          <a:bodyPr/>
          <a:lstStyle>
            <a:lvl1pPr marL="0" indent="0">
              <a:buNone/>
              <a:defRPr sz="3744"/>
            </a:lvl1pPr>
            <a:lvl2pPr marL="1069802" indent="0">
              <a:buNone/>
              <a:defRPr sz="3276"/>
            </a:lvl2pPr>
            <a:lvl3pPr marL="2139605" indent="0">
              <a:buNone/>
              <a:defRPr sz="2808"/>
            </a:lvl3pPr>
            <a:lvl4pPr marL="3209407" indent="0">
              <a:buNone/>
              <a:defRPr sz="2340"/>
            </a:lvl4pPr>
            <a:lvl5pPr marL="4279209" indent="0">
              <a:buNone/>
              <a:defRPr sz="2340"/>
            </a:lvl5pPr>
            <a:lvl6pPr marL="5349011" indent="0">
              <a:buNone/>
              <a:defRPr sz="2340"/>
            </a:lvl6pPr>
            <a:lvl7pPr marL="6418814" indent="0">
              <a:buNone/>
              <a:defRPr sz="2340"/>
            </a:lvl7pPr>
            <a:lvl8pPr marL="7488616" indent="0">
              <a:buNone/>
              <a:defRPr sz="2340"/>
            </a:lvl8pPr>
            <a:lvl9pPr marL="8558418" indent="0">
              <a:buNone/>
              <a:defRPr sz="2340"/>
            </a:lvl9pPr>
          </a:lstStyle>
          <a:p>
            <a:pPr lvl="0"/>
            <a:r>
              <a:rPr lang="en-US"/>
              <a:t>Click to edit Master text styles</a:t>
            </a:r>
          </a:p>
        </p:txBody>
      </p:sp>
      <p:sp>
        <p:nvSpPr>
          <p:cNvPr id="5" name="Date Placeholder 4"/>
          <p:cNvSpPr>
            <a:spLocks noGrp="1"/>
          </p:cNvSpPr>
          <p:nvPr>
            <p:ph type="dt" sz="half" idx="10"/>
          </p:nvPr>
        </p:nvSpPr>
        <p:spPr/>
        <p:txBody>
          <a:bodyPr/>
          <a:lstStyle/>
          <a:p>
            <a:fld id="{C074BDB7-523A-45E7-83AC-4C6ACD3DB736}" type="datetimeFigureOut">
              <a:rPr lang="en-US" smtClean="0"/>
              <a:t>6/7/2021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23F1F7-1299-4310-99F5-5F9DE6AABE9C}" type="slidenum">
              <a:rPr lang="en-US" smtClean="0"/>
              <a:t>‹#›</a:t>
            </a:fld>
            <a:endParaRPr lang="en-US"/>
          </a:p>
        </p:txBody>
      </p:sp>
    </p:spTree>
    <p:extLst>
      <p:ext uri="{BB962C8B-B14F-4D97-AF65-F5344CB8AC3E}">
        <p14:creationId xmlns:p14="http://schemas.microsoft.com/office/powerpoint/2010/main" val="2673510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70998" y="1611459"/>
            <a:ext cx="18454330" cy="585027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70998" y="8057261"/>
            <a:ext cx="18454330" cy="192043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470997" y="28053287"/>
            <a:ext cx="4814173" cy="1611452"/>
          </a:xfrm>
          <a:prstGeom prst="rect">
            <a:avLst/>
          </a:prstGeom>
        </p:spPr>
        <p:txBody>
          <a:bodyPr vert="horz" lIns="91440" tIns="45720" rIns="91440" bIns="45720" rtlCol="0" anchor="ctr"/>
          <a:lstStyle>
            <a:lvl1pPr algn="l">
              <a:defRPr sz="2808">
                <a:solidFill>
                  <a:schemeClr val="tx1">
                    <a:tint val="75000"/>
                  </a:schemeClr>
                </a:solidFill>
              </a:defRPr>
            </a:lvl1pPr>
          </a:lstStyle>
          <a:p>
            <a:fld id="{C074BDB7-523A-45E7-83AC-4C6ACD3DB736}" type="datetimeFigureOut">
              <a:rPr lang="en-US" smtClean="0"/>
              <a:t>6/7/2021</a:t>
            </a:fld>
            <a:endParaRPr lang="en-US"/>
          </a:p>
        </p:txBody>
      </p:sp>
      <p:sp>
        <p:nvSpPr>
          <p:cNvPr id="5" name="Footer Placeholder 4"/>
          <p:cNvSpPr>
            <a:spLocks noGrp="1"/>
          </p:cNvSpPr>
          <p:nvPr>
            <p:ph type="ftr" sz="quarter" idx="3"/>
          </p:nvPr>
        </p:nvSpPr>
        <p:spPr>
          <a:xfrm>
            <a:off x="7087533" y="28053287"/>
            <a:ext cx="7221260" cy="1611452"/>
          </a:xfrm>
          <a:prstGeom prst="rect">
            <a:avLst/>
          </a:prstGeom>
        </p:spPr>
        <p:txBody>
          <a:bodyPr vert="horz" lIns="91440" tIns="45720" rIns="91440" bIns="45720" rtlCol="0" anchor="ctr"/>
          <a:lstStyle>
            <a:lvl1pPr algn="ctr">
              <a:defRPr sz="2808">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5111155" y="28053287"/>
            <a:ext cx="4814173" cy="1611452"/>
          </a:xfrm>
          <a:prstGeom prst="rect">
            <a:avLst/>
          </a:prstGeom>
        </p:spPr>
        <p:txBody>
          <a:bodyPr vert="horz" lIns="91440" tIns="45720" rIns="91440" bIns="45720" rtlCol="0" anchor="ctr"/>
          <a:lstStyle>
            <a:lvl1pPr algn="r">
              <a:defRPr sz="2808">
                <a:solidFill>
                  <a:schemeClr val="tx1">
                    <a:tint val="75000"/>
                  </a:schemeClr>
                </a:solidFill>
              </a:defRPr>
            </a:lvl1pPr>
          </a:lstStyle>
          <a:p>
            <a:fld id="{EC23F1F7-1299-4310-99F5-5F9DE6AABE9C}" type="slidenum">
              <a:rPr lang="en-US" smtClean="0"/>
              <a:t>‹#›</a:t>
            </a:fld>
            <a:endParaRPr lang="en-US"/>
          </a:p>
        </p:txBody>
      </p:sp>
    </p:spTree>
    <p:extLst>
      <p:ext uri="{BB962C8B-B14F-4D97-AF65-F5344CB8AC3E}">
        <p14:creationId xmlns:p14="http://schemas.microsoft.com/office/powerpoint/2010/main" val="206281580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2139605" rtl="0" eaLnBrk="1" latinLnBrk="0" hangingPunct="1">
        <a:lnSpc>
          <a:spcPct val="90000"/>
        </a:lnSpc>
        <a:spcBef>
          <a:spcPct val="0"/>
        </a:spcBef>
        <a:buNone/>
        <a:defRPr sz="10296" kern="1200">
          <a:solidFill>
            <a:schemeClr val="tx1"/>
          </a:solidFill>
          <a:latin typeface="+mj-lt"/>
          <a:ea typeface="+mj-ea"/>
          <a:cs typeface="+mj-cs"/>
        </a:defRPr>
      </a:lvl1pPr>
    </p:titleStyle>
    <p:bodyStyle>
      <a:lvl1pPr marL="534901" indent="-534901" algn="l" defTabSz="2139605" rtl="0" eaLnBrk="1" latinLnBrk="0" hangingPunct="1">
        <a:lnSpc>
          <a:spcPct val="90000"/>
        </a:lnSpc>
        <a:spcBef>
          <a:spcPts val="2340"/>
        </a:spcBef>
        <a:buFont typeface="Arial" panose="020B0604020202020204" pitchFamily="34" charset="0"/>
        <a:buChar char="•"/>
        <a:defRPr sz="6552" kern="1200">
          <a:solidFill>
            <a:schemeClr val="tx1"/>
          </a:solidFill>
          <a:latin typeface="+mn-lt"/>
          <a:ea typeface="+mn-ea"/>
          <a:cs typeface="+mn-cs"/>
        </a:defRPr>
      </a:lvl1pPr>
      <a:lvl2pPr marL="1604703" indent="-534901" algn="l" defTabSz="2139605" rtl="0" eaLnBrk="1" latinLnBrk="0" hangingPunct="1">
        <a:lnSpc>
          <a:spcPct val="90000"/>
        </a:lnSpc>
        <a:spcBef>
          <a:spcPts val="1170"/>
        </a:spcBef>
        <a:buFont typeface="Arial" panose="020B0604020202020204" pitchFamily="34" charset="0"/>
        <a:buChar char="•"/>
        <a:defRPr sz="5616" kern="1200">
          <a:solidFill>
            <a:schemeClr val="tx1"/>
          </a:solidFill>
          <a:latin typeface="+mn-lt"/>
          <a:ea typeface="+mn-ea"/>
          <a:cs typeface="+mn-cs"/>
        </a:defRPr>
      </a:lvl2pPr>
      <a:lvl3pPr marL="2674506" indent="-534901" algn="l" defTabSz="2139605" rtl="0" eaLnBrk="1" latinLnBrk="0" hangingPunct="1">
        <a:lnSpc>
          <a:spcPct val="90000"/>
        </a:lnSpc>
        <a:spcBef>
          <a:spcPts val="1170"/>
        </a:spcBef>
        <a:buFont typeface="Arial" panose="020B0604020202020204" pitchFamily="34" charset="0"/>
        <a:buChar char="•"/>
        <a:defRPr sz="4680" kern="1200">
          <a:solidFill>
            <a:schemeClr val="tx1"/>
          </a:solidFill>
          <a:latin typeface="+mn-lt"/>
          <a:ea typeface="+mn-ea"/>
          <a:cs typeface="+mn-cs"/>
        </a:defRPr>
      </a:lvl3pPr>
      <a:lvl4pPr marL="3744308" indent="-534901" algn="l" defTabSz="2139605" rtl="0" eaLnBrk="1" latinLnBrk="0" hangingPunct="1">
        <a:lnSpc>
          <a:spcPct val="90000"/>
        </a:lnSpc>
        <a:spcBef>
          <a:spcPts val="1170"/>
        </a:spcBef>
        <a:buFont typeface="Arial" panose="020B0604020202020204" pitchFamily="34" charset="0"/>
        <a:buChar char="•"/>
        <a:defRPr sz="4212" kern="1200">
          <a:solidFill>
            <a:schemeClr val="tx1"/>
          </a:solidFill>
          <a:latin typeface="+mn-lt"/>
          <a:ea typeface="+mn-ea"/>
          <a:cs typeface="+mn-cs"/>
        </a:defRPr>
      </a:lvl4pPr>
      <a:lvl5pPr marL="4814110" indent="-534901" algn="l" defTabSz="2139605" rtl="0" eaLnBrk="1" latinLnBrk="0" hangingPunct="1">
        <a:lnSpc>
          <a:spcPct val="90000"/>
        </a:lnSpc>
        <a:spcBef>
          <a:spcPts val="1170"/>
        </a:spcBef>
        <a:buFont typeface="Arial" panose="020B0604020202020204" pitchFamily="34" charset="0"/>
        <a:buChar char="•"/>
        <a:defRPr sz="4212" kern="1200">
          <a:solidFill>
            <a:schemeClr val="tx1"/>
          </a:solidFill>
          <a:latin typeface="+mn-lt"/>
          <a:ea typeface="+mn-ea"/>
          <a:cs typeface="+mn-cs"/>
        </a:defRPr>
      </a:lvl5pPr>
      <a:lvl6pPr marL="5883913" indent="-534901" algn="l" defTabSz="2139605" rtl="0" eaLnBrk="1" latinLnBrk="0" hangingPunct="1">
        <a:lnSpc>
          <a:spcPct val="90000"/>
        </a:lnSpc>
        <a:spcBef>
          <a:spcPts val="1170"/>
        </a:spcBef>
        <a:buFont typeface="Arial" panose="020B0604020202020204" pitchFamily="34" charset="0"/>
        <a:buChar char="•"/>
        <a:defRPr sz="4212" kern="1200">
          <a:solidFill>
            <a:schemeClr val="tx1"/>
          </a:solidFill>
          <a:latin typeface="+mn-lt"/>
          <a:ea typeface="+mn-ea"/>
          <a:cs typeface="+mn-cs"/>
        </a:defRPr>
      </a:lvl6pPr>
      <a:lvl7pPr marL="6953715" indent="-534901" algn="l" defTabSz="2139605" rtl="0" eaLnBrk="1" latinLnBrk="0" hangingPunct="1">
        <a:lnSpc>
          <a:spcPct val="90000"/>
        </a:lnSpc>
        <a:spcBef>
          <a:spcPts val="1170"/>
        </a:spcBef>
        <a:buFont typeface="Arial" panose="020B0604020202020204" pitchFamily="34" charset="0"/>
        <a:buChar char="•"/>
        <a:defRPr sz="4212" kern="1200">
          <a:solidFill>
            <a:schemeClr val="tx1"/>
          </a:solidFill>
          <a:latin typeface="+mn-lt"/>
          <a:ea typeface="+mn-ea"/>
          <a:cs typeface="+mn-cs"/>
        </a:defRPr>
      </a:lvl7pPr>
      <a:lvl8pPr marL="8023517" indent="-534901" algn="l" defTabSz="2139605" rtl="0" eaLnBrk="1" latinLnBrk="0" hangingPunct="1">
        <a:lnSpc>
          <a:spcPct val="90000"/>
        </a:lnSpc>
        <a:spcBef>
          <a:spcPts val="1170"/>
        </a:spcBef>
        <a:buFont typeface="Arial" panose="020B0604020202020204" pitchFamily="34" charset="0"/>
        <a:buChar char="•"/>
        <a:defRPr sz="4212" kern="1200">
          <a:solidFill>
            <a:schemeClr val="tx1"/>
          </a:solidFill>
          <a:latin typeface="+mn-lt"/>
          <a:ea typeface="+mn-ea"/>
          <a:cs typeface="+mn-cs"/>
        </a:defRPr>
      </a:lvl8pPr>
      <a:lvl9pPr marL="9093319" indent="-534901" algn="l" defTabSz="2139605" rtl="0" eaLnBrk="1" latinLnBrk="0" hangingPunct="1">
        <a:lnSpc>
          <a:spcPct val="90000"/>
        </a:lnSpc>
        <a:spcBef>
          <a:spcPts val="1170"/>
        </a:spcBef>
        <a:buFont typeface="Arial" panose="020B0604020202020204" pitchFamily="34" charset="0"/>
        <a:buChar char="•"/>
        <a:defRPr sz="4212" kern="1200">
          <a:solidFill>
            <a:schemeClr val="tx1"/>
          </a:solidFill>
          <a:latin typeface="+mn-lt"/>
          <a:ea typeface="+mn-ea"/>
          <a:cs typeface="+mn-cs"/>
        </a:defRPr>
      </a:lvl9pPr>
    </p:bodyStyle>
    <p:otherStyle>
      <a:defPPr>
        <a:defRPr lang="en-US"/>
      </a:defPPr>
      <a:lvl1pPr marL="0" algn="l" defTabSz="2139605" rtl="0" eaLnBrk="1" latinLnBrk="0" hangingPunct="1">
        <a:defRPr sz="4212" kern="1200">
          <a:solidFill>
            <a:schemeClr val="tx1"/>
          </a:solidFill>
          <a:latin typeface="+mn-lt"/>
          <a:ea typeface="+mn-ea"/>
          <a:cs typeface="+mn-cs"/>
        </a:defRPr>
      </a:lvl1pPr>
      <a:lvl2pPr marL="1069802" algn="l" defTabSz="2139605" rtl="0" eaLnBrk="1" latinLnBrk="0" hangingPunct="1">
        <a:defRPr sz="4212" kern="1200">
          <a:solidFill>
            <a:schemeClr val="tx1"/>
          </a:solidFill>
          <a:latin typeface="+mn-lt"/>
          <a:ea typeface="+mn-ea"/>
          <a:cs typeface="+mn-cs"/>
        </a:defRPr>
      </a:lvl2pPr>
      <a:lvl3pPr marL="2139605" algn="l" defTabSz="2139605" rtl="0" eaLnBrk="1" latinLnBrk="0" hangingPunct="1">
        <a:defRPr sz="4212" kern="1200">
          <a:solidFill>
            <a:schemeClr val="tx1"/>
          </a:solidFill>
          <a:latin typeface="+mn-lt"/>
          <a:ea typeface="+mn-ea"/>
          <a:cs typeface="+mn-cs"/>
        </a:defRPr>
      </a:lvl3pPr>
      <a:lvl4pPr marL="3209407" algn="l" defTabSz="2139605" rtl="0" eaLnBrk="1" latinLnBrk="0" hangingPunct="1">
        <a:defRPr sz="4212" kern="1200">
          <a:solidFill>
            <a:schemeClr val="tx1"/>
          </a:solidFill>
          <a:latin typeface="+mn-lt"/>
          <a:ea typeface="+mn-ea"/>
          <a:cs typeface="+mn-cs"/>
        </a:defRPr>
      </a:lvl4pPr>
      <a:lvl5pPr marL="4279209" algn="l" defTabSz="2139605" rtl="0" eaLnBrk="1" latinLnBrk="0" hangingPunct="1">
        <a:defRPr sz="4212" kern="1200">
          <a:solidFill>
            <a:schemeClr val="tx1"/>
          </a:solidFill>
          <a:latin typeface="+mn-lt"/>
          <a:ea typeface="+mn-ea"/>
          <a:cs typeface="+mn-cs"/>
        </a:defRPr>
      </a:lvl5pPr>
      <a:lvl6pPr marL="5349011" algn="l" defTabSz="2139605" rtl="0" eaLnBrk="1" latinLnBrk="0" hangingPunct="1">
        <a:defRPr sz="4212" kern="1200">
          <a:solidFill>
            <a:schemeClr val="tx1"/>
          </a:solidFill>
          <a:latin typeface="+mn-lt"/>
          <a:ea typeface="+mn-ea"/>
          <a:cs typeface="+mn-cs"/>
        </a:defRPr>
      </a:lvl6pPr>
      <a:lvl7pPr marL="6418814" algn="l" defTabSz="2139605" rtl="0" eaLnBrk="1" latinLnBrk="0" hangingPunct="1">
        <a:defRPr sz="4212" kern="1200">
          <a:solidFill>
            <a:schemeClr val="tx1"/>
          </a:solidFill>
          <a:latin typeface="+mn-lt"/>
          <a:ea typeface="+mn-ea"/>
          <a:cs typeface="+mn-cs"/>
        </a:defRPr>
      </a:lvl7pPr>
      <a:lvl8pPr marL="7488616" algn="l" defTabSz="2139605" rtl="0" eaLnBrk="1" latinLnBrk="0" hangingPunct="1">
        <a:defRPr sz="4212" kern="1200">
          <a:solidFill>
            <a:schemeClr val="tx1"/>
          </a:solidFill>
          <a:latin typeface="+mn-lt"/>
          <a:ea typeface="+mn-ea"/>
          <a:cs typeface="+mn-cs"/>
        </a:defRPr>
      </a:lvl8pPr>
      <a:lvl9pPr marL="8558418" algn="l" defTabSz="2139605" rtl="0" eaLnBrk="1" latinLnBrk="0" hangingPunct="1">
        <a:defRPr sz="421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 /><Relationship Id="rId1" Type="http://schemas.openxmlformats.org/officeDocument/2006/relationships/slideLayout" Target="../slideLayouts/slideLayout6.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75000"/>
            <a:alpha val="32000"/>
          </a:schemeClr>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88342D-5298-439C-BE8D-F46416B84D50}"/>
              </a:ext>
            </a:extLst>
          </p:cNvPr>
          <p:cNvSpPr>
            <a:spLocks noGrp="1"/>
          </p:cNvSpPr>
          <p:nvPr>
            <p:ph type="title"/>
          </p:nvPr>
        </p:nvSpPr>
        <p:spPr>
          <a:xfrm>
            <a:off x="1470998" y="701041"/>
            <a:ext cx="18941512" cy="2366009"/>
          </a:xfrm>
          <a:solidFill>
            <a:srgbClr val="FFFF00"/>
          </a:solidFill>
          <a:ln w="57150">
            <a:solidFill>
              <a:schemeClr val="accent2"/>
            </a:solidFill>
          </a:ln>
        </p:spPr>
        <p:txBody>
          <a:bodyPr>
            <a:normAutofit fontScale="90000"/>
          </a:bodyPr>
          <a:lstStyle/>
          <a:p>
            <a:pPr marL="0" marR="0" algn="ctr">
              <a:lnSpc>
                <a:spcPct val="107000"/>
              </a:lnSpc>
              <a:spcBef>
                <a:spcPts val="0"/>
              </a:spcBef>
              <a:spcAft>
                <a:spcPts val="800"/>
              </a:spcAft>
            </a:pPr>
            <a:br>
              <a:rPr lang="en-US" sz="5400" b="1" dirty="0">
                <a:effectLst/>
                <a:latin typeface="Calibri" panose="020F0502020204030204" pitchFamily="34" charset="0"/>
                <a:ea typeface="Calibri" panose="020F0502020204030204" pitchFamily="34" charset="0"/>
                <a:cs typeface="Arial" panose="020B0604020202020204" pitchFamily="34" charset="0"/>
              </a:rPr>
            </a:br>
            <a:r>
              <a:rPr lang="en-US" sz="5400" b="1" dirty="0">
                <a:effectLst/>
                <a:latin typeface="Calibri" panose="020F0502020204030204" pitchFamily="34" charset="0"/>
                <a:ea typeface="Calibri" panose="020F0502020204030204" pitchFamily="34" charset="0"/>
                <a:cs typeface="Arial" panose="020B0604020202020204" pitchFamily="34" charset="0"/>
              </a:rPr>
              <a:t>CELEBRATING SUCCESS IN FIFE CONFERENCE 2021</a:t>
            </a:r>
            <a:br>
              <a:rPr lang="en-US" sz="5400" dirty="0">
                <a:effectLst/>
                <a:latin typeface="Calibri" panose="020F0502020204030204" pitchFamily="34" charset="0"/>
                <a:ea typeface="Calibri" panose="020F0502020204030204" pitchFamily="34" charset="0"/>
                <a:cs typeface="Arial" panose="020B0604020202020204" pitchFamily="34" charset="0"/>
              </a:rPr>
            </a:br>
            <a:r>
              <a:rPr lang="en-US" sz="5400" b="1" dirty="0">
                <a:effectLst/>
                <a:latin typeface="Calibri" panose="020F0502020204030204" pitchFamily="34" charset="0"/>
                <a:ea typeface="Calibri" panose="020F0502020204030204" pitchFamily="34" charset="0"/>
                <a:cs typeface="Arial" panose="020B0604020202020204" pitchFamily="34" charset="0"/>
              </a:rPr>
              <a:t>   ANTICIPATORY CARE PLANNING IN PALLIATIVE CARE</a:t>
            </a:r>
            <a:br>
              <a:rPr lang="en-US" sz="5400" b="1" dirty="0">
                <a:effectLst/>
                <a:latin typeface="Calibri" panose="020F0502020204030204" pitchFamily="34" charset="0"/>
                <a:ea typeface="Calibri" panose="020F0502020204030204" pitchFamily="34" charset="0"/>
                <a:cs typeface="Arial" panose="020B0604020202020204" pitchFamily="34" charset="0"/>
              </a:rPr>
            </a:br>
            <a:r>
              <a:rPr lang="en-US" sz="5400" b="1" dirty="0">
                <a:effectLst/>
                <a:latin typeface="Calibri" panose="020F0502020204030204" pitchFamily="34" charset="0"/>
                <a:ea typeface="Calibri" panose="020F0502020204030204" pitchFamily="34" charset="0"/>
                <a:cs typeface="Arial" panose="020B0604020202020204" pitchFamily="34" charset="0"/>
              </a:rPr>
              <a:t>(Quality Improvement Activity)</a:t>
            </a:r>
            <a:br>
              <a:rPr lang="en-US" sz="5400" dirty="0">
                <a:effectLst/>
                <a:latin typeface="Calibri" panose="020F0502020204030204" pitchFamily="34" charset="0"/>
                <a:ea typeface="Calibri" panose="020F0502020204030204" pitchFamily="34" charset="0"/>
                <a:cs typeface="Arial" panose="020B0604020202020204" pitchFamily="34" charset="0"/>
              </a:rPr>
            </a:br>
            <a:endParaRPr lang="en-US" sz="5400" dirty="0"/>
          </a:p>
        </p:txBody>
      </p:sp>
      <p:sp>
        <p:nvSpPr>
          <p:cNvPr id="6" name="TextBox 5">
            <a:extLst>
              <a:ext uri="{FF2B5EF4-FFF2-40B4-BE49-F238E27FC236}">
                <a16:creationId xmlns:a16="http://schemas.microsoft.com/office/drawing/2014/main" id="{F382A8AC-DECE-4E3A-9C8B-ACF301F958C4}"/>
              </a:ext>
            </a:extLst>
          </p:cNvPr>
          <p:cNvSpPr txBox="1"/>
          <p:nvPr/>
        </p:nvSpPr>
        <p:spPr>
          <a:xfrm>
            <a:off x="1470997" y="4152901"/>
            <a:ext cx="9227165" cy="7937622"/>
          </a:xfrm>
          <a:prstGeom prst="rect">
            <a:avLst/>
          </a:prstGeom>
          <a:solidFill>
            <a:schemeClr val="bg1">
              <a:lumMod val="95000"/>
            </a:schemeClr>
          </a:solidFill>
          <a:ln w="38100">
            <a:solidFill>
              <a:schemeClr val="tx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a:spAutoFit/>
          </a:bodyPr>
          <a:lstStyle/>
          <a:p>
            <a:pPr marL="0" marR="0">
              <a:lnSpc>
                <a:spcPct val="107000"/>
              </a:lnSpc>
              <a:spcBef>
                <a:spcPts val="0"/>
              </a:spcBef>
              <a:spcAft>
                <a:spcPts val="800"/>
              </a:spcAft>
            </a:pPr>
            <a:r>
              <a:rPr lang="en-US" sz="2000" b="1" dirty="0">
                <a:effectLst/>
                <a:latin typeface="Calibri" panose="020F0502020204030204" pitchFamily="34" charset="0"/>
                <a:ea typeface="Calibri" panose="020F0502020204030204" pitchFamily="34" charset="0"/>
                <a:cs typeface="Arial" panose="020B0604020202020204" pitchFamily="34" charset="0"/>
              </a:rPr>
              <a:t>ABSTRACT: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R="0">
              <a:lnSpc>
                <a:spcPct val="150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Anticipatory care planning is integrated in government strategy for end-of-life care and aims to promote high quality care for adults at the end of their life. This project was aimed to identify gaps in the steps and components of anticipatory care planning in hospice setting by comparing current practice against standard guidelines and reviewing discharge letters. Areas for improvement included providing written information to patients such as leaflets, exploring advance decisions/statements, providing anticipatory care plans to patients and sharing of information with other health professionals such as general practitioners on discharge. Review of discharge letters revealed limited information sharing about ceiling of treatment, power of attorney, wishes regarding tissue/organ donation and handling of body after death etc. </a:t>
            </a:r>
          </a:p>
          <a:p>
            <a:pPr marR="0">
              <a:lnSpc>
                <a:spcPct val="150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Anticipatory care planning is aimed to provide goals for future. It is vital to undertake     these discussions in a systematic manner encompassing various components to ensure patient’s wishes are recorded and shared among all stake holders. This project also identifies area for future research in general practice regarding updating e-KIS and palliative care data of end-of-life care patients.</a:t>
            </a: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0" name="TextBox 9">
            <a:extLst>
              <a:ext uri="{FF2B5EF4-FFF2-40B4-BE49-F238E27FC236}">
                <a16:creationId xmlns:a16="http://schemas.microsoft.com/office/drawing/2014/main" id="{2E54C0F5-D723-4828-BF43-F50B949A2775}"/>
              </a:ext>
            </a:extLst>
          </p:cNvPr>
          <p:cNvSpPr txBox="1"/>
          <p:nvPr/>
        </p:nvSpPr>
        <p:spPr>
          <a:xfrm>
            <a:off x="1470997" y="20418936"/>
            <a:ext cx="9227165" cy="8940396"/>
          </a:xfrm>
          <a:prstGeom prst="rect">
            <a:avLst/>
          </a:prstGeom>
          <a:solidFill>
            <a:schemeClr val="accent3">
              <a:lumMod val="20000"/>
              <a:lumOff val="80000"/>
            </a:schemeClr>
          </a:solidFill>
          <a:ln w="57150">
            <a:solidFill>
              <a:schemeClr val="tx1"/>
            </a:solidFill>
          </a:ln>
        </p:spPr>
        <p:txBody>
          <a:bodyPr wrap="square">
            <a:spAutoFit/>
          </a:bodyPr>
          <a:lstStyle/>
          <a:p>
            <a:pPr marL="0" marR="0" lvl="0" indent="0" algn="l" defTabSz="457200" rtl="0" eaLnBrk="1" fontAlgn="auto" latinLnBrk="0" hangingPunct="1">
              <a:lnSpc>
                <a:spcPct val="107000"/>
              </a:lnSpc>
              <a:spcBef>
                <a:spcPts val="0"/>
              </a:spcBef>
              <a:spcAft>
                <a:spcPts val="80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METHODS:</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342900" marR="0" lvl="0" indent="-342900" algn="l" defTabSz="457200" rtl="0" eaLnBrk="1" fontAlgn="auto" latinLnBrk="0" hangingPunct="1">
              <a:lnSpc>
                <a:spcPct val="150000"/>
              </a:lnSpc>
              <a:spcBef>
                <a:spcPts val="0"/>
              </a:spcBef>
              <a:spcAft>
                <a:spcPts val="80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Standard guidelines were compared against current practice in the hospice setting.   </a:t>
            </a:r>
          </a:p>
          <a:p>
            <a:pPr marL="342900" marR="0" lvl="0" indent="-342900" algn="l" defTabSz="457200" rtl="0" eaLnBrk="1" fontAlgn="auto" latinLnBrk="0" hangingPunct="1">
              <a:lnSpc>
                <a:spcPct val="150000"/>
              </a:lnSpc>
              <a:spcBef>
                <a:spcPts val="0"/>
              </a:spcBef>
              <a:spcAft>
                <a:spcPts val="800"/>
              </a:spcAft>
              <a:buClrTx/>
              <a:buSzTx/>
              <a:buFont typeface="Arial" panose="020B0604020202020204" pitchFamily="34" charset="0"/>
              <a:buChar char="•"/>
              <a:tabLst/>
              <a:defRPr/>
            </a:pPr>
            <a:r>
              <a:rPr lang="en-US" sz="2000" dirty="0">
                <a:solidFill>
                  <a:prstClr val="black"/>
                </a:solidFill>
                <a:latin typeface="Calibri" panose="020F0502020204030204" pitchFamily="34" charset="0"/>
                <a:ea typeface="Calibri" panose="020F0502020204030204" pitchFamily="34" charset="0"/>
                <a:cs typeface="Arial" panose="020B0604020202020204" pitchFamily="34" charset="0"/>
              </a:rPr>
              <a:t>D</a:t>
            </a:r>
            <a:r>
              <a:rPr kumimoji="0" lang="en-US" sz="200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ischarge</a:t>
            </a:r>
            <a:r>
              <a:rPr lang="en-US" sz="2000" dirty="0">
                <a:solidFill>
                  <a:prstClr val="black"/>
                </a:solidFill>
                <a:latin typeface="Calibri" panose="020F0502020204030204" pitchFamily="34" charset="0"/>
                <a:ea typeface="Calibri" panose="020F0502020204030204" pitchFamily="34" charset="0"/>
                <a:cs typeface="Arial" panose="020B0604020202020204" pitchFamily="34" charset="0"/>
              </a:rPr>
              <a:t> </a:t>
            </a: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letters were reviewed between </a:t>
            </a:r>
            <a:r>
              <a:rPr lang="en-US" sz="2000" dirty="0">
                <a:solidFill>
                  <a:prstClr val="black"/>
                </a:solidFill>
                <a:latin typeface="Calibri" panose="020F0502020204030204" pitchFamily="34" charset="0"/>
                <a:ea typeface="Calibri" panose="020F0502020204030204" pitchFamily="34" charset="0"/>
                <a:cs typeface="Arial" panose="020B0604020202020204" pitchFamily="34" charset="0"/>
              </a:rPr>
              <a:t>05/02/2021</a:t>
            </a:r>
            <a:r>
              <a:rPr kumimoji="0" lang="en-US" sz="20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to 04/05/2021 </a:t>
            </a: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to assess record sharing with other health professionals such as GPs.</a:t>
            </a:r>
          </a:p>
          <a:p>
            <a:pPr marL="0" marR="0" lvl="0" indent="0" algn="l" defTabSz="457200" rtl="0" eaLnBrk="1" fontAlgn="auto" latinLnBrk="0" hangingPunct="1">
              <a:lnSpc>
                <a:spcPct val="150000"/>
              </a:lnSpc>
              <a:spcBef>
                <a:spcPts val="0"/>
              </a:spcBef>
              <a:spcAft>
                <a:spcPts val="80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RESULTS:</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285750" marR="0" lvl="0" indent="-285750" algn="l" defTabSz="457200" rtl="0" eaLnBrk="1" fontAlgn="auto" latinLnBrk="0" hangingPunct="1">
              <a:lnSpc>
                <a:spcPct val="150000"/>
              </a:lnSpc>
              <a:spcBef>
                <a:spcPts val="0"/>
              </a:spcBef>
              <a:spcAft>
                <a:spcPts val="80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Scrutiny of current practice and discharge letters revealed gaps both in the steps and components of anticipatory care planning discussions.</a:t>
            </a:r>
          </a:p>
          <a:p>
            <a:pPr marL="285750" marR="0" lvl="0" indent="-285750" algn="l" defTabSz="457200" rtl="0" eaLnBrk="1" fontAlgn="auto" latinLnBrk="0" hangingPunct="1">
              <a:lnSpc>
                <a:spcPct val="150000"/>
              </a:lnSpc>
              <a:spcBef>
                <a:spcPts val="0"/>
              </a:spcBef>
              <a:spcAft>
                <a:spcPts val="80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Gaps in steps includes lack of provision of written information during patient reviews, providing record of anticipatory care plan to patients on discharge and sharing  information with GPs </a:t>
            </a:r>
            <a:r>
              <a:rPr lang="en-US" sz="2000" dirty="0">
                <a:solidFill>
                  <a:prstClr val="black"/>
                </a:solidFill>
                <a:latin typeface="Calibri" panose="020F0502020204030204" pitchFamily="34" charset="0"/>
                <a:ea typeface="Calibri" panose="020F0502020204030204" pitchFamily="34" charset="0"/>
                <a:cs typeface="Arial" panose="020B0604020202020204" pitchFamily="34" charset="0"/>
              </a:rPr>
              <a:t>significant to patient’s management.</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285750" marR="0" lvl="0" indent="-285750" algn="l" defTabSz="457200" rtl="0" eaLnBrk="1" fontAlgn="auto" latinLnBrk="0" hangingPunct="1">
              <a:lnSpc>
                <a:spcPct val="150000"/>
              </a:lnSpc>
              <a:spcBef>
                <a:spcPts val="0"/>
              </a:spcBef>
              <a:spcAft>
                <a:spcPts val="800"/>
              </a:spcAft>
              <a:buClrTx/>
              <a:buSzTx/>
              <a:buFont typeface="Arial" panose="020B0604020202020204" pitchFamily="34" charset="0"/>
              <a:buChar char="•"/>
              <a:tabLst/>
              <a:defRPr/>
            </a:pPr>
            <a:r>
              <a:rPr lang="en-US" sz="2000" dirty="0">
                <a:solidFill>
                  <a:prstClr val="black"/>
                </a:solidFill>
                <a:latin typeface="Calibri" panose="020F0502020204030204" pitchFamily="34" charset="0"/>
                <a:ea typeface="Calibri" panose="020F0502020204030204" pitchFamily="34" charset="0"/>
                <a:cs typeface="Arial" panose="020B0604020202020204" pitchFamily="34" charset="0"/>
              </a:rPr>
              <a:t>Review of discharge letters revealed limited</a:t>
            </a: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sharing of information on various  components with GPs on discharge. </a:t>
            </a:r>
            <a:r>
              <a:rPr lang="en-US" sz="2000" dirty="0">
                <a:solidFill>
                  <a:prstClr val="black"/>
                </a:solidFill>
                <a:latin typeface="Calibri" panose="020F0502020204030204" pitchFamily="34" charset="0"/>
                <a:ea typeface="Calibri" panose="020F0502020204030204" pitchFamily="34" charset="0"/>
                <a:cs typeface="Arial" panose="020B0604020202020204" pitchFamily="34" charset="0"/>
              </a:rPr>
              <a:t>Areas which were covered in most were DNACPR (88%), preferred place of care (82%) and preferred place of death (82%). Areas with minimal or limited coverage includes </a:t>
            </a: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ceiling of treatment (35%), power of attorney (6%), wishes regarding tissue/organ donation (6%), advance decisions/statements (0%), funeral/handling of body after death (0%) and spiritual/cultural beliefs, financial support (0%).</a:t>
            </a:r>
          </a:p>
          <a:p>
            <a:pPr marL="285750" marR="0" lvl="0" indent="-285750" algn="l" defTabSz="457200" rtl="0" eaLnBrk="1" fontAlgn="auto" latinLnBrk="0" hangingPunct="1">
              <a:lnSpc>
                <a:spcPct val="150000"/>
              </a:lnSpc>
              <a:spcBef>
                <a:spcPts val="0"/>
              </a:spcBef>
              <a:spcAft>
                <a:spcPts val="800"/>
              </a:spcAft>
              <a:buClrTx/>
              <a:buSzTx/>
              <a:buFont typeface="Arial" panose="020B0604020202020204" pitchFamily="34" charset="0"/>
              <a:buChar char="•"/>
              <a:tabLst/>
              <a:defRPr/>
            </a:pP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AA158FB5-30D8-4227-8F1E-6205E9D418E8}"/>
              </a:ext>
            </a:extLst>
          </p:cNvPr>
          <p:cNvSpPr txBox="1"/>
          <p:nvPr/>
        </p:nvSpPr>
        <p:spPr>
          <a:xfrm>
            <a:off x="11589364" y="11834961"/>
            <a:ext cx="8419128" cy="5965223"/>
          </a:xfrm>
          <a:prstGeom prst="rect">
            <a:avLst/>
          </a:prstGeom>
          <a:solidFill>
            <a:schemeClr val="accent3">
              <a:lumMod val="20000"/>
              <a:lumOff val="80000"/>
            </a:schemeClr>
          </a:solidFill>
          <a:ln w="57150">
            <a:solidFill>
              <a:schemeClr val="tx1"/>
            </a:solidFill>
          </a:ln>
          <a:effectLst>
            <a:outerShdw blurRad="50800" dist="38100" algn="l" rotWithShape="0">
              <a:prstClr val="black">
                <a:alpha val="40000"/>
              </a:prstClr>
            </a:outerShdw>
          </a:effectLst>
        </p:spPr>
        <p:txBody>
          <a:bodyPr wrap="square">
            <a:spAutoFit/>
          </a:bodyPr>
          <a:lstStyle/>
          <a:p>
            <a:pPr marL="0" marR="0">
              <a:lnSpc>
                <a:spcPct val="107000"/>
              </a:lnSpc>
              <a:spcBef>
                <a:spcPts val="0"/>
              </a:spcBef>
              <a:spcAft>
                <a:spcPts val="800"/>
              </a:spcAft>
            </a:pPr>
            <a:r>
              <a:rPr lang="en-US" sz="2000" b="1" dirty="0">
                <a:effectLst/>
                <a:latin typeface="Calibri" panose="020F0502020204030204" pitchFamily="34" charset="0"/>
                <a:ea typeface="Calibri" panose="020F0502020204030204" pitchFamily="34" charset="0"/>
                <a:cs typeface="Arial" panose="020B0604020202020204" pitchFamily="34" charset="0"/>
              </a:rPr>
              <a:t>CHANGES INTRODUCED:</a:t>
            </a:r>
          </a:p>
          <a:p>
            <a:pPr marR="0">
              <a:lnSpc>
                <a:spcPct val="150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In order to improve anticipatory care planning discussions in line with standard guidelines, some strategies were devised. </a:t>
            </a:r>
          </a:p>
          <a:p>
            <a:pPr marL="285750" marR="0" indent="-285750">
              <a:lnSpc>
                <a:spcPct val="150000"/>
              </a:lnSpc>
              <a:spcBef>
                <a:spcPts val="0"/>
              </a:spcBef>
              <a:spcAft>
                <a:spcPts val="800"/>
              </a:spcAft>
              <a:buFont typeface="Arial" panose="020B0604020202020204" pitchFamily="34" charset="0"/>
              <a:buChar char="•"/>
            </a:pPr>
            <a:r>
              <a:rPr lang="en-US" sz="2000" dirty="0">
                <a:effectLst/>
                <a:latin typeface="Calibri" panose="020F0502020204030204" pitchFamily="34" charset="0"/>
                <a:ea typeface="Calibri" panose="020F0502020204030204" pitchFamily="34" charset="0"/>
                <a:cs typeface="Arial" panose="020B0604020202020204" pitchFamily="34" charset="0"/>
              </a:rPr>
              <a:t>In order to equip patients and families with written information patient information leaflets/booklets </a:t>
            </a:r>
            <a:r>
              <a:rPr lang="en-US" sz="2000" dirty="0">
                <a:latin typeface="Calibri" panose="020F0502020204030204" pitchFamily="34" charset="0"/>
                <a:ea typeface="Calibri" panose="020F0502020204030204" pitchFamily="34" charset="0"/>
                <a:cs typeface="Arial" panose="020B0604020202020204" pitchFamily="34" charset="0"/>
              </a:rPr>
              <a:t>have been</a:t>
            </a:r>
            <a:r>
              <a:rPr lang="en-US" sz="2000" dirty="0">
                <a:effectLst/>
                <a:latin typeface="Calibri" panose="020F0502020204030204" pitchFamily="34" charset="0"/>
                <a:ea typeface="Calibri" panose="020F0502020204030204" pitchFamily="34" charset="0"/>
                <a:cs typeface="Arial" panose="020B0604020202020204" pitchFamily="34" charset="0"/>
              </a:rPr>
              <a:t> introduced,</a:t>
            </a:r>
          </a:p>
          <a:p>
            <a:pPr marL="285750" marR="0" indent="-285750">
              <a:lnSpc>
                <a:spcPct val="150000"/>
              </a:lnSpc>
              <a:spcBef>
                <a:spcPts val="0"/>
              </a:spcBef>
              <a:spcAft>
                <a:spcPts val="800"/>
              </a:spcAft>
              <a:buFont typeface="Arial" panose="020B0604020202020204" pitchFamily="34" charset="0"/>
              <a:buChar char="•"/>
            </a:pPr>
            <a:r>
              <a:rPr lang="en-US" sz="2000" dirty="0">
                <a:effectLst/>
                <a:latin typeface="Calibri" panose="020F0502020204030204" pitchFamily="34" charset="0"/>
                <a:ea typeface="Calibri" panose="020F0502020204030204" pitchFamily="34" charset="0"/>
                <a:cs typeface="Arial" panose="020B0604020202020204" pitchFamily="34" charset="0"/>
              </a:rPr>
              <a:t>‘MY ACP’ forms are planned to provide to patient for their record. </a:t>
            </a:r>
          </a:p>
          <a:p>
            <a:pPr marL="285750" marR="0" indent="-285750">
              <a:lnSpc>
                <a:spcPct val="150000"/>
              </a:lnSpc>
              <a:spcBef>
                <a:spcPts val="0"/>
              </a:spcBef>
              <a:spcAft>
                <a:spcPts val="800"/>
              </a:spcAft>
              <a:buFont typeface="Arial" panose="020B0604020202020204" pitchFamily="34" charset="0"/>
              <a:buChar char="•"/>
            </a:pPr>
            <a:r>
              <a:rPr lang="en-US" sz="2000" dirty="0">
                <a:latin typeface="Calibri" panose="020F0502020204030204" pitchFamily="34" charset="0"/>
                <a:ea typeface="Calibri" panose="020F0502020204030204" pitchFamily="34" charset="0"/>
                <a:cs typeface="Arial" panose="020B0604020202020204" pitchFamily="34" charset="0"/>
              </a:rPr>
              <a:t>C</a:t>
            </a:r>
            <a:r>
              <a:rPr lang="en-US" sz="2000" dirty="0">
                <a:effectLst/>
                <a:latin typeface="Calibri" panose="020F0502020204030204" pitchFamily="34" charset="0"/>
                <a:ea typeface="Calibri" panose="020F0502020204030204" pitchFamily="34" charset="0"/>
                <a:cs typeface="Arial" panose="020B0604020202020204" pitchFamily="34" charset="0"/>
              </a:rPr>
              <a:t>hanges made to weekly MDT template as well as discharge letter template to ensure components of ACP are recorded and shared with other health professionals.</a:t>
            </a:r>
          </a:p>
          <a:p>
            <a:pPr marL="285750" marR="0" indent="-285750">
              <a:lnSpc>
                <a:spcPct val="150000"/>
              </a:lnSpc>
              <a:spcBef>
                <a:spcPts val="0"/>
              </a:spcBef>
              <a:spcAft>
                <a:spcPts val="800"/>
              </a:spcAft>
              <a:buFont typeface="Arial" panose="020B0604020202020204" pitchFamily="34" charset="0"/>
              <a:buChar char="•"/>
            </a:pPr>
            <a:r>
              <a:rPr lang="en-US" sz="2000" dirty="0">
                <a:effectLst/>
                <a:latin typeface="Calibri" panose="020F0502020204030204" pitchFamily="34" charset="0"/>
                <a:ea typeface="Calibri" panose="020F0502020204030204" pitchFamily="34" charset="0"/>
                <a:cs typeface="Arial" panose="020B0604020202020204" pitchFamily="34" charset="0"/>
              </a:rPr>
              <a:t>Exploring patient’s wishes regarding tissue and organ donation was </a:t>
            </a:r>
            <a:r>
              <a:rPr lang="en-US" sz="2000" dirty="0">
                <a:latin typeface="Calibri" panose="020F0502020204030204" pitchFamily="34" charset="0"/>
                <a:ea typeface="Calibri" panose="020F0502020204030204" pitchFamily="34" charset="0"/>
                <a:cs typeface="Arial" panose="020B0604020202020204" pitchFamily="34" charset="0"/>
              </a:rPr>
              <a:t>postponed due to time constraints on determining the operational arrangements.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1370C8DA-03DD-4A52-BDE8-FBD2631B39CB}"/>
              </a:ext>
            </a:extLst>
          </p:cNvPr>
          <p:cNvSpPr txBox="1"/>
          <p:nvPr/>
        </p:nvSpPr>
        <p:spPr>
          <a:xfrm>
            <a:off x="11589364" y="18468561"/>
            <a:ext cx="8419128" cy="9299469"/>
          </a:xfrm>
          <a:prstGeom prst="rect">
            <a:avLst/>
          </a:prstGeom>
          <a:solidFill>
            <a:schemeClr val="accent3">
              <a:lumMod val="20000"/>
              <a:lumOff val="80000"/>
            </a:schemeClr>
          </a:solidFill>
          <a:ln w="57150">
            <a:solidFill>
              <a:schemeClr val="tx1"/>
            </a:solidFill>
          </a:ln>
        </p:spPr>
        <p:txBody>
          <a:bodyPr wrap="square">
            <a:spAutoFit/>
          </a:bodyPr>
          <a:lstStyle/>
          <a:p>
            <a:pPr marL="0" marR="0">
              <a:lnSpc>
                <a:spcPct val="107000"/>
              </a:lnSpc>
              <a:spcBef>
                <a:spcPts val="0"/>
              </a:spcBef>
              <a:spcAft>
                <a:spcPts val="800"/>
              </a:spcAft>
            </a:pPr>
            <a:r>
              <a:rPr lang="en-US" sz="2000" b="1" dirty="0">
                <a:effectLst/>
                <a:latin typeface="Calibri" panose="020F0502020204030204" pitchFamily="34" charset="0"/>
                <a:ea typeface="Calibri" panose="020F0502020204030204" pitchFamily="34" charset="0"/>
                <a:cs typeface="Arial" panose="020B0604020202020204" pitchFamily="34" charset="0"/>
              </a:rPr>
              <a:t>CONCLUSIONS:</a:t>
            </a:r>
          </a:p>
          <a:p>
            <a:pPr marL="342900" marR="0" indent="-342900">
              <a:lnSpc>
                <a:spcPct val="150000"/>
              </a:lnSpc>
              <a:spcBef>
                <a:spcPts val="0"/>
              </a:spcBef>
              <a:spcAft>
                <a:spcPts val="800"/>
              </a:spcAft>
              <a:buFont typeface="Arial" panose="020B0604020202020204" pitchFamily="34" charset="0"/>
              <a:buChar char="•"/>
            </a:pPr>
            <a:r>
              <a:rPr lang="en-US" sz="2000" dirty="0">
                <a:effectLst/>
                <a:latin typeface="Calibri" panose="020F0502020204030204" pitchFamily="34" charset="0"/>
                <a:ea typeface="Calibri" panose="020F0502020204030204" pitchFamily="34" charset="0"/>
                <a:cs typeface="Arial" panose="020B0604020202020204" pitchFamily="34" charset="0"/>
              </a:rPr>
              <a:t>This quality improvement activity identifies gaps in anticipatory care planning discussions in hospice setting and suggests strategies for improvement. </a:t>
            </a:r>
          </a:p>
          <a:p>
            <a:pPr marL="342900" marR="0" indent="-342900">
              <a:lnSpc>
                <a:spcPct val="150000"/>
              </a:lnSpc>
              <a:spcBef>
                <a:spcPts val="0"/>
              </a:spcBef>
              <a:spcAft>
                <a:spcPts val="800"/>
              </a:spcAft>
              <a:buFont typeface="Arial" panose="020B0604020202020204" pitchFamily="34" charset="0"/>
              <a:buChar char="•"/>
            </a:pPr>
            <a:r>
              <a:rPr lang="en-US" sz="2000" dirty="0">
                <a:effectLst/>
                <a:latin typeface="Calibri" panose="020F0502020204030204" pitchFamily="34" charset="0"/>
                <a:ea typeface="Calibri" panose="020F0502020204030204" pitchFamily="34" charset="0"/>
                <a:cs typeface="Arial" panose="020B0604020202020204" pitchFamily="34" charset="0"/>
              </a:rPr>
              <a:t>Steps and components that have been missed could have potential implications to patients and their families. This could be anticipated in terms of reduced level of patient/</a:t>
            </a:r>
            <a:r>
              <a:rPr lang="en-US" sz="2000" dirty="0" err="1">
                <a:effectLst/>
                <a:latin typeface="Calibri" panose="020F0502020204030204" pitchFamily="34" charset="0"/>
                <a:ea typeface="Calibri" panose="020F0502020204030204" pitchFamily="34" charset="0"/>
                <a:cs typeface="Arial" panose="020B0604020202020204" pitchFamily="34" charset="0"/>
              </a:rPr>
              <a:t>carer</a:t>
            </a:r>
            <a:r>
              <a:rPr lang="en-US" sz="2000" dirty="0">
                <a:effectLst/>
                <a:latin typeface="Calibri" panose="020F0502020204030204" pitchFamily="34" charset="0"/>
                <a:ea typeface="Calibri" panose="020F0502020204030204" pitchFamily="34" charset="0"/>
                <a:cs typeface="Arial" panose="020B0604020202020204" pitchFamily="34" charset="0"/>
              </a:rPr>
              <a:t> satisfaction, challenging conversations, unnecessary acute admissions due to lack of information sharing with patients/families and among different services etc. </a:t>
            </a:r>
          </a:p>
          <a:p>
            <a:pPr marL="342900" marR="0" indent="-342900">
              <a:lnSpc>
                <a:spcPct val="150000"/>
              </a:lnSpc>
              <a:spcBef>
                <a:spcPts val="0"/>
              </a:spcBef>
              <a:spcAft>
                <a:spcPts val="800"/>
              </a:spcAft>
              <a:buFont typeface="Arial" panose="020B0604020202020204" pitchFamily="34" charset="0"/>
              <a:buChar char="•"/>
            </a:pPr>
            <a:r>
              <a:rPr lang="en-US" sz="2000" dirty="0">
                <a:latin typeface="Calibri" panose="020F0502020204030204" pitchFamily="34" charset="0"/>
                <a:ea typeface="Calibri" panose="020F0502020204030204" pitchFamily="34" charset="0"/>
                <a:cs typeface="Arial" panose="020B0604020202020204" pitchFamily="34" charset="0"/>
              </a:rPr>
              <a:t>L</a:t>
            </a:r>
            <a:r>
              <a:rPr lang="en-US" sz="2000" dirty="0">
                <a:effectLst/>
                <a:latin typeface="Calibri" panose="020F0502020204030204" pitchFamily="34" charset="0"/>
                <a:ea typeface="Calibri" panose="020F0502020204030204" pitchFamily="34" charset="0"/>
                <a:cs typeface="Arial" panose="020B0604020202020204" pitchFamily="34" charset="0"/>
              </a:rPr>
              <a:t>ack of exploring patient’s wishes and beliefs of their preferred ways of body handling after death (if no known family members or friends) could pose difficulties </a:t>
            </a:r>
            <a:r>
              <a:rPr lang="en-US" sz="2000" dirty="0">
                <a:latin typeface="Calibri" panose="020F0502020204030204" pitchFamily="34" charset="0"/>
                <a:ea typeface="Calibri" panose="020F0502020204030204" pitchFamily="34" charset="0"/>
                <a:cs typeface="Arial" panose="020B0604020202020204" pitchFamily="34" charset="0"/>
              </a:rPr>
              <a:t>in funeral arrangements.</a:t>
            </a:r>
            <a:r>
              <a:rPr lang="en-US" sz="2000" dirty="0">
                <a:effectLst/>
                <a:latin typeface="Calibri" panose="020F0502020204030204" pitchFamily="34" charset="0"/>
                <a:ea typeface="Calibri" panose="020F0502020204030204" pitchFamily="34" charset="0"/>
                <a:cs typeface="Arial" panose="020B0604020202020204" pitchFamily="34" charset="0"/>
              </a:rPr>
              <a:t>.</a:t>
            </a:r>
          </a:p>
          <a:p>
            <a:pPr marL="342900" marR="0" indent="-342900">
              <a:lnSpc>
                <a:spcPct val="150000"/>
              </a:lnSpc>
              <a:spcBef>
                <a:spcPts val="0"/>
              </a:spcBef>
              <a:spcAft>
                <a:spcPts val="800"/>
              </a:spcAft>
              <a:buFont typeface="Arial" panose="020B0604020202020204" pitchFamily="34" charset="0"/>
              <a:buChar char="•"/>
            </a:pPr>
            <a:r>
              <a:rPr lang="en-US" sz="2000" dirty="0">
                <a:latin typeface="Calibri" panose="020F0502020204030204" pitchFamily="34" charset="0"/>
                <a:ea typeface="Calibri" panose="020F0502020204030204" pitchFamily="34" charset="0"/>
                <a:cs typeface="Arial" panose="020B0604020202020204" pitchFamily="34" charset="0"/>
              </a:rPr>
              <a:t>L</a:t>
            </a:r>
            <a:r>
              <a:rPr lang="en-US" sz="2000" dirty="0">
                <a:effectLst/>
                <a:latin typeface="Calibri" panose="020F0502020204030204" pitchFamily="34" charset="0"/>
                <a:ea typeface="Calibri" panose="020F0502020204030204" pitchFamily="34" charset="0"/>
                <a:cs typeface="Arial" panose="020B0604020202020204" pitchFamily="34" charset="0"/>
              </a:rPr>
              <a:t>ack of exploring patients wishes for tissue donations would have resulted in missed opportunities for potential donations. </a:t>
            </a:r>
          </a:p>
          <a:p>
            <a:pPr marL="342900" marR="0" indent="-342900">
              <a:lnSpc>
                <a:spcPct val="150000"/>
              </a:lnSpc>
              <a:spcBef>
                <a:spcPts val="0"/>
              </a:spcBef>
              <a:spcAft>
                <a:spcPts val="800"/>
              </a:spcAft>
              <a:buFont typeface="Arial" panose="020B0604020202020204" pitchFamily="34" charset="0"/>
              <a:buChar char="•"/>
            </a:pPr>
            <a:r>
              <a:rPr lang="en-US" sz="2000" dirty="0">
                <a:effectLst/>
                <a:latin typeface="Calibri" panose="020F0502020204030204" pitchFamily="34" charset="0"/>
                <a:ea typeface="Calibri" panose="020F0502020204030204" pitchFamily="34" charset="0"/>
                <a:cs typeface="Arial" panose="020B0604020202020204" pitchFamily="34" charset="0"/>
              </a:rPr>
              <a:t>This quality improvement activity will be reviewed to assess the impact of interventions and potential to expand it to other care settings such as community and hospital teams. </a:t>
            </a:r>
          </a:p>
          <a:p>
            <a:pPr marL="342900" marR="0" indent="-342900">
              <a:lnSpc>
                <a:spcPct val="150000"/>
              </a:lnSpc>
              <a:spcBef>
                <a:spcPts val="0"/>
              </a:spcBef>
              <a:spcAft>
                <a:spcPts val="800"/>
              </a:spcAft>
              <a:buFont typeface="Arial" panose="020B0604020202020204" pitchFamily="34" charset="0"/>
              <a:buChar char="•"/>
            </a:pPr>
            <a:r>
              <a:rPr lang="en-US" sz="2000" dirty="0">
                <a:effectLst/>
                <a:latin typeface="Calibri" panose="020F0502020204030204" pitchFamily="34" charset="0"/>
                <a:ea typeface="Calibri" panose="020F0502020204030204" pitchFamily="34" charset="0"/>
                <a:cs typeface="Arial" panose="020B0604020202020204" pitchFamily="34" charset="0"/>
              </a:rPr>
              <a:t>It opens up areas for future research in general practice to assess updating of ACP decisions on e KIS and palliative care data.</a:t>
            </a:r>
          </a:p>
        </p:txBody>
      </p:sp>
      <p:sp>
        <p:nvSpPr>
          <p:cNvPr id="16" name="TextBox 15">
            <a:extLst>
              <a:ext uri="{FF2B5EF4-FFF2-40B4-BE49-F238E27FC236}">
                <a16:creationId xmlns:a16="http://schemas.microsoft.com/office/drawing/2014/main" id="{498D23EE-B8B4-48FE-9AB7-3AF0CAA3D7D3}"/>
              </a:ext>
            </a:extLst>
          </p:cNvPr>
          <p:cNvSpPr txBox="1"/>
          <p:nvPr/>
        </p:nvSpPr>
        <p:spPr>
          <a:xfrm>
            <a:off x="1470998" y="2977161"/>
            <a:ext cx="18941512" cy="805990"/>
          </a:xfrm>
          <a:prstGeom prst="rect">
            <a:avLst/>
          </a:prstGeom>
          <a:solidFill>
            <a:schemeClr val="accent4">
              <a:lumMod val="20000"/>
              <a:lumOff val="80000"/>
            </a:schemeClr>
          </a:solidFill>
        </p:spPr>
        <p:txBody>
          <a:bodyPr wrap="square">
            <a:spAutoFit/>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2000" dirty="0"/>
              <a:t>Rabia Bilal </a:t>
            </a:r>
            <a:r>
              <a:rPr lang="en-US" sz="2000"/>
              <a:t>(GPST1</a:t>
            </a:r>
            <a:r>
              <a:rPr lang="en-US" sz="2000" dirty="0"/>
              <a:t>) Palliative Care.   Email :  rabia.bilal2@nhs.scot </a:t>
            </a:r>
          </a:p>
        </p:txBody>
      </p:sp>
      <p:sp>
        <p:nvSpPr>
          <p:cNvPr id="18" name="TextBox 17">
            <a:extLst>
              <a:ext uri="{FF2B5EF4-FFF2-40B4-BE49-F238E27FC236}">
                <a16:creationId xmlns:a16="http://schemas.microsoft.com/office/drawing/2014/main" id="{75A43E7D-8536-4365-A4A6-EA652FAB66E2}"/>
              </a:ext>
            </a:extLst>
          </p:cNvPr>
          <p:cNvSpPr txBox="1"/>
          <p:nvPr/>
        </p:nvSpPr>
        <p:spPr>
          <a:xfrm>
            <a:off x="1470997" y="12990705"/>
            <a:ext cx="9227165" cy="6683368"/>
          </a:xfrm>
          <a:prstGeom prst="rect">
            <a:avLst/>
          </a:prstGeom>
          <a:solidFill>
            <a:schemeClr val="accent3">
              <a:lumMod val="20000"/>
              <a:lumOff val="80000"/>
            </a:schemeClr>
          </a:solidFill>
          <a:ln w="57150">
            <a:solidFill>
              <a:schemeClr val="tx1"/>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marL="0" marR="0" lvl="0" indent="0" algn="l" defTabSz="457200" rtl="0" eaLnBrk="1" fontAlgn="auto" latinLnBrk="0" hangingPunct="1">
              <a:lnSpc>
                <a:spcPct val="150000"/>
              </a:lnSpc>
              <a:spcBef>
                <a:spcPts val="0"/>
              </a:spcBef>
              <a:spcAft>
                <a:spcPts val="80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l" defTabSz="457200" rtl="0" eaLnBrk="1" fontAlgn="auto" latinLnBrk="0" hangingPunct="1">
              <a:lnSpc>
                <a:spcPct val="107000"/>
              </a:lnSpc>
              <a:spcBef>
                <a:spcPts val="0"/>
              </a:spcBef>
              <a:spcAft>
                <a:spcPts val="80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INTRODUCTION:</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342900" marR="0" lvl="0" indent="-342900" algn="l" defTabSz="457200" rtl="0" eaLnBrk="1" fontAlgn="auto" latinLnBrk="0" hangingPunct="1">
              <a:lnSpc>
                <a:spcPct val="150000"/>
              </a:lnSpc>
              <a:spcBef>
                <a:spcPts val="0"/>
              </a:spcBef>
              <a:spcAft>
                <a:spcPts val="80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NICE recommends four steps in advance care planning discussions with patients who are in the end of life. These include introducing advance care planning which involves exploring if power of Attorney and/or advance decisions/statements are already in place. Second step includes providing information including written information to patients. Third step delineates helping them decide and fourth encompasses recording decisions, sharing records with patients as well as other health professionals and reviewing information if circumstances change. </a:t>
            </a:r>
          </a:p>
          <a:p>
            <a:pPr marL="342900" marR="0" lvl="0" indent="-342900" algn="l" defTabSz="457200" rtl="0" eaLnBrk="1" fontAlgn="auto" latinLnBrk="0" hangingPunct="1">
              <a:lnSpc>
                <a:spcPct val="150000"/>
              </a:lnSpc>
              <a:spcBef>
                <a:spcPts val="0"/>
              </a:spcBef>
              <a:spcAft>
                <a:spcPts val="80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GMC identifies components to be considered in advance care planning discussions     pertaining to patient’s health and care. These include their wishes, preferences and fears towards end of life, access to palliative care, location of care, interventions in emergency situation, spiritual, cultural and personal needs, wishes regarding body handling after death and tissue/organ donations.</a:t>
            </a:r>
          </a:p>
        </p:txBody>
      </p:sp>
      <p:graphicFrame>
        <p:nvGraphicFramePr>
          <p:cNvPr id="29" name="Chart 28">
            <a:extLst>
              <a:ext uri="{FF2B5EF4-FFF2-40B4-BE49-F238E27FC236}">
                <a16:creationId xmlns:a16="http://schemas.microsoft.com/office/drawing/2014/main" id="{5641BDF0-3BB5-435B-9640-6C9014B6FECE}"/>
              </a:ext>
            </a:extLst>
          </p:cNvPr>
          <p:cNvGraphicFramePr/>
          <p:nvPr>
            <p:extLst>
              <p:ext uri="{D42A27DB-BD31-4B8C-83A1-F6EECF244321}">
                <p14:modId xmlns:p14="http://schemas.microsoft.com/office/powerpoint/2010/main" val="1247837749"/>
              </p:ext>
            </p:extLst>
          </p:nvPr>
        </p:nvGraphicFramePr>
        <p:xfrm>
          <a:off x="11185346" y="4152901"/>
          <a:ext cx="9227164" cy="70136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9269101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1652</TotalTime>
  <Words>865</Words>
  <Application>Microsoft Office PowerPoint</Application>
  <PresentationFormat>Custom</PresentationFormat>
  <Paragraphs>31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 CELEBRATING SUCCESS IN FIFE CONFERENCE 2021    ANTICIPATORY CARE PLANNING IN PALLIATIVE CARE (Quality Improvement Activity)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bilal</dc:creator>
  <cp:lastModifiedBy>Rabia Bilal</cp:lastModifiedBy>
  <cp:revision>39</cp:revision>
  <dcterms:created xsi:type="dcterms:W3CDTF">2021-06-06T10:01:58Z</dcterms:created>
  <dcterms:modified xsi:type="dcterms:W3CDTF">2021-06-07T14:01:32Z</dcterms:modified>
</cp:coreProperties>
</file>