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62" r:id="rId2"/>
  </p:sldIdLst>
  <p:sldSz cx="30275213" cy="2138362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3C77"/>
    <a:srgbClr val="EED6E8"/>
    <a:srgbClr val="A6B727"/>
    <a:srgbClr val="F2F6D6"/>
    <a:srgbClr val="D69EC7"/>
    <a:srgbClr val="06BEC2"/>
    <a:srgbClr val="E5EDAD"/>
    <a:srgbClr val="0070C0"/>
    <a:srgbClr val="ECDFF9"/>
    <a:srgbClr val="B482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72250" autoAdjust="0"/>
  </p:normalViewPr>
  <p:slideViewPr>
    <p:cSldViewPr snapToGrid="0">
      <p:cViewPr>
        <p:scale>
          <a:sx n="23" d="100"/>
          <a:sy n="23" d="100"/>
        </p:scale>
        <p:origin x="764"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151130170504802E-4"/>
          <c:y val="0"/>
          <c:w val="0.99874555793786746"/>
          <c:h val="1"/>
        </c:manualLayout>
      </c:layout>
      <c:barChart>
        <c:barDir val="bar"/>
        <c:grouping val="percentStacked"/>
        <c:varyColors val="0"/>
        <c:ser>
          <c:idx val="0"/>
          <c:order val="0"/>
          <c:tx>
            <c:strRef>
              <c:f>Sheet1!$B$1</c:f>
              <c:strCache>
                <c:ptCount val="1"/>
                <c:pt idx="0">
                  <c:v>Series 1</c:v>
                </c:pt>
              </c:strCache>
            </c:strRef>
          </c:tx>
          <c:spPr>
            <a:solidFill>
              <a:srgbClr val="8C3C77"/>
            </a:solidFill>
            <a:ln>
              <a:noFill/>
            </a:ln>
            <a:effectLst/>
          </c:spPr>
          <c:invertIfNegative val="0"/>
          <c:cat>
            <c:strRef>
              <c:f>Sheet1!$A$2:$A$4</c:f>
              <c:strCache>
                <c:ptCount val="3"/>
                <c:pt idx="0">
                  <c:v>Category 1</c:v>
                </c:pt>
                <c:pt idx="1">
                  <c:v>Category 1</c:v>
                </c:pt>
                <c:pt idx="2">
                  <c:v>Category 1</c:v>
                </c:pt>
              </c:strCache>
            </c:strRef>
          </c:cat>
          <c:val>
            <c:numRef>
              <c:f>Sheet1!$B$2:$B$4</c:f>
              <c:numCache>
                <c:formatCode>General</c:formatCode>
                <c:ptCount val="3"/>
                <c:pt idx="0">
                  <c:v>29</c:v>
                </c:pt>
                <c:pt idx="1">
                  <c:v>23</c:v>
                </c:pt>
                <c:pt idx="2">
                  <c:v>6</c:v>
                </c:pt>
              </c:numCache>
            </c:numRef>
          </c:val>
          <c:extLst>
            <c:ext xmlns:c16="http://schemas.microsoft.com/office/drawing/2014/chart" uri="{C3380CC4-5D6E-409C-BE32-E72D297353CC}">
              <c16:uniqueId val="{00000000-2388-40CD-821C-F902ACF67E19}"/>
            </c:ext>
          </c:extLst>
        </c:ser>
        <c:ser>
          <c:idx val="1"/>
          <c:order val="1"/>
          <c:tx>
            <c:strRef>
              <c:f>Sheet1!$C$1</c:f>
              <c:strCache>
                <c:ptCount val="1"/>
                <c:pt idx="0">
                  <c:v>Column1</c:v>
                </c:pt>
              </c:strCache>
            </c:strRef>
          </c:tx>
          <c:spPr>
            <a:pattFill prst="ltDnDiag">
              <a:fgClr>
                <a:srgbClr val="8C3C77"/>
              </a:fgClr>
              <a:bgClr>
                <a:schemeClr val="bg1"/>
              </a:bgClr>
            </a:pattFill>
            <a:ln>
              <a:noFill/>
            </a:ln>
            <a:effectLst/>
          </c:spPr>
          <c:invertIfNegative val="0"/>
          <c:dPt>
            <c:idx val="0"/>
            <c:invertIfNegative val="0"/>
            <c:bubble3D val="0"/>
            <c:spPr>
              <a:pattFill prst="ltDnDiag">
                <a:fgClr>
                  <a:srgbClr val="8C3C77"/>
                </a:fgClr>
                <a:bgClr>
                  <a:schemeClr val="bg1"/>
                </a:bgClr>
              </a:pattFill>
              <a:ln>
                <a:noFill/>
              </a:ln>
              <a:effectLst/>
            </c:spPr>
            <c:extLst>
              <c:ext xmlns:c16="http://schemas.microsoft.com/office/drawing/2014/chart" uri="{C3380CC4-5D6E-409C-BE32-E72D297353CC}">
                <c16:uniqueId val="{00000006-2388-40CD-821C-F902ACF67E19}"/>
              </c:ext>
            </c:extLst>
          </c:dPt>
          <c:dPt>
            <c:idx val="1"/>
            <c:invertIfNegative val="0"/>
            <c:bubble3D val="0"/>
            <c:spPr>
              <a:pattFill prst="ltDnDiag">
                <a:fgClr>
                  <a:srgbClr val="8C3C77"/>
                </a:fgClr>
                <a:bgClr>
                  <a:schemeClr val="bg1"/>
                </a:bgClr>
              </a:pattFill>
              <a:ln>
                <a:noFill/>
              </a:ln>
              <a:effectLst/>
            </c:spPr>
            <c:extLst>
              <c:ext xmlns:c16="http://schemas.microsoft.com/office/drawing/2014/chart" uri="{C3380CC4-5D6E-409C-BE32-E72D297353CC}">
                <c16:uniqueId val="{00000007-2388-40CD-821C-F902ACF67E19}"/>
              </c:ext>
            </c:extLst>
          </c:dPt>
          <c:dPt>
            <c:idx val="2"/>
            <c:invertIfNegative val="0"/>
            <c:bubble3D val="0"/>
            <c:spPr>
              <a:pattFill prst="ltDnDiag">
                <a:fgClr>
                  <a:srgbClr val="8C3C77"/>
                </a:fgClr>
                <a:bgClr>
                  <a:schemeClr val="bg1"/>
                </a:bgClr>
              </a:pattFill>
              <a:ln>
                <a:noFill/>
              </a:ln>
              <a:effectLst/>
            </c:spPr>
            <c:extLst>
              <c:ext xmlns:c16="http://schemas.microsoft.com/office/drawing/2014/chart" uri="{C3380CC4-5D6E-409C-BE32-E72D297353CC}">
                <c16:uniqueId val="{00000008-2388-40CD-821C-F902ACF67E19}"/>
              </c:ext>
            </c:extLst>
          </c:dPt>
          <c:cat>
            <c:strRef>
              <c:f>Sheet1!$A$2:$A$4</c:f>
              <c:strCache>
                <c:ptCount val="3"/>
                <c:pt idx="0">
                  <c:v>Category 1</c:v>
                </c:pt>
                <c:pt idx="1">
                  <c:v>Category 1</c:v>
                </c:pt>
                <c:pt idx="2">
                  <c:v>Category 1</c:v>
                </c:pt>
              </c:strCache>
            </c:strRef>
          </c:cat>
          <c:val>
            <c:numRef>
              <c:f>Sheet1!$C$2:$C$4</c:f>
              <c:numCache>
                <c:formatCode>General</c:formatCode>
                <c:ptCount val="3"/>
                <c:pt idx="0">
                  <c:v>105</c:v>
                </c:pt>
                <c:pt idx="1">
                  <c:v>17</c:v>
                </c:pt>
                <c:pt idx="2">
                  <c:v>12</c:v>
                </c:pt>
              </c:numCache>
            </c:numRef>
          </c:val>
          <c:extLst>
            <c:ext xmlns:c16="http://schemas.microsoft.com/office/drawing/2014/chart" uri="{C3380CC4-5D6E-409C-BE32-E72D297353CC}">
              <c16:uniqueId val="{00000004-2388-40CD-821C-F902ACF67E19}"/>
            </c:ext>
          </c:extLst>
        </c:ser>
        <c:ser>
          <c:idx val="2"/>
          <c:order val="2"/>
          <c:tx>
            <c:strRef>
              <c:f>Sheet1!$D$1</c:f>
              <c:strCache>
                <c:ptCount val="1"/>
                <c:pt idx="0">
                  <c:v>Column2</c:v>
                </c:pt>
              </c:strCache>
            </c:strRef>
          </c:tx>
          <c:spPr>
            <a:noFill/>
            <a:ln>
              <a:noFill/>
            </a:ln>
            <a:effectLst/>
          </c:spPr>
          <c:invertIfNegative val="0"/>
          <c:cat>
            <c:strRef>
              <c:f>Sheet1!$A$2:$A$4</c:f>
              <c:strCache>
                <c:ptCount val="3"/>
                <c:pt idx="0">
                  <c:v>Category 1</c:v>
                </c:pt>
                <c:pt idx="1">
                  <c:v>Category 1</c:v>
                </c:pt>
                <c:pt idx="2">
                  <c:v>Category 1</c:v>
                </c:pt>
              </c:strCache>
            </c:strRef>
          </c:cat>
          <c:val>
            <c:numRef>
              <c:f>Sheet1!$D$2:$D$4</c:f>
              <c:numCache>
                <c:formatCode>General</c:formatCode>
                <c:ptCount val="3"/>
                <c:pt idx="0">
                  <c:v>0</c:v>
                </c:pt>
                <c:pt idx="1">
                  <c:v>94</c:v>
                </c:pt>
                <c:pt idx="2">
                  <c:v>116</c:v>
                </c:pt>
              </c:numCache>
            </c:numRef>
          </c:val>
          <c:extLst>
            <c:ext xmlns:c16="http://schemas.microsoft.com/office/drawing/2014/chart" uri="{C3380CC4-5D6E-409C-BE32-E72D297353CC}">
              <c16:uniqueId val="{00000005-2388-40CD-821C-F902ACF67E19}"/>
            </c:ext>
          </c:extLst>
        </c:ser>
        <c:dLbls>
          <c:showLegendKey val="0"/>
          <c:showVal val="0"/>
          <c:showCatName val="0"/>
          <c:showSerName val="0"/>
          <c:showPercent val="0"/>
          <c:showBubbleSize val="0"/>
        </c:dLbls>
        <c:gapWidth val="50"/>
        <c:overlap val="100"/>
        <c:axId val="560401760"/>
        <c:axId val="560396768"/>
      </c:barChart>
      <c:catAx>
        <c:axId val="560401760"/>
        <c:scaling>
          <c:orientation val="minMax"/>
        </c:scaling>
        <c:delete val="1"/>
        <c:axPos val="l"/>
        <c:numFmt formatCode="General" sourceLinked="1"/>
        <c:majorTickMark val="none"/>
        <c:minorTickMark val="none"/>
        <c:tickLblPos val="nextTo"/>
        <c:crossAx val="560396768"/>
        <c:crosses val="autoZero"/>
        <c:auto val="1"/>
        <c:lblAlgn val="ctr"/>
        <c:lblOffset val="100"/>
        <c:noMultiLvlLbl val="0"/>
      </c:catAx>
      <c:valAx>
        <c:axId val="560396768"/>
        <c:scaling>
          <c:orientation val="minMax"/>
        </c:scaling>
        <c:delete val="1"/>
        <c:axPos val="b"/>
        <c:numFmt formatCode="0%" sourceLinked="1"/>
        <c:majorTickMark val="none"/>
        <c:minorTickMark val="none"/>
        <c:tickLblPos val="nextTo"/>
        <c:crossAx val="560401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151130170504802E-4"/>
          <c:y val="0"/>
          <c:w val="0.99874555793786746"/>
          <c:h val="1"/>
        </c:manualLayout>
      </c:layout>
      <c:barChart>
        <c:barDir val="bar"/>
        <c:grouping val="percentStacked"/>
        <c:varyColors val="0"/>
        <c:ser>
          <c:idx val="0"/>
          <c:order val="0"/>
          <c:tx>
            <c:strRef>
              <c:f>Sheet1!$B$1</c:f>
              <c:strCache>
                <c:ptCount val="1"/>
                <c:pt idx="0">
                  <c:v>Series 1</c:v>
                </c:pt>
              </c:strCache>
            </c:strRef>
          </c:tx>
          <c:spPr>
            <a:solidFill>
              <a:srgbClr val="00B0F0"/>
            </a:solidFill>
            <a:ln>
              <a:solidFill>
                <a:srgbClr val="002060"/>
              </a:solidFill>
            </a:ln>
            <a:effectLst/>
          </c:spPr>
          <c:invertIfNegative val="0"/>
          <c:dPt>
            <c:idx val="0"/>
            <c:invertIfNegative val="0"/>
            <c:bubble3D val="0"/>
            <c:spPr>
              <a:solidFill>
                <a:srgbClr val="8C3C77"/>
              </a:solidFill>
              <a:ln>
                <a:solidFill>
                  <a:srgbClr val="002060"/>
                </a:solidFill>
              </a:ln>
              <a:effectLst/>
            </c:spPr>
            <c:extLst>
              <c:ext xmlns:c16="http://schemas.microsoft.com/office/drawing/2014/chart" uri="{C3380CC4-5D6E-409C-BE32-E72D297353CC}">
                <c16:uniqueId val="{00000004-FFA8-4F4B-B264-754127F69326}"/>
              </c:ext>
            </c:extLst>
          </c:dPt>
          <c:dPt>
            <c:idx val="1"/>
            <c:invertIfNegative val="0"/>
            <c:bubble3D val="0"/>
            <c:spPr>
              <a:solidFill>
                <a:srgbClr val="8C3C77"/>
              </a:solidFill>
              <a:ln>
                <a:solidFill>
                  <a:srgbClr val="002060"/>
                </a:solidFill>
              </a:ln>
              <a:effectLst/>
            </c:spPr>
            <c:extLst>
              <c:ext xmlns:c16="http://schemas.microsoft.com/office/drawing/2014/chart" uri="{C3380CC4-5D6E-409C-BE32-E72D297353CC}">
                <c16:uniqueId val="{00000005-FFA8-4F4B-B264-754127F69326}"/>
              </c:ext>
            </c:extLst>
          </c:dPt>
          <c:dPt>
            <c:idx val="2"/>
            <c:invertIfNegative val="0"/>
            <c:bubble3D val="0"/>
            <c:spPr>
              <a:solidFill>
                <a:srgbClr val="8C3C77"/>
              </a:solidFill>
              <a:ln>
                <a:solidFill>
                  <a:srgbClr val="002060"/>
                </a:solidFill>
              </a:ln>
              <a:effectLst/>
            </c:spPr>
            <c:extLst>
              <c:ext xmlns:c16="http://schemas.microsoft.com/office/drawing/2014/chart" uri="{C3380CC4-5D6E-409C-BE32-E72D297353CC}">
                <c16:uniqueId val="{00000006-FFA8-4F4B-B264-754127F69326}"/>
              </c:ext>
            </c:extLst>
          </c:dPt>
          <c:cat>
            <c:strRef>
              <c:f>Sheet1!$A$2:$A$4</c:f>
              <c:strCache>
                <c:ptCount val="3"/>
                <c:pt idx="0">
                  <c:v>Category 1</c:v>
                </c:pt>
                <c:pt idx="1">
                  <c:v>Category 1</c:v>
                </c:pt>
                <c:pt idx="2">
                  <c:v>Category 1</c:v>
                </c:pt>
              </c:strCache>
            </c:strRef>
          </c:cat>
          <c:val>
            <c:numRef>
              <c:f>Sheet1!$B$2:$B$4</c:f>
              <c:numCache>
                <c:formatCode>General</c:formatCode>
                <c:ptCount val="3"/>
                <c:pt idx="0">
                  <c:v>95</c:v>
                </c:pt>
                <c:pt idx="1">
                  <c:v>59</c:v>
                </c:pt>
                <c:pt idx="2">
                  <c:v>1</c:v>
                </c:pt>
              </c:numCache>
            </c:numRef>
          </c:val>
          <c:extLst>
            <c:ext xmlns:c16="http://schemas.microsoft.com/office/drawing/2014/chart" uri="{C3380CC4-5D6E-409C-BE32-E72D297353CC}">
              <c16:uniqueId val="{00000000-FFA8-4F4B-B264-754127F69326}"/>
            </c:ext>
          </c:extLst>
        </c:ser>
        <c:ser>
          <c:idx val="1"/>
          <c:order val="1"/>
          <c:tx>
            <c:strRef>
              <c:f>Sheet1!$C$1</c:f>
              <c:strCache>
                <c:ptCount val="1"/>
                <c:pt idx="0">
                  <c:v>Column1</c:v>
                </c:pt>
              </c:strCache>
            </c:strRef>
          </c:tx>
          <c:spPr>
            <a:solidFill>
              <a:srgbClr val="EED6E8"/>
            </a:solidFill>
            <a:ln>
              <a:solidFill>
                <a:srgbClr val="002060"/>
              </a:solidFill>
            </a:ln>
            <a:effectLst/>
          </c:spPr>
          <c:invertIfNegative val="0"/>
          <c:cat>
            <c:strRef>
              <c:f>Sheet1!$A$2:$A$4</c:f>
              <c:strCache>
                <c:ptCount val="3"/>
                <c:pt idx="0">
                  <c:v>Category 1</c:v>
                </c:pt>
                <c:pt idx="1">
                  <c:v>Category 1</c:v>
                </c:pt>
                <c:pt idx="2">
                  <c:v>Category 1</c:v>
                </c:pt>
              </c:strCache>
            </c:strRef>
          </c:cat>
          <c:val>
            <c:numRef>
              <c:f>Sheet1!$C$2:$C$4</c:f>
              <c:numCache>
                <c:formatCode>General</c:formatCode>
                <c:ptCount val="3"/>
                <c:pt idx="0">
                  <c:v>5</c:v>
                </c:pt>
                <c:pt idx="1">
                  <c:v>41</c:v>
                </c:pt>
                <c:pt idx="2">
                  <c:v>99</c:v>
                </c:pt>
              </c:numCache>
            </c:numRef>
          </c:val>
          <c:extLst>
            <c:ext xmlns:c16="http://schemas.microsoft.com/office/drawing/2014/chart" uri="{C3380CC4-5D6E-409C-BE32-E72D297353CC}">
              <c16:uniqueId val="{00000001-FFA8-4F4B-B264-754127F69326}"/>
            </c:ext>
          </c:extLst>
        </c:ser>
        <c:dLbls>
          <c:showLegendKey val="0"/>
          <c:showVal val="0"/>
          <c:showCatName val="0"/>
          <c:showSerName val="0"/>
          <c:showPercent val="0"/>
          <c:showBubbleSize val="0"/>
        </c:dLbls>
        <c:gapWidth val="50"/>
        <c:overlap val="100"/>
        <c:axId val="560401760"/>
        <c:axId val="560396768"/>
      </c:barChart>
      <c:catAx>
        <c:axId val="560401760"/>
        <c:scaling>
          <c:orientation val="minMax"/>
        </c:scaling>
        <c:delete val="1"/>
        <c:axPos val="l"/>
        <c:numFmt formatCode="General" sourceLinked="1"/>
        <c:majorTickMark val="none"/>
        <c:minorTickMark val="none"/>
        <c:tickLblPos val="nextTo"/>
        <c:crossAx val="560396768"/>
        <c:crosses val="autoZero"/>
        <c:auto val="1"/>
        <c:lblAlgn val="ctr"/>
        <c:lblOffset val="100"/>
        <c:noMultiLvlLbl val="0"/>
      </c:catAx>
      <c:valAx>
        <c:axId val="560396768"/>
        <c:scaling>
          <c:orientation val="minMax"/>
        </c:scaling>
        <c:delete val="1"/>
        <c:axPos val="b"/>
        <c:numFmt formatCode="0%" sourceLinked="1"/>
        <c:majorTickMark val="none"/>
        <c:minorTickMark val="none"/>
        <c:tickLblPos val="nextTo"/>
        <c:crossAx val="560401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433B5-D960-4430-AB9A-332402DD8E6E}"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B2E5146D-3F10-4E13-9A80-4F670BFA23FE}">
      <dgm:prSet phldrT="[Text]"/>
      <dgm:spPr>
        <a:solidFill>
          <a:srgbClr val="8C3C77"/>
        </a:solidFill>
      </dgm:spPr>
      <dgm:t>
        <a:bodyPr/>
        <a:lstStyle/>
        <a:p>
          <a:r>
            <a:rPr lang="en-GB" dirty="0"/>
            <a:t>Vomiting Odynophagia</a:t>
          </a:r>
        </a:p>
      </dgm:t>
    </dgm:pt>
    <dgm:pt modelId="{51630644-D494-478F-800A-B10366B5F547}" type="parTrans" cxnId="{7DB43AF0-9DA8-4078-8327-EABC23D02873}">
      <dgm:prSet/>
      <dgm:spPr/>
      <dgm:t>
        <a:bodyPr/>
        <a:lstStyle/>
        <a:p>
          <a:endParaRPr lang="en-GB"/>
        </a:p>
      </dgm:t>
    </dgm:pt>
    <dgm:pt modelId="{A4CCA7B0-9446-4B51-B494-671C7F41D87F}" type="sibTrans" cxnId="{7DB43AF0-9DA8-4078-8327-EABC23D02873}">
      <dgm:prSet/>
      <dgm:spPr/>
      <dgm:t>
        <a:bodyPr/>
        <a:lstStyle/>
        <a:p>
          <a:endParaRPr lang="en-GB"/>
        </a:p>
      </dgm:t>
    </dgm:pt>
    <dgm:pt modelId="{886CE5CC-F491-4CAD-852E-85F38338C706}">
      <dgm:prSet phldrT="[Text]" custT="1"/>
      <dgm:spPr>
        <a:solidFill>
          <a:srgbClr val="EED6E8"/>
        </a:solidFill>
      </dgm:spPr>
      <dgm:t>
        <a:bodyPr/>
        <a:lstStyle/>
        <a:p>
          <a:r>
            <a:rPr lang="en-GB" sz="1800" dirty="0"/>
            <a:t>?obstruction </a:t>
          </a:r>
          <a:br>
            <a:rPr lang="en-GB" sz="1800" dirty="0"/>
          </a:br>
          <a:r>
            <a:rPr lang="en-GB" sz="1800" dirty="0"/>
            <a:t>?oesophagitis</a:t>
          </a:r>
          <a:br>
            <a:rPr lang="en-GB" sz="1800" dirty="0"/>
          </a:br>
          <a:r>
            <a:rPr lang="en-GB" sz="1800" dirty="0"/>
            <a:t>?diaphragmatic irritation</a:t>
          </a:r>
        </a:p>
      </dgm:t>
    </dgm:pt>
    <dgm:pt modelId="{1A2A45C7-7829-4079-B814-168721709C2C}" type="parTrans" cxnId="{6D969FE3-FA4A-4FF4-A4E8-5AFE1653C7BB}">
      <dgm:prSet/>
      <dgm:spPr/>
      <dgm:t>
        <a:bodyPr/>
        <a:lstStyle/>
        <a:p>
          <a:endParaRPr lang="en-GB"/>
        </a:p>
      </dgm:t>
    </dgm:pt>
    <dgm:pt modelId="{34FE5890-54B0-47A2-9C0B-900FFDF5A485}" type="sibTrans" cxnId="{6D969FE3-FA4A-4FF4-A4E8-5AFE1653C7BB}">
      <dgm:prSet/>
      <dgm:spPr/>
      <dgm:t>
        <a:bodyPr/>
        <a:lstStyle/>
        <a:p>
          <a:endParaRPr lang="en-GB"/>
        </a:p>
      </dgm:t>
    </dgm:pt>
    <dgm:pt modelId="{703F48A5-7D6B-4AD8-8EA6-F0813C6A33A1}">
      <dgm:prSet phldrT="[Text]" custT="1"/>
      <dgm:spPr>
        <a:solidFill>
          <a:srgbClr val="EED6E8">
            <a:alpha val="90000"/>
          </a:srgbClr>
        </a:solidFill>
      </dgm:spPr>
      <dgm:t>
        <a:bodyPr/>
        <a:lstStyle/>
        <a:p>
          <a:r>
            <a:rPr lang="en-GB" sz="1800" dirty="0"/>
            <a:t>OGD negative </a:t>
          </a:r>
        </a:p>
      </dgm:t>
    </dgm:pt>
    <dgm:pt modelId="{C1768EB3-7387-4F2D-9A19-4C67E0037305}" type="parTrans" cxnId="{353B758E-EE99-469A-82E4-AA222D585C33}">
      <dgm:prSet/>
      <dgm:spPr/>
      <dgm:t>
        <a:bodyPr/>
        <a:lstStyle/>
        <a:p>
          <a:endParaRPr lang="en-GB"/>
        </a:p>
      </dgm:t>
    </dgm:pt>
    <dgm:pt modelId="{AA6F0D5C-540D-416C-8B1F-8FB399F50524}" type="sibTrans" cxnId="{353B758E-EE99-469A-82E4-AA222D585C33}">
      <dgm:prSet/>
      <dgm:spPr/>
      <dgm:t>
        <a:bodyPr/>
        <a:lstStyle/>
        <a:p>
          <a:endParaRPr lang="en-GB"/>
        </a:p>
      </dgm:t>
    </dgm:pt>
    <dgm:pt modelId="{FCDCE32E-1F2A-4B25-A1A5-07E259A768B9}">
      <dgm:prSet phldrT="[Text]"/>
      <dgm:spPr>
        <a:solidFill>
          <a:srgbClr val="8C3C77"/>
        </a:solidFill>
      </dgm:spPr>
      <dgm:t>
        <a:bodyPr/>
        <a:lstStyle/>
        <a:p>
          <a:r>
            <a:rPr lang="en-GB" dirty="0"/>
            <a:t>Lymphocytosis Raised CRP </a:t>
          </a:r>
        </a:p>
      </dgm:t>
    </dgm:pt>
    <dgm:pt modelId="{86FF7E45-413B-47BC-9DE8-56E3CAB9AAC0}" type="parTrans" cxnId="{E83836DD-7C58-4466-893D-4CA207D7FC26}">
      <dgm:prSet/>
      <dgm:spPr/>
      <dgm:t>
        <a:bodyPr/>
        <a:lstStyle/>
        <a:p>
          <a:endParaRPr lang="en-GB"/>
        </a:p>
      </dgm:t>
    </dgm:pt>
    <dgm:pt modelId="{AC9B82B4-0BB2-4E59-AD24-A1467F70640A}" type="sibTrans" cxnId="{E83836DD-7C58-4466-893D-4CA207D7FC26}">
      <dgm:prSet/>
      <dgm:spPr/>
      <dgm:t>
        <a:bodyPr/>
        <a:lstStyle/>
        <a:p>
          <a:endParaRPr lang="en-GB"/>
        </a:p>
      </dgm:t>
    </dgm:pt>
    <dgm:pt modelId="{B56ECC8B-164D-4374-95BE-F8007BF51FCC}">
      <dgm:prSet phldrT="[Text]" custT="1"/>
      <dgm:spPr>
        <a:solidFill>
          <a:srgbClr val="EED6E8">
            <a:alpha val="90000"/>
          </a:srgbClr>
        </a:solidFill>
      </dgm:spPr>
      <dgm:t>
        <a:bodyPr/>
        <a:lstStyle/>
        <a:p>
          <a:r>
            <a:rPr lang="en-GB" sz="1800" dirty="0"/>
            <a:t>?deep seated infection</a:t>
          </a:r>
          <a:br>
            <a:rPr lang="en-GB" sz="1800" dirty="0"/>
          </a:br>
          <a:r>
            <a:rPr lang="en-GB" sz="1800" dirty="0"/>
            <a:t>?haematological </a:t>
          </a:r>
        </a:p>
      </dgm:t>
    </dgm:pt>
    <dgm:pt modelId="{7599DBF0-B3CF-4304-8C48-0C01F6062272}" type="parTrans" cxnId="{C227AA3A-3836-4B5E-B84F-5C40FCD9EA36}">
      <dgm:prSet/>
      <dgm:spPr/>
      <dgm:t>
        <a:bodyPr/>
        <a:lstStyle/>
        <a:p>
          <a:endParaRPr lang="en-GB"/>
        </a:p>
      </dgm:t>
    </dgm:pt>
    <dgm:pt modelId="{5603B6E4-7C56-4A54-9109-291D685F6158}" type="sibTrans" cxnId="{C227AA3A-3836-4B5E-B84F-5C40FCD9EA36}">
      <dgm:prSet/>
      <dgm:spPr/>
      <dgm:t>
        <a:bodyPr/>
        <a:lstStyle/>
        <a:p>
          <a:endParaRPr lang="en-GB"/>
        </a:p>
      </dgm:t>
    </dgm:pt>
    <dgm:pt modelId="{BEFC456C-08CA-433D-9ACB-7F8C96BC8AC7}">
      <dgm:prSet phldrT="[Text]" custT="1"/>
      <dgm:spPr>
        <a:solidFill>
          <a:srgbClr val="EED6E8">
            <a:alpha val="90000"/>
          </a:srgbClr>
        </a:solidFill>
      </dgm:spPr>
      <dgm:t>
        <a:bodyPr/>
        <a:lstStyle/>
        <a:p>
          <a:r>
            <a:rPr lang="en-GB" sz="1800" dirty="0"/>
            <a:t>CT neck negative</a:t>
          </a:r>
          <a:br>
            <a:rPr lang="en-GB" sz="1800" dirty="0"/>
          </a:br>
          <a:r>
            <a:rPr lang="en-GB" sz="1800" dirty="0"/>
            <a:t>Blood film reactive</a:t>
          </a:r>
        </a:p>
      </dgm:t>
    </dgm:pt>
    <dgm:pt modelId="{25B963CF-6EA1-4006-8029-3E0B25BE0945}" type="parTrans" cxnId="{89F8BEAD-5EFB-4C7B-B94C-787A732A3345}">
      <dgm:prSet/>
      <dgm:spPr/>
      <dgm:t>
        <a:bodyPr/>
        <a:lstStyle/>
        <a:p>
          <a:endParaRPr lang="en-GB"/>
        </a:p>
      </dgm:t>
    </dgm:pt>
    <dgm:pt modelId="{D1696376-D69D-4CF3-89BE-725642D91CE4}" type="sibTrans" cxnId="{89F8BEAD-5EFB-4C7B-B94C-787A732A3345}">
      <dgm:prSet/>
      <dgm:spPr/>
      <dgm:t>
        <a:bodyPr/>
        <a:lstStyle/>
        <a:p>
          <a:endParaRPr lang="en-GB"/>
        </a:p>
      </dgm:t>
    </dgm:pt>
    <dgm:pt modelId="{F538A386-0FCF-4D9E-BE55-7D5B13A013F1}">
      <dgm:prSet/>
      <dgm:spPr>
        <a:solidFill>
          <a:srgbClr val="8C3C77"/>
        </a:solidFill>
      </dgm:spPr>
      <dgm:t>
        <a:bodyPr/>
        <a:lstStyle/>
        <a:p>
          <a:r>
            <a:rPr lang="en-GB" dirty="0"/>
            <a:t> No response to antibiotics</a:t>
          </a:r>
        </a:p>
      </dgm:t>
    </dgm:pt>
    <dgm:pt modelId="{696B1C36-0BFE-40C4-AA49-F65CFE53063B}" type="parTrans" cxnId="{CAB36CEE-55D7-4D19-8B72-E81AE7D88B50}">
      <dgm:prSet/>
      <dgm:spPr/>
      <dgm:t>
        <a:bodyPr/>
        <a:lstStyle/>
        <a:p>
          <a:endParaRPr lang="en-GB"/>
        </a:p>
      </dgm:t>
    </dgm:pt>
    <dgm:pt modelId="{334CFE55-CA0D-4773-B50F-F3159C16DDE6}" type="sibTrans" cxnId="{CAB36CEE-55D7-4D19-8B72-E81AE7D88B50}">
      <dgm:prSet/>
      <dgm:spPr/>
      <dgm:t>
        <a:bodyPr/>
        <a:lstStyle/>
        <a:p>
          <a:endParaRPr lang="en-GB"/>
        </a:p>
      </dgm:t>
    </dgm:pt>
    <dgm:pt modelId="{3FBBBFB2-2AB5-4583-AFA8-EAA67E66DD34}">
      <dgm:prSet custT="1"/>
      <dgm:spPr>
        <a:solidFill>
          <a:srgbClr val="EED6E8">
            <a:alpha val="90000"/>
          </a:srgbClr>
        </a:solidFill>
      </dgm:spPr>
      <dgm:t>
        <a:bodyPr/>
        <a:lstStyle/>
        <a:p>
          <a:r>
            <a:rPr lang="en-GB" sz="1800" dirty="0"/>
            <a:t>?change to splenic mass</a:t>
          </a:r>
          <a:br>
            <a:rPr lang="en-GB" sz="1800" dirty="0"/>
          </a:br>
          <a:r>
            <a:rPr lang="en-GB" sz="1800" dirty="0"/>
            <a:t>?paraneoplastic</a:t>
          </a:r>
        </a:p>
      </dgm:t>
    </dgm:pt>
    <dgm:pt modelId="{E0EB0AB3-FF88-4CF4-9244-300C5F095365}" type="parTrans" cxnId="{0713A6CC-D7FB-4BB4-B44D-C597E1973A55}">
      <dgm:prSet/>
      <dgm:spPr/>
      <dgm:t>
        <a:bodyPr/>
        <a:lstStyle/>
        <a:p>
          <a:endParaRPr lang="en-GB"/>
        </a:p>
      </dgm:t>
    </dgm:pt>
    <dgm:pt modelId="{67DBDC2A-1395-4BE1-B3FB-00D8AFFD9A80}" type="sibTrans" cxnId="{0713A6CC-D7FB-4BB4-B44D-C597E1973A55}">
      <dgm:prSet/>
      <dgm:spPr/>
      <dgm:t>
        <a:bodyPr/>
        <a:lstStyle/>
        <a:p>
          <a:endParaRPr lang="en-GB"/>
        </a:p>
      </dgm:t>
    </dgm:pt>
    <dgm:pt modelId="{02B231FD-659C-4F9D-8414-FFFB7383EBED}">
      <dgm:prSet custT="1"/>
      <dgm:spPr>
        <a:solidFill>
          <a:srgbClr val="EED6E8">
            <a:alpha val="90000"/>
          </a:srgbClr>
        </a:solidFill>
      </dgm:spPr>
      <dgm:t>
        <a:bodyPr/>
        <a:lstStyle/>
        <a:p>
          <a:r>
            <a:rPr lang="en-GB" sz="1800" dirty="0"/>
            <a:t>CT CAP </a:t>
          </a:r>
          <a:br>
            <a:rPr lang="en-GB" sz="1800" dirty="0"/>
          </a:br>
          <a:r>
            <a:rPr lang="en-GB" sz="1800" dirty="0"/>
            <a:t>(Figure; right) </a:t>
          </a:r>
        </a:p>
      </dgm:t>
    </dgm:pt>
    <dgm:pt modelId="{CF5BF11A-50CD-4FA1-BFBB-E20FA323A5DC}" type="parTrans" cxnId="{5038AAA1-B98F-4CB6-B4C1-014157F2312E}">
      <dgm:prSet/>
      <dgm:spPr/>
      <dgm:t>
        <a:bodyPr/>
        <a:lstStyle/>
        <a:p>
          <a:endParaRPr lang="en-GB"/>
        </a:p>
      </dgm:t>
    </dgm:pt>
    <dgm:pt modelId="{C9E304FD-1005-4BBE-B73A-10A26FA88F60}" type="sibTrans" cxnId="{5038AAA1-B98F-4CB6-B4C1-014157F2312E}">
      <dgm:prSet/>
      <dgm:spPr/>
      <dgm:t>
        <a:bodyPr/>
        <a:lstStyle/>
        <a:p>
          <a:endParaRPr lang="en-GB"/>
        </a:p>
      </dgm:t>
    </dgm:pt>
    <dgm:pt modelId="{5D06FE54-1545-404D-95BE-2E48241BFBA3}" type="pres">
      <dgm:prSet presAssocID="{486433B5-D960-4430-AB9A-332402DD8E6E}" presName="Name0" presStyleCnt="0">
        <dgm:presLayoutVars>
          <dgm:chPref val="3"/>
          <dgm:dir/>
          <dgm:animLvl val="lvl"/>
          <dgm:resizeHandles/>
        </dgm:presLayoutVars>
      </dgm:prSet>
      <dgm:spPr/>
    </dgm:pt>
    <dgm:pt modelId="{E01B77D2-9255-4909-BD4B-23E5F9618570}" type="pres">
      <dgm:prSet presAssocID="{B2E5146D-3F10-4E13-9A80-4F670BFA23FE}" presName="horFlow" presStyleCnt="0"/>
      <dgm:spPr/>
    </dgm:pt>
    <dgm:pt modelId="{FBB91430-8257-4DA9-91B3-52896F8DB54B}" type="pres">
      <dgm:prSet presAssocID="{B2E5146D-3F10-4E13-9A80-4F670BFA23FE}" presName="bigChev" presStyleLbl="node1" presStyleIdx="0" presStyleCnt="3" custScaleX="80882"/>
      <dgm:spPr>
        <a:prstGeom prst="homePlate">
          <a:avLst/>
        </a:prstGeom>
      </dgm:spPr>
    </dgm:pt>
    <dgm:pt modelId="{832A2204-9432-464B-A689-01B1DF495BC7}" type="pres">
      <dgm:prSet presAssocID="{1A2A45C7-7829-4079-B814-168721709C2C}" presName="parTrans" presStyleCnt="0"/>
      <dgm:spPr/>
    </dgm:pt>
    <dgm:pt modelId="{4539A73F-9183-424C-8431-F233C1F6563E}" type="pres">
      <dgm:prSet presAssocID="{886CE5CC-F491-4CAD-852E-85F38338C706}" presName="node" presStyleLbl="alignAccFollowNode1" presStyleIdx="0" presStyleCnt="6" custScaleX="165084">
        <dgm:presLayoutVars>
          <dgm:bulletEnabled val="1"/>
        </dgm:presLayoutVars>
      </dgm:prSet>
      <dgm:spPr/>
    </dgm:pt>
    <dgm:pt modelId="{DEB0D4A5-A875-4C1D-BAB8-FE2F61F2FB67}" type="pres">
      <dgm:prSet presAssocID="{34FE5890-54B0-47A2-9C0B-900FFDF5A485}" presName="sibTrans" presStyleCnt="0"/>
      <dgm:spPr/>
    </dgm:pt>
    <dgm:pt modelId="{BC97E96D-59FC-4A12-9ACB-43158DE706F6}" type="pres">
      <dgm:prSet presAssocID="{703F48A5-7D6B-4AD8-8EA6-F0813C6A33A1}" presName="node" presStyleLbl="alignAccFollowNode1" presStyleIdx="1" presStyleCnt="6" custScaleX="137112">
        <dgm:presLayoutVars>
          <dgm:bulletEnabled val="1"/>
        </dgm:presLayoutVars>
      </dgm:prSet>
      <dgm:spPr/>
    </dgm:pt>
    <dgm:pt modelId="{DA7A4C30-9DB0-4A5A-B3E7-B8B20C25E213}" type="pres">
      <dgm:prSet presAssocID="{B2E5146D-3F10-4E13-9A80-4F670BFA23FE}" presName="vSp" presStyleCnt="0"/>
      <dgm:spPr/>
    </dgm:pt>
    <dgm:pt modelId="{E4DE7F6C-0E72-4E4D-BF9F-854DEC2C9500}" type="pres">
      <dgm:prSet presAssocID="{FCDCE32E-1F2A-4B25-A1A5-07E259A768B9}" presName="horFlow" presStyleCnt="0"/>
      <dgm:spPr/>
    </dgm:pt>
    <dgm:pt modelId="{EA55BA8B-067C-4AB1-82A2-E26EEE50C233}" type="pres">
      <dgm:prSet presAssocID="{FCDCE32E-1F2A-4B25-A1A5-07E259A768B9}" presName="bigChev" presStyleLbl="node1" presStyleIdx="1" presStyleCnt="3" custScaleX="80882"/>
      <dgm:spPr>
        <a:prstGeom prst="homePlate">
          <a:avLst/>
        </a:prstGeom>
      </dgm:spPr>
    </dgm:pt>
    <dgm:pt modelId="{E8E5C8CE-6A4C-4F8E-B876-B01B30E70111}" type="pres">
      <dgm:prSet presAssocID="{7599DBF0-B3CF-4304-8C48-0C01F6062272}" presName="parTrans" presStyleCnt="0"/>
      <dgm:spPr/>
    </dgm:pt>
    <dgm:pt modelId="{5B720F89-B5BD-4C56-B407-8EC6EC2E705A}" type="pres">
      <dgm:prSet presAssocID="{B56ECC8B-164D-4374-95BE-F8007BF51FCC}" presName="node" presStyleLbl="alignAccFollowNode1" presStyleIdx="2" presStyleCnt="6" custScaleX="165084">
        <dgm:presLayoutVars>
          <dgm:bulletEnabled val="1"/>
        </dgm:presLayoutVars>
      </dgm:prSet>
      <dgm:spPr/>
    </dgm:pt>
    <dgm:pt modelId="{6209D172-5211-4F79-842F-95903DF54187}" type="pres">
      <dgm:prSet presAssocID="{5603B6E4-7C56-4A54-9109-291D685F6158}" presName="sibTrans" presStyleCnt="0"/>
      <dgm:spPr/>
    </dgm:pt>
    <dgm:pt modelId="{7A4A9BE2-16C2-4AC4-9D3D-399E448E9914}" type="pres">
      <dgm:prSet presAssocID="{BEFC456C-08CA-433D-9ACB-7F8C96BC8AC7}" presName="node" presStyleLbl="alignAccFollowNode1" presStyleIdx="3" presStyleCnt="6" custScaleX="137112">
        <dgm:presLayoutVars>
          <dgm:bulletEnabled val="1"/>
        </dgm:presLayoutVars>
      </dgm:prSet>
      <dgm:spPr/>
    </dgm:pt>
    <dgm:pt modelId="{72988A41-DD35-4A4B-B7C0-B40746B3EA19}" type="pres">
      <dgm:prSet presAssocID="{FCDCE32E-1F2A-4B25-A1A5-07E259A768B9}" presName="vSp" presStyleCnt="0"/>
      <dgm:spPr/>
    </dgm:pt>
    <dgm:pt modelId="{630728B8-E7EB-4331-B5E5-E81381FD0D5C}" type="pres">
      <dgm:prSet presAssocID="{F538A386-0FCF-4D9E-BE55-7D5B13A013F1}" presName="horFlow" presStyleCnt="0"/>
      <dgm:spPr/>
    </dgm:pt>
    <dgm:pt modelId="{D981B11F-FE8E-4816-9B6C-C7C0895A5E2A}" type="pres">
      <dgm:prSet presAssocID="{F538A386-0FCF-4D9E-BE55-7D5B13A013F1}" presName="bigChev" presStyleLbl="node1" presStyleIdx="2" presStyleCnt="3" custScaleX="80882"/>
      <dgm:spPr>
        <a:prstGeom prst="homePlate">
          <a:avLst/>
        </a:prstGeom>
      </dgm:spPr>
    </dgm:pt>
    <dgm:pt modelId="{27407598-8159-4A54-925A-68DF994EFB9C}" type="pres">
      <dgm:prSet presAssocID="{E0EB0AB3-FF88-4CF4-9244-300C5F095365}" presName="parTrans" presStyleCnt="0"/>
      <dgm:spPr/>
    </dgm:pt>
    <dgm:pt modelId="{20C50E80-5B04-4CB3-B074-DFA437165808}" type="pres">
      <dgm:prSet presAssocID="{3FBBBFB2-2AB5-4583-AFA8-EAA67E66DD34}" presName="node" presStyleLbl="alignAccFollowNode1" presStyleIdx="4" presStyleCnt="6" custScaleX="165084">
        <dgm:presLayoutVars>
          <dgm:bulletEnabled val="1"/>
        </dgm:presLayoutVars>
      </dgm:prSet>
      <dgm:spPr/>
    </dgm:pt>
    <dgm:pt modelId="{D10BFB72-FF26-4530-81E2-A67B492C3530}" type="pres">
      <dgm:prSet presAssocID="{67DBDC2A-1395-4BE1-B3FB-00D8AFFD9A80}" presName="sibTrans" presStyleCnt="0"/>
      <dgm:spPr/>
    </dgm:pt>
    <dgm:pt modelId="{E29796DD-1222-48A2-9DDD-57DA7850610F}" type="pres">
      <dgm:prSet presAssocID="{02B231FD-659C-4F9D-8414-FFFB7383EBED}" presName="node" presStyleLbl="alignAccFollowNode1" presStyleIdx="5" presStyleCnt="6" custScaleX="137112">
        <dgm:presLayoutVars>
          <dgm:bulletEnabled val="1"/>
        </dgm:presLayoutVars>
      </dgm:prSet>
      <dgm:spPr/>
    </dgm:pt>
  </dgm:ptLst>
  <dgm:cxnLst>
    <dgm:cxn modelId="{073C9409-2192-499A-9741-1B86878C1AA4}" type="presOf" srcId="{486433B5-D960-4430-AB9A-332402DD8E6E}" destId="{5D06FE54-1545-404D-95BE-2E48241BFBA3}" srcOrd="0" destOrd="0" presId="urn:microsoft.com/office/officeart/2005/8/layout/lProcess3"/>
    <dgm:cxn modelId="{41AEB037-C6F1-460A-81A4-0A4E021446CF}" type="presOf" srcId="{3FBBBFB2-2AB5-4583-AFA8-EAA67E66DD34}" destId="{20C50E80-5B04-4CB3-B074-DFA437165808}" srcOrd="0" destOrd="0" presId="urn:microsoft.com/office/officeart/2005/8/layout/lProcess3"/>
    <dgm:cxn modelId="{C227AA3A-3836-4B5E-B84F-5C40FCD9EA36}" srcId="{FCDCE32E-1F2A-4B25-A1A5-07E259A768B9}" destId="{B56ECC8B-164D-4374-95BE-F8007BF51FCC}" srcOrd="0" destOrd="0" parTransId="{7599DBF0-B3CF-4304-8C48-0C01F6062272}" sibTransId="{5603B6E4-7C56-4A54-9109-291D685F6158}"/>
    <dgm:cxn modelId="{9F735961-86C9-4F67-85D3-991FBE12A5DD}" type="presOf" srcId="{886CE5CC-F491-4CAD-852E-85F38338C706}" destId="{4539A73F-9183-424C-8431-F233C1F6563E}" srcOrd="0" destOrd="0" presId="urn:microsoft.com/office/officeart/2005/8/layout/lProcess3"/>
    <dgm:cxn modelId="{0A7D7A66-C1BD-4A9B-B621-0D673FF9D738}" type="presOf" srcId="{FCDCE32E-1F2A-4B25-A1A5-07E259A768B9}" destId="{EA55BA8B-067C-4AB1-82A2-E26EEE50C233}" srcOrd="0" destOrd="0" presId="urn:microsoft.com/office/officeart/2005/8/layout/lProcess3"/>
    <dgm:cxn modelId="{D6698D8B-294D-4602-BFC8-A1CAECB3ADC0}" type="presOf" srcId="{02B231FD-659C-4F9D-8414-FFFB7383EBED}" destId="{E29796DD-1222-48A2-9DDD-57DA7850610F}" srcOrd="0" destOrd="0" presId="urn:microsoft.com/office/officeart/2005/8/layout/lProcess3"/>
    <dgm:cxn modelId="{353B758E-EE99-469A-82E4-AA222D585C33}" srcId="{B2E5146D-3F10-4E13-9A80-4F670BFA23FE}" destId="{703F48A5-7D6B-4AD8-8EA6-F0813C6A33A1}" srcOrd="1" destOrd="0" parTransId="{C1768EB3-7387-4F2D-9A19-4C67E0037305}" sibTransId="{AA6F0D5C-540D-416C-8B1F-8FB399F50524}"/>
    <dgm:cxn modelId="{5038AAA1-B98F-4CB6-B4C1-014157F2312E}" srcId="{F538A386-0FCF-4D9E-BE55-7D5B13A013F1}" destId="{02B231FD-659C-4F9D-8414-FFFB7383EBED}" srcOrd="1" destOrd="0" parTransId="{CF5BF11A-50CD-4FA1-BFBB-E20FA323A5DC}" sibTransId="{C9E304FD-1005-4BBE-B73A-10A26FA88F60}"/>
    <dgm:cxn modelId="{89F8BEAD-5EFB-4C7B-B94C-787A732A3345}" srcId="{FCDCE32E-1F2A-4B25-A1A5-07E259A768B9}" destId="{BEFC456C-08CA-433D-9ACB-7F8C96BC8AC7}" srcOrd="1" destOrd="0" parTransId="{25B963CF-6EA1-4006-8029-3E0B25BE0945}" sibTransId="{D1696376-D69D-4CF3-89BE-725642D91CE4}"/>
    <dgm:cxn modelId="{19E1E0C7-7889-49A1-87D0-AE8277F5D3A0}" type="presOf" srcId="{B56ECC8B-164D-4374-95BE-F8007BF51FCC}" destId="{5B720F89-B5BD-4C56-B407-8EC6EC2E705A}" srcOrd="0" destOrd="0" presId="urn:microsoft.com/office/officeart/2005/8/layout/lProcess3"/>
    <dgm:cxn modelId="{0713A6CC-D7FB-4BB4-B44D-C597E1973A55}" srcId="{F538A386-0FCF-4D9E-BE55-7D5B13A013F1}" destId="{3FBBBFB2-2AB5-4583-AFA8-EAA67E66DD34}" srcOrd="0" destOrd="0" parTransId="{E0EB0AB3-FF88-4CF4-9244-300C5F095365}" sibTransId="{67DBDC2A-1395-4BE1-B3FB-00D8AFFD9A80}"/>
    <dgm:cxn modelId="{E83836DD-7C58-4466-893D-4CA207D7FC26}" srcId="{486433B5-D960-4430-AB9A-332402DD8E6E}" destId="{FCDCE32E-1F2A-4B25-A1A5-07E259A768B9}" srcOrd="1" destOrd="0" parTransId="{86FF7E45-413B-47BC-9DE8-56E3CAB9AAC0}" sibTransId="{AC9B82B4-0BB2-4E59-AD24-A1467F70640A}"/>
    <dgm:cxn modelId="{6D969FE3-FA4A-4FF4-A4E8-5AFE1653C7BB}" srcId="{B2E5146D-3F10-4E13-9A80-4F670BFA23FE}" destId="{886CE5CC-F491-4CAD-852E-85F38338C706}" srcOrd="0" destOrd="0" parTransId="{1A2A45C7-7829-4079-B814-168721709C2C}" sibTransId="{34FE5890-54B0-47A2-9C0B-900FFDF5A485}"/>
    <dgm:cxn modelId="{CAB36CEE-55D7-4D19-8B72-E81AE7D88B50}" srcId="{486433B5-D960-4430-AB9A-332402DD8E6E}" destId="{F538A386-0FCF-4D9E-BE55-7D5B13A013F1}" srcOrd="2" destOrd="0" parTransId="{696B1C36-0BFE-40C4-AA49-F65CFE53063B}" sibTransId="{334CFE55-CA0D-4773-B50F-F3159C16DDE6}"/>
    <dgm:cxn modelId="{F949E2EF-FDCD-433F-A704-7C10B9884F16}" type="presOf" srcId="{F538A386-0FCF-4D9E-BE55-7D5B13A013F1}" destId="{D981B11F-FE8E-4816-9B6C-C7C0895A5E2A}" srcOrd="0" destOrd="0" presId="urn:microsoft.com/office/officeart/2005/8/layout/lProcess3"/>
    <dgm:cxn modelId="{7DB43AF0-9DA8-4078-8327-EABC23D02873}" srcId="{486433B5-D960-4430-AB9A-332402DD8E6E}" destId="{B2E5146D-3F10-4E13-9A80-4F670BFA23FE}" srcOrd="0" destOrd="0" parTransId="{51630644-D494-478F-800A-B10366B5F547}" sibTransId="{A4CCA7B0-9446-4B51-B494-671C7F41D87F}"/>
    <dgm:cxn modelId="{5D39AEF6-6239-4255-8C90-3C5D949B89F2}" type="presOf" srcId="{BEFC456C-08CA-433D-9ACB-7F8C96BC8AC7}" destId="{7A4A9BE2-16C2-4AC4-9D3D-399E448E9914}" srcOrd="0" destOrd="0" presId="urn:microsoft.com/office/officeart/2005/8/layout/lProcess3"/>
    <dgm:cxn modelId="{E51BF4FB-1011-4908-8ABD-1D751B12B826}" type="presOf" srcId="{703F48A5-7D6B-4AD8-8EA6-F0813C6A33A1}" destId="{BC97E96D-59FC-4A12-9ACB-43158DE706F6}" srcOrd="0" destOrd="0" presId="urn:microsoft.com/office/officeart/2005/8/layout/lProcess3"/>
    <dgm:cxn modelId="{9A6CF0FE-14A1-4941-8EDC-734E3F044B2F}" type="presOf" srcId="{B2E5146D-3F10-4E13-9A80-4F670BFA23FE}" destId="{FBB91430-8257-4DA9-91B3-52896F8DB54B}" srcOrd="0" destOrd="0" presId="urn:microsoft.com/office/officeart/2005/8/layout/lProcess3"/>
    <dgm:cxn modelId="{48A02C48-0A16-4D9D-9FCC-B190D99B4110}" type="presParOf" srcId="{5D06FE54-1545-404D-95BE-2E48241BFBA3}" destId="{E01B77D2-9255-4909-BD4B-23E5F9618570}" srcOrd="0" destOrd="0" presId="urn:microsoft.com/office/officeart/2005/8/layout/lProcess3"/>
    <dgm:cxn modelId="{C81384EE-3264-46B9-871A-679EE03E6E84}" type="presParOf" srcId="{E01B77D2-9255-4909-BD4B-23E5F9618570}" destId="{FBB91430-8257-4DA9-91B3-52896F8DB54B}" srcOrd="0" destOrd="0" presId="urn:microsoft.com/office/officeart/2005/8/layout/lProcess3"/>
    <dgm:cxn modelId="{3B30A51C-1EA1-421F-B959-90B3EA0E5B2C}" type="presParOf" srcId="{E01B77D2-9255-4909-BD4B-23E5F9618570}" destId="{832A2204-9432-464B-A689-01B1DF495BC7}" srcOrd="1" destOrd="0" presId="urn:microsoft.com/office/officeart/2005/8/layout/lProcess3"/>
    <dgm:cxn modelId="{CD2EFEC3-6A5A-4A7B-A41B-06C417445191}" type="presParOf" srcId="{E01B77D2-9255-4909-BD4B-23E5F9618570}" destId="{4539A73F-9183-424C-8431-F233C1F6563E}" srcOrd="2" destOrd="0" presId="urn:microsoft.com/office/officeart/2005/8/layout/lProcess3"/>
    <dgm:cxn modelId="{9DA5AC48-AE1B-44A1-8A01-1EA45D752D40}" type="presParOf" srcId="{E01B77D2-9255-4909-BD4B-23E5F9618570}" destId="{DEB0D4A5-A875-4C1D-BAB8-FE2F61F2FB67}" srcOrd="3" destOrd="0" presId="urn:microsoft.com/office/officeart/2005/8/layout/lProcess3"/>
    <dgm:cxn modelId="{108F1AF7-E0A7-4E71-A61A-9FB049952AFF}" type="presParOf" srcId="{E01B77D2-9255-4909-BD4B-23E5F9618570}" destId="{BC97E96D-59FC-4A12-9ACB-43158DE706F6}" srcOrd="4" destOrd="0" presId="urn:microsoft.com/office/officeart/2005/8/layout/lProcess3"/>
    <dgm:cxn modelId="{4CDCB6B4-F4FC-4E63-8837-B3387E9F2847}" type="presParOf" srcId="{5D06FE54-1545-404D-95BE-2E48241BFBA3}" destId="{DA7A4C30-9DB0-4A5A-B3E7-B8B20C25E213}" srcOrd="1" destOrd="0" presId="urn:microsoft.com/office/officeart/2005/8/layout/lProcess3"/>
    <dgm:cxn modelId="{79FD6887-4213-4AF4-85EE-4283628C0BBB}" type="presParOf" srcId="{5D06FE54-1545-404D-95BE-2E48241BFBA3}" destId="{E4DE7F6C-0E72-4E4D-BF9F-854DEC2C9500}" srcOrd="2" destOrd="0" presId="urn:microsoft.com/office/officeart/2005/8/layout/lProcess3"/>
    <dgm:cxn modelId="{42633772-80D5-4304-BB11-6893AB904780}" type="presParOf" srcId="{E4DE7F6C-0E72-4E4D-BF9F-854DEC2C9500}" destId="{EA55BA8B-067C-4AB1-82A2-E26EEE50C233}" srcOrd="0" destOrd="0" presId="urn:microsoft.com/office/officeart/2005/8/layout/lProcess3"/>
    <dgm:cxn modelId="{59277FEA-361E-4326-B425-91659D2BB2A5}" type="presParOf" srcId="{E4DE7F6C-0E72-4E4D-BF9F-854DEC2C9500}" destId="{E8E5C8CE-6A4C-4F8E-B876-B01B30E70111}" srcOrd="1" destOrd="0" presId="urn:microsoft.com/office/officeart/2005/8/layout/lProcess3"/>
    <dgm:cxn modelId="{64E8D5A1-4B65-4247-8DD7-A7B7054B1C18}" type="presParOf" srcId="{E4DE7F6C-0E72-4E4D-BF9F-854DEC2C9500}" destId="{5B720F89-B5BD-4C56-B407-8EC6EC2E705A}" srcOrd="2" destOrd="0" presId="urn:microsoft.com/office/officeart/2005/8/layout/lProcess3"/>
    <dgm:cxn modelId="{78AB7614-7E8A-436F-A57F-B114E94F715D}" type="presParOf" srcId="{E4DE7F6C-0E72-4E4D-BF9F-854DEC2C9500}" destId="{6209D172-5211-4F79-842F-95903DF54187}" srcOrd="3" destOrd="0" presId="urn:microsoft.com/office/officeart/2005/8/layout/lProcess3"/>
    <dgm:cxn modelId="{27E78F60-C021-4765-A3F5-B1A9A3A668C1}" type="presParOf" srcId="{E4DE7F6C-0E72-4E4D-BF9F-854DEC2C9500}" destId="{7A4A9BE2-16C2-4AC4-9D3D-399E448E9914}" srcOrd="4" destOrd="0" presId="urn:microsoft.com/office/officeart/2005/8/layout/lProcess3"/>
    <dgm:cxn modelId="{71D8A37E-A5B8-4E1A-9E55-AF9B8DCFE36B}" type="presParOf" srcId="{5D06FE54-1545-404D-95BE-2E48241BFBA3}" destId="{72988A41-DD35-4A4B-B7C0-B40746B3EA19}" srcOrd="3" destOrd="0" presId="urn:microsoft.com/office/officeart/2005/8/layout/lProcess3"/>
    <dgm:cxn modelId="{FBF4848D-7FE2-4FB3-9C2F-824F46B353AC}" type="presParOf" srcId="{5D06FE54-1545-404D-95BE-2E48241BFBA3}" destId="{630728B8-E7EB-4331-B5E5-E81381FD0D5C}" srcOrd="4" destOrd="0" presId="urn:microsoft.com/office/officeart/2005/8/layout/lProcess3"/>
    <dgm:cxn modelId="{B8F1E098-D8B4-4380-BDCB-FD76AEC17511}" type="presParOf" srcId="{630728B8-E7EB-4331-B5E5-E81381FD0D5C}" destId="{D981B11F-FE8E-4816-9B6C-C7C0895A5E2A}" srcOrd="0" destOrd="0" presId="urn:microsoft.com/office/officeart/2005/8/layout/lProcess3"/>
    <dgm:cxn modelId="{A20158DB-0494-4FA7-AB62-32AAD0E87515}" type="presParOf" srcId="{630728B8-E7EB-4331-B5E5-E81381FD0D5C}" destId="{27407598-8159-4A54-925A-68DF994EFB9C}" srcOrd="1" destOrd="0" presId="urn:microsoft.com/office/officeart/2005/8/layout/lProcess3"/>
    <dgm:cxn modelId="{4D40BEF8-38C5-4E72-829D-14BC50CECB3B}" type="presParOf" srcId="{630728B8-E7EB-4331-B5E5-E81381FD0D5C}" destId="{20C50E80-5B04-4CB3-B074-DFA437165808}" srcOrd="2" destOrd="0" presId="urn:microsoft.com/office/officeart/2005/8/layout/lProcess3"/>
    <dgm:cxn modelId="{629F2A7F-8409-4635-A953-272A28A41224}" type="presParOf" srcId="{630728B8-E7EB-4331-B5E5-E81381FD0D5C}" destId="{D10BFB72-FF26-4530-81E2-A67B492C3530}" srcOrd="3" destOrd="0" presId="urn:microsoft.com/office/officeart/2005/8/layout/lProcess3"/>
    <dgm:cxn modelId="{05F859AD-9E0F-4A69-9C58-03F7A27B800B}" type="presParOf" srcId="{630728B8-E7EB-4331-B5E5-E81381FD0D5C}" destId="{E29796DD-1222-48A2-9DDD-57DA7850610F}" srcOrd="4" destOrd="0" presId="urn:microsoft.com/office/officeart/2005/8/layout/lProcess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91430-8257-4DA9-91B3-52896F8DB54B}">
      <dsp:nvSpPr>
        <dsp:cNvPr id="0" name=""/>
        <dsp:cNvSpPr/>
      </dsp:nvSpPr>
      <dsp:spPr>
        <a:xfrm>
          <a:off x="269034" y="1889"/>
          <a:ext cx="1830765" cy="905400"/>
        </a:xfrm>
        <a:prstGeom prst="homePlate">
          <a:avLst/>
        </a:prstGeom>
        <a:solidFill>
          <a:srgbClr val="8C3C7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GB" sz="2000" kern="1200" dirty="0"/>
            <a:t>Vomiting Odynophagia</a:t>
          </a:r>
        </a:p>
      </dsp:txBody>
      <dsp:txXfrm>
        <a:off x="269034" y="1889"/>
        <a:ext cx="1604415" cy="905400"/>
      </dsp:txXfrm>
    </dsp:sp>
    <dsp:sp modelId="{4539A73F-9183-424C-8431-F233C1F6563E}">
      <dsp:nvSpPr>
        <dsp:cNvPr id="0" name=""/>
        <dsp:cNvSpPr/>
      </dsp:nvSpPr>
      <dsp:spPr>
        <a:xfrm>
          <a:off x="1805544" y="78848"/>
          <a:ext cx="3101443" cy="751482"/>
        </a:xfrm>
        <a:prstGeom prst="chevron">
          <a:avLst/>
        </a:prstGeom>
        <a:solidFill>
          <a:srgbClr val="EED6E8"/>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?obstruction </a:t>
          </a:r>
          <a:br>
            <a:rPr lang="en-GB" sz="1800" kern="1200" dirty="0"/>
          </a:br>
          <a:r>
            <a:rPr lang="en-GB" sz="1800" kern="1200" dirty="0"/>
            <a:t>?oesophagitis</a:t>
          </a:r>
          <a:br>
            <a:rPr lang="en-GB" sz="1800" kern="1200" dirty="0"/>
          </a:br>
          <a:r>
            <a:rPr lang="en-GB" sz="1800" kern="1200" dirty="0"/>
            <a:t>?diaphragmatic irritation</a:t>
          </a:r>
        </a:p>
      </dsp:txBody>
      <dsp:txXfrm>
        <a:off x="2181285" y="78848"/>
        <a:ext cx="2349961" cy="751482"/>
      </dsp:txXfrm>
    </dsp:sp>
    <dsp:sp modelId="{BC97E96D-59FC-4A12-9ACB-43158DE706F6}">
      <dsp:nvSpPr>
        <dsp:cNvPr id="0" name=""/>
        <dsp:cNvSpPr/>
      </dsp:nvSpPr>
      <dsp:spPr>
        <a:xfrm>
          <a:off x="4643968" y="78848"/>
          <a:ext cx="2575931" cy="751482"/>
        </a:xfrm>
        <a:prstGeom prst="chevron">
          <a:avLst/>
        </a:prstGeom>
        <a:solidFill>
          <a:srgbClr val="EED6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OGD negative </a:t>
          </a:r>
        </a:p>
      </dsp:txBody>
      <dsp:txXfrm>
        <a:off x="5019709" y="78848"/>
        <a:ext cx="1824449" cy="751482"/>
      </dsp:txXfrm>
    </dsp:sp>
    <dsp:sp modelId="{EA55BA8B-067C-4AB1-82A2-E26EEE50C233}">
      <dsp:nvSpPr>
        <dsp:cNvPr id="0" name=""/>
        <dsp:cNvSpPr/>
      </dsp:nvSpPr>
      <dsp:spPr>
        <a:xfrm>
          <a:off x="269034" y="1034045"/>
          <a:ext cx="1830765" cy="905400"/>
        </a:xfrm>
        <a:prstGeom prst="homePlate">
          <a:avLst/>
        </a:prstGeom>
        <a:solidFill>
          <a:srgbClr val="8C3C7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GB" sz="2000" kern="1200" dirty="0"/>
            <a:t>Lymphocytosis Raised CRP </a:t>
          </a:r>
        </a:p>
      </dsp:txBody>
      <dsp:txXfrm>
        <a:off x="269034" y="1034045"/>
        <a:ext cx="1604415" cy="905400"/>
      </dsp:txXfrm>
    </dsp:sp>
    <dsp:sp modelId="{5B720F89-B5BD-4C56-B407-8EC6EC2E705A}">
      <dsp:nvSpPr>
        <dsp:cNvPr id="0" name=""/>
        <dsp:cNvSpPr/>
      </dsp:nvSpPr>
      <dsp:spPr>
        <a:xfrm>
          <a:off x="1805544" y="1111004"/>
          <a:ext cx="3101443" cy="751482"/>
        </a:xfrm>
        <a:prstGeom prst="chevron">
          <a:avLst/>
        </a:prstGeom>
        <a:solidFill>
          <a:srgbClr val="EED6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?deep seated infection</a:t>
          </a:r>
          <a:br>
            <a:rPr lang="en-GB" sz="1800" kern="1200" dirty="0"/>
          </a:br>
          <a:r>
            <a:rPr lang="en-GB" sz="1800" kern="1200" dirty="0"/>
            <a:t>?haematological </a:t>
          </a:r>
        </a:p>
      </dsp:txBody>
      <dsp:txXfrm>
        <a:off x="2181285" y="1111004"/>
        <a:ext cx="2349961" cy="751482"/>
      </dsp:txXfrm>
    </dsp:sp>
    <dsp:sp modelId="{7A4A9BE2-16C2-4AC4-9D3D-399E448E9914}">
      <dsp:nvSpPr>
        <dsp:cNvPr id="0" name=""/>
        <dsp:cNvSpPr/>
      </dsp:nvSpPr>
      <dsp:spPr>
        <a:xfrm>
          <a:off x="4643968" y="1111004"/>
          <a:ext cx="2575931" cy="751482"/>
        </a:xfrm>
        <a:prstGeom prst="chevron">
          <a:avLst/>
        </a:prstGeom>
        <a:solidFill>
          <a:srgbClr val="EED6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CT neck negative</a:t>
          </a:r>
          <a:br>
            <a:rPr lang="en-GB" sz="1800" kern="1200" dirty="0"/>
          </a:br>
          <a:r>
            <a:rPr lang="en-GB" sz="1800" kern="1200" dirty="0"/>
            <a:t>Blood film reactive</a:t>
          </a:r>
        </a:p>
      </dsp:txBody>
      <dsp:txXfrm>
        <a:off x="5019709" y="1111004"/>
        <a:ext cx="1824449" cy="751482"/>
      </dsp:txXfrm>
    </dsp:sp>
    <dsp:sp modelId="{D981B11F-FE8E-4816-9B6C-C7C0895A5E2A}">
      <dsp:nvSpPr>
        <dsp:cNvPr id="0" name=""/>
        <dsp:cNvSpPr/>
      </dsp:nvSpPr>
      <dsp:spPr>
        <a:xfrm>
          <a:off x="269034" y="2066202"/>
          <a:ext cx="1830765" cy="905400"/>
        </a:xfrm>
        <a:prstGeom prst="homePlate">
          <a:avLst/>
        </a:prstGeom>
        <a:solidFill>
          <a:srgbClr val="8C3C7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GB" sz="2000" kern="1200" dirty="0"/>
            <a:t> No response to antibiotics</a:t>
          </a:r>
        </a:p>
      </dsp:txBody>
      <dsp:txXfrm>
        <a:off x="269034" y="2066202"/>
        <a:ext cx="1604415" cy="905400"/>
      </dsp:txXfrm>
    </dsp:sp>
    <dsp:sp modelId="{20C50E80-5B04-4CB3-B074-DFA437165808}">
      <dsp:nvSpPr>
        <dsp:cNvPr id="0" name=""/>
        <dsp:cNvSpPr/>
      </dsp:nvSpPr>
      <dsp:spPr>
        <a:xfrm>
          <a:off x="1805544" y="2143161"/>
          <a:ext cx="3101443" cy="751482"/>
        </a:xfrm>
        <a:prstGeom prst="chevron">
          <a:avLst/>
        </a:prstGeom>
        <a:solidFill>
          <a:srgbClr val="EED6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?change to splenic mass</a:t>
          </a:r>
          <a:br>
            <a:rPr lang="en-GB" sz="1800" kern="1200" dirty="0"/>
          </a:br>
          <a:r>
            <a:rPr lang="en-GB" sz="1800" kern="1200" dirty="0"/>
            <a:t>?paraneoplastic</a:t>
          </a:r>
        </a:p>
      </dsp:txBody>
      <dsp:txXfrm>
        <a:off x="2181285" y="2143161"/>
        <a:ext cx="2349961" cy="751482"/>
      </dsp:txXfrm>
    </dsp:sp>
    <dsp:sp modelId="{E29796DD-1222-48A2-9DDD-57DA7850610F}">
      <dsp:nvSpPr>
        <dsp:cNvPr id="0" name=""/>
        <dsp:cNvSpPr/>
      </dsp:nvSpPr>
      <dsp:spPr>
        <a:xfrm>
          <a:off x="4643968" y="2143161"/>
          <a:ext cx="2575931" cy="751482"/>
        </a:xfrm>
        <a:prstGeom prst="chevron">
          <a:avLst/>
        </a:prstGeom>
        <a:solidFill>
          <a:srgbClr val="EED6E8">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CT CAP </a:t>
          </a:r>
          <a:br>
            <a:rPr lang="en-GB" sz="1800" kern="1200" dirty="0"/>
          </a:br>
          <a:r>
            <a:rPr lang="en-GB" sz="1800" kern="1200" dirty="0"/>
            <a:t>(Figure; right) </a:t>
          </a:r>
        </a:p>
      </dsp:txBody>
      <dsp:txXfrm>
        <a:off x="5019709" y="2143161"/>
        <a:ext cx="1824449" cy="75148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7AC7B-2BDA-41D3-88F6-2467177FC3D4}" type="datetimeFigureOut">
              <a:rPr lang="en-GB" smtClean="0"/>
              <a:t>05/06/2021</a:t>
            </a:fld>
            <a:endParaRPr lang="en-GB"/>
          </a:p>
        </p:txBody>
      </p:sp>
      <p:sp>
        <p:nvSpPr>
          <p:cNvPr id="4" name="Slide Image Placeholder 3"/>
          <p:cNvSpPr>
            <a:spLocks noGrp="1" noRot="1" noChangeAspect="1"/>
          </p:cNvSpPr>
          <p:nvPr>
            <p:ph type="sldImg" idx="2"/>
          </p:nvPr>
        </p:nvSpPr>
        <p:spPr>
          <a:xfrm>
            <a:off x="1244600" y="1143000"/>
            <a:ext cx="4368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047792-ACB0-4EC1-9CEC-FF863E26F45A}" type="slidenum">
              <a:rPr lang="en-GB" smtClean="0"/>
              <a:t>‹#›</a:t>
            </a:fld>
            <a:endParaRPr lang="en-GB"/>
          </a:p>
        </p:txBody>
      </p:sp>
    </p:spTree>
    <p:extLst>
      <p:ext uri="{BB962C8B-B14F-4D97-AF65-F5344CB8AC3E}">
        <p14:creationId xmlns:p14="http://schemas.microsoft.com/office/powerpoint/2010/main" val="1485958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0" i="0" dirty="0">
                <a:solidFill>
                  <a:srgbClr val="000000"/>
                </a:solidFill>
                <a:effectLst/>
                <a:latin typeface="Open Sans" panose="020B0604020202020204" pitchFamily="34" charset="0"/>
              </a:rPr>
              <a:t>1. </a:t>
            </a:r>
            <a:r>
              <a:rPr lang="en-GB" b="0" i="0" dirty="0" err="1">
                <a:solidFill>
                  <a:srgbClr val="000000"/>
                </a:solidFill>
                <a:effectLst/>
                <a:latin typeface="Open Sans" panose="020B0606030504020204" pitchFamily="34" charset="0"/>
              </a:rPr>
              <a:t>Woolhouse</a:t>
            </a:r>
            <a:r>
              <a:rPr lang="en-GB" b="0" i="0" dirty="0">
                <a:solidFill>
                  <a:srgbClr val="000000"/>
                </a:solidFill>
                <a:effectLst/>
                <a:latin typeface="Open Sans" panose="020B0606030504020204" pitchFamily="34" charset="0"/>
              </a:rPr>
              <a:t> I, Bishop L, </a:t>
            </a:r>
            <a:r>
              <a:rPr lang="en-GB" b="0" i="0" dirty="0" err="1">
                <a:solidFill>
                  <a:srgbClr val="000000"/>
                </a:solidFill>
                <a:effectLst/>
                <a:latin typeface="Open Sans" panose="020B0606030504020204" pitchFamily="34" charset="0"/>
              </a:rPr>
              <a:t>Darlison</a:t>
            </a:r>
            <a:r>
              <a:rPr lang="en-GB" b="0" i="0" dirty="0">
                <a:solidFill>
                  <a:srgbClr val="000000"/>
                </a:solidFill>
                <a:effectLst/>
                <a:latin typeface="Open Sans" panose="020B0606030504020204" pitchFamily="34" charset="0"/>
              </a:rPr>
              <a:t> L et al. British Thoracic Society Guideline for the investigation and management of malignant pleural mesothelioma. </a:t>
            </a:r>
            <a:r>
              <a:rPr lang="en-GB" b="0" i="1" dirty="0">
                <a:solidFill>
                  <a:srgbClr val="000000"/>
                </a:solidFill>
                <a:effectLst/>
                <a:latin typeface="Open Sans" panose="020B0606030504020204" pitchFamily="34" charset="0"/>
              </a:rPr>
              <a:t>Thorax</a:t>
            </a:r>
            <a:r>
              <a:rPr lang="en-GB" b="0" i="0" dirty="0">
                <a:solidFill>
                  <a:srgbClr val="000000"/>
                </a:solidFill>
                <a:effectLst/>
                <a:latin typeface="Open Sans" panose="020B0606030504020204" pitchFamily="34" charset="0"/>
              </a:rPr>
              <a:t>. 2018;73(</a:t>
            </a:r>
            <a:r>
              <a:rPr lang="en-GB" b="0" i="0" dirty="0" err="1">
                <a:solidFill>
                  <a:srgbClr val="000000"/>
                </a:solidFill>
                <a:effectLst/>
                <a:latin typeface="Open Sans" panose="020B0606030504020204" pitchFamily="34" charset="0"/>
              </a:rPr>
              <a:t>Suppl</a:t>
            </a:r>
            <a:r>
              <a:rPr lang="en-GB" b="0" i="0" dirty="0">
                <a:solidFill>
                  <a:srgbClr val="000000"/>
                </a:solidFill>
                <a:effectLst/>
                <a:latin typeface="Open Sans" panose="020B0606030504020204" pitchFamily="34" charset="0"/>
              </a:rPr>
              <a:t> 1):i1-i30. 2. </a:t>
            </a:r>
            <a:r>
              <a:rPr lang="en-GB" b="0" i="0" dirty="0" err="1">
                <a:solidFill>
                  <a:srgbClr val="000000"/>
                </a:solidFill>
                <a:effectLst/>
                <a:latin typeface="Open Sans" panose="020B0606030504020204" pitchFamily="34" charset="0"/>
              </a:rPr>
              <a:t>Marchevsky</a:t>
            </a:r>
            <a:r>
              <a:rPr lang="en-GB" b="0" i="0" dirty="0">
                <a:solidFill>
                  <a:srgbClr val="000000"/>
                </a:solidFill>
                <a:effectLst/>
                <a:latin typeface="Open Sans" panose="020B0606030504020204" pitchFamily="34" charset="0"/>
              </a:rPr>
              <a:t> A, </a:t>
            </a:r>
            <a:r>
              <a:rPr lang="en-GB" b="0" i="0" dirty="0" err="1">
                <a:solidFill>
                  <a:srgbClr val="000000"/>
                </a:solidFill>
                <a:effectLst/>
                <a:latin typeface="Open Sans" panose="020B0606030504020204" pitchFamily="34" charset="0"/>
              </a:rPr>
              <a:t>Khoor</a:t>
            </a:r>
            <a:r>
              <a:rPr lang="en-GB" b="0" i="0" dirty="0">
                <a:solidFill>
                  <a:srgbClr val="000000"/>
                </a:solidFill>
                <a:effectLst/>
                <a:latin typeface="Open Sans" panose="020B0606030504020204" pitchFamily="34" charset="0"/>
              </a:rPr>
              <a:t> A, </a:t>
            </a:r>
            <a:r>
              <a:rPr lang="en-GB" b="0" i="0" dirty="0" err="1">
                <a:solidFill>
                  <a:srgbClr val="000000"/>
                </a:solidFill>
                <a:effectLst/>
                <a:latin typeface="Open Sans" panose="020B0606030504020204" pitchFamily="34" charset="0"/>
              </a:rPr>
              <a:t>Walts</a:t>
            </a:r>
            <a:r>
              <a:rPr lang="en-GB" b="0" i="0" dirty="0">
                <a:solidFill>
                  <a:srgbClr val="000000"/>
                </a:solidFill>
                <a:effectLst/>
                <a:latin typeface="Open Sans" panose="020B0606030504020204" pitchFamily="34" charset="0"/>
              </a:rPr>
              <a:t> A et al. Localized malignant mesothelioma, an unusual and poorly characterized neoplasm of </a:t>
            </a:r>
            <a:r>
              <a:rPr lang="en-GB" b="0" i="0" dirty="0" err="1">
                <a:solidFill>
                  <a:srgbClr val="000000"/>
                </a:solidFill>
                <a:effectLst/>
                <a:latin typeface="Open Sans" panose="020B0606030504020204" pitchFamily="34" charset="0"/>
              </a:rPr>
              <a:t>serosal</a:t>
            </a:r>
            <a:r>
              <a:rPr lang="en-GB" b="0" i="0" dirty="0">
                <a:solidFill>
                  <a:srgbClr val="000000"/>
                </a:solidFill>
                <a:effectLst/>
                <a:latin typeface="Open Sans" panose="020B0606030504020204" pitchFamily="34" charset="0"/>
              </a:rPr>
              <a:t> origin: best current evidence from the literature and the International Mesothelioma Panel. </a:t>
            </a:r>
            <a:r>
              <a:rPr lang="en-GB" b="0" i="1" dirty="0">
                <a:solidFill>
                  <a:srgbClr val="000000"/>
                </a:solidFill>
                <a:effectLst/>
                <a:latin typeface="Open Sans" panose="020B0606030504020204" pitchFamily="34" charset="0"/>
              </a:rPr>
              <a:t>Modern Pathology</a:t>
            </a:r>
            <a:r>
              <a:rPr lang="en-GB" b="0" i="0" dirty="0">
                <a:solidFill>
                  <a:srgbClr val="000000"/>
                </a:solidFill>
                <a:effectLst/>
                <a:latin typeface="Open Sans" panose="020B0606030504020204" pitchFamily="34" charset="0"/>
              </a:rPr>
              <a:t>. 2019;33(2):281-296. 3.Murphy D, Mount A, Starkie F, Taylor L, </a:t>
            </a:r>
            <a:r>
              <a:rPr lang="en-GB" b="0" i="0" dirty="0" err="1">
                <a:solidFill>
                  <a:srgbClr val="000000"/>
                </a:solidFill>
                <a:effectLst/>
                <a:latin typeface="Open Sans" panose="020B0606030504020204" pitchFamily="34" charset="0"/>
              </a:rPr>
              <a:t>Aujayeb</a:t>
            </a:r>
            <a:r>
              <a:rPr lang="en-GB" b="0" i="0" dirty="0">
                <a:solidFill>
                  <a:srgbClr val="000000"/>
                </a:solidFill>
                <a:effectLst/>
                <a:latin typeface="Open Sans" panose="020B0606030504020204" pitchFamily="34" charset="0"/>
              </a:rPr>
              <a:t> A. A review of malignant pleural mesothelioma in a large North East UK pleural centre. </a:t>
            </a:r>
            <a:r>
              <a:rPr lang="en-GB" b="0" i="1" dirty="0">
                <a:solidFill>
                  <a:srgbClr val="000000"/>
                </a:solidFill>
                <a:effectLst/>
                <a:latin typeface="Open Sans" panose="020B0606030504020204" pitchFamily="34" charset="0"/>
              </a:rPr>
              <a:t>Pleura Peritoneum</a:t>
            </a:r>
            <a:r>
              <a:rPr lang="en-GB" b="0" i="0" dirty="0">
                <a:solidFill>
                  <a:srgbClr val="000000"/>
                </a:solidFill>
                <a:effectLst/>
                <a:latin typeface="Open Sans" panose="020B0606030504020204" pitchFamily="34" charset="0"/>
              </a:rPr>
              <a:t>. 2020;6(1):13-19. 4. </a:t>
            </a:r>
            <a:r>
              <a:rPr lang="en-GB" b="0" i="0" dirty="0" err="1">
                <a:solidFill>
                  <a:srgbClr val="000000"/>
                </a:solidFill>
                <a:effectLst/>
                <a:latin typeface="Open Sans" panose="020B0606030504020204" pitchFamily="34" charset="0"/>
              </a:rPr>
              <a:t>Bovolato</a:t>
            </a:r>
            <a:r>
              <a:rPr lang="en-GB" b="0" i="0" dirty="0">
                <a:solidFill>
                  <a:srgbClr val="000000"/>
                </a:solidFill>
                <a:effectLst/>
                <a:latin typeface="Open Sans" panose="020B0606030504020204" pitchFamily="34" charset="0"/>
              </a:rPr>
              <a:t> P, </a:t>
            </a:r>
            <a:r>
              <a:rPr lang="en-GB" b="0" i="0" dirty="0" err="1">
                <a:solidFill>
                  <a:srgbClr val="000000"/>
                </a:solidFill>
                <a:effectLst/>
                <a:latin typeface="Open Sans" panose="020B0606030504020204" pitchFamily="34" charset="0"/>
              </a:rPr>
              <a:t>Casadio</a:t>
            </a:r>
            <a:r>
              <a:rPr lang="en-GB" b="0" i="0" dirty="0">
                <a:solidFill>
                  <a:srgbClr val="000000"/>
                </a:solidFill>
                <a:effectLst/>
                <a:latin typeface="Open Sans" panose="020B0606030504020204" pitchFamily="34" charset="0"/>
              </a:rPr>
              <a:t> C, </a:t>
            </a:r>
            <a:r>
              <a:rPr lang="en-GB" b="0" i="0" dirty="0" err="1">
                <a:solidFill>
                  <a:srgbClr val="000000"/>
                </a:solidFill>
                <a:effectLst/>
                <a:latin typeface="Open Sans" panose="020B0606030504020204" pitchFamily="34" charset="0"/>
              </a:rPr>
              <a:t>Billè</a:t>
            </a:r>
            <a:r>
              <a:rPr lang="en-GB" b="0" i="0" dirty="0">
                <a:solidFill>
                  <a:srgbClr val="000000"/>
                </a:solidFill>
                <a:effectLst/>
                <a:latin typeface="Open Sans" panose="020B0606030504020204" pitchFamily="34" charset="0"/>
              </a:rPr>
              <a:t> A et al. Does Surgery Improve Survival of Patients with Malignant Pleural Mesothelioma?: A </a:t>
            </a:r>
            <a:r>
              <a:rPr lang="en-GB" b="0" i="0" dirty="0" err="1">
                <a:solidFill>
                  <a:srgbClr val="000000"/>
                </a:solidFill>
                <a:effectLst/>
                <a:latin typeface="Open Sans" panose="020B0606030504020204" pitchFamily="34" charset="0"/>
              </a:rPr>
              <a:t>Multicenter</a:t>
            </a:r>
            <a:r>
              <a:rPr lang="en-GB" b="0" i="0" dirty="0">
                <a:solidFill>
                  <a:srgbClr val="000000"/>
                </a:solidFill>
                <a:effectLst/>
                <a:latin typeface="Open Sans" panose="020B0606030504020204" pitchFamily="34" charset="0"/>
              </a:rPr>
              <a:t> Retrospective Analysis of 1365 Consecutive Patients. </a:t>
            </a:r>
            <a:r>
              <a:rPr lang="en-GB" b="0" i="1" dirty="0">
                <a:solidFill>
                  <a:srgbClr val="000000"/>
                </a:solidFill>
                <a:effectLst/>
                <a:latin typeface="Open Sans" panose="020B0606030504020204" pitchFamily="34" charset="0"/>
              </a:rPr>
              <a:t>Journal of Thoracic Oncology</a:t>
            </a:r>
            <a:r>
              <a:rPr lang="en-GB" b="0" i="0" dirty="0">
                <a:solidFill>
                  <a:srgbClr val="000000"/>
                </a:solidFill>
                <a:effectLst/>
                <a:latin typeface="Open Sans" panose="020B0606030504020204" pitchFamily="34" charset="0"/>
              </a:rPr>
              <a:t>. 2014;9(3):390-396. </a:t>
            </a:r>
            <a:r>
              <a:rPr lang="en-GB" b="0" i="0" dirty="0">
                <a:solidFill>
                  <a:srgbClr val="000000"/>
                </a:solidFill>
                <a:effectLst/>
                <a:latin typeface="Open Sans" panose="020B0604020202020204" pitchFamily="34" charset="0"/>
              </a:rPr>
              <a:t>5.</a:t>
            </a:r>
            <a:r>
              <a:rPr lang="en-GB" b="0" i="0" dirty="0">
                <a:solidFill>
                  <a:srgbClr val="000000"/>
                </a:solidFill>
                <a:effectLst/>
                <a:latin typeface="Open Sans" panose="020B0606030504020204" pitchFamily="34" charset="0"/>
              </a:rPr>
              <a:t> </a:t>
            </a:r>
            <a:r>
              <a:rPr lang="en-GB" b="0" i="0" dirty="0" err="1">
                <a:solidFill>
                  <a:srgbClr val="000000"/>
                </a:solidFill>
                <a:effectLst/>
                <a:latin typeface="Open Sans" panose="020B0606030504020204" pitchFamily="34" charset="0"/>
              </a:rPr>
              <a:t>Gelvez</a:t>
            </a:r>
            <a:r>
              <a:rPr lang="en-GB" b="0" i="0" dirty="0">
                <a:solidFill>
                  <a:srgbClr val="000000"/>
                </a:solidFill>
                <a:effectLst/>
                <a:latin typeface="Open Sans" panose="020B0606030504020204" pitchFamily="34" charset="0"/>
              </a:rPr>
              <a:t>-Zapata S, Gaffney D, </a:t>
            </a:r>
            <a:r>
              <a:rPr lang="en-GB" b="0" i="0" dirty="0" err="1">
                <a:solidFill>
                  <a:srgbClr val="000000"/>
                </a:solidFill>
                <a:effectLst/>
                <a:latin typeface="Open Sans" panose="020B0606030504020204" pitchFamily="34" charset="0"/>
              </a:rPr>
              <a:t>Scarci</a:t>
            </a:r>
            <a:r>
              <a:rPr lang="en-GB" b="0" i="0" dirty="0">
                <a:solidFill>
                  <a:srgbClr val="000000"/>
                </a:solidFill>
                <a:effectLst/>
                <a:latin typeface="Open Sans" panose="020B0606030504020204" pitchFamily="34" charset="0"/>
              </a:rPr>
              <a:t> M, </a:t>
            </a:r>
            <a:r>
              <a:rPr lang="en-GB" b="0" i="0" dirty="0" err="1">
                <a:solidFill>
                  <a:srgbClr val="000000"/>
                </a:solidFill>
                <a:effectLst/>
                <a:latin typeface="Open Sans" panose="020B0606030504020204" pitchFamily="34" charset="0"/>
              </a:rPr>
              <a:t>Coonar</a:t>
            </a:r>
            <a:r>
              <a:rPr lang="en-GB" b="0" i="0" dirty="0">
                <a:solidFill>
                  <a:srgbClr val="000000"/>
                </a:solidFill>
                <a:effectLst/>
                <a:latin typeface="Open Sans" panose="020B0606030504020204" pitchFamily="34" charset="0"/>
              </a:rPr>
              <a:t> A. What is the survival after surgery for localized malignant pleural mesothelioma?†. </a:t>
            </a:r>
            <a:r>
              <a:rPr lang="en-GB" b="0" i="1" dirty="0">
                <a:solidFill>
                  <a:srgbClr val="000000"/>
                </a:solidFill>
                <a:effectLst/>
                <a:latin typeface="Open Sans" panose="020B0606030504020204" pitchFamily="34" charset="0"/>
              </a:rPr>
              <a:t>Interact Cardiovasc </a:t>
            </a:r>
            <a:r>
              <a:rPr lang="en-GB" b="0" i="1" dirty="0" err="1">
                <a:solidFill>
                  <a:srgbClr val="000000"/>
                </a:solidFill>
                <a:effectLst/>
                <a:latin typeface="Open Sans" panose="020B0606030504020204" pitchFamily="34" charset="0"/>
              </a:rPr>
              <a:t>Thorac</a:t>
            </a:r>
            <a:r>
              <a:rPr lang="en-GB" b="0" i="1" dirty="0">
                <a:solidFill>
                  <a:srgbClr val="000000"/>
                </a:solidFill>
                <a:effectLst/>
                <a:latin typeface="Open Sans" panose="020B0606030504020204" pitchFamily="34" charset="0"/>
              </a:rPr>
              <a:t> Surg</a:t>
            </a:r>
            <a:r>
              <a:rPr lang="en-GB" b="0" i="0" dirty="0">
                <a:solidFill>
                  <a:srgbClr val="000000"/>
                </a:solidFill>
                <a:effectLst/>
                <a:latin typeface="Open Sans" panose="020B0606030504020204" pitchFamily="34" charset="0"/>
              </a:rPr>
              <a:t>. 2013;16(4):533-537. 6.Nowak A, </a:t>
            </a:r>
            <a:r>
              <a:rPr lang="en-GB" b="0" i="0" dirty="0" err="1">
                <a:solidFill>
                  <a:srgbClr val="000000"/>
                </a:solidFill>
                <a:effectLst/>
                <a:latin typeface="Open Sans" panose="020B0606030504020204" pitchFamily="34" charset="0"/>
              </a:rPr>
              <a:t>Chansky</a:t>
            </a:r>
            <a:r>
              <a:rPr lang="en-GB" b="0" i="0" dirty="0">
                <a:solidFill>
                  <a:srgbClr val="000000"/>
                </a:solidFill>
                <a:effectLst/>
                <a:latin typeface="Open Sans" panose="020B0606030504020204" pitchFamily="34" charset="0"/>
              </a:rPr>
              <a:t> K, Rice D et al. The IASLC Mesothelioma Staging Project: Proposals for Revisions of the T Descriptors in the Forthcoming Eighth Edition of the TNM Classification for Pleural Mesothelioma. </a:t>
            </a:r>
            <a:r>
              <a:rPr lang="en-GB" b="0" i="1" dirty="0">
                <a:solidFill>
                  <a:srgbClr val="000000"/>
                </a:solidFill>
                <a:effectLst/>
                <a:latin typeface="Open Sans" panose="020B0606030504020204" pitchFamily="34" charset="0"/>
              </a:rPr>
              <a:t>Journal of Thoracic Oncology</a:t>
            </a:r>
            <a:r>
              <a:rPr lang="en-GB" b="0" i="0" dirty="0">
                <a:solidFill>
                  <a:srgbClr val="000000"/>
                </a:solidFill>
                <a:effectLst/>
                <a:latin typeface="Open Sans" panose="020B0606030504020204" pitchFamily="34" charset="0"/>
              </a:rPr>
              <a:t>. 2016;11(12):2089-2099.</a:t>
            </a:r>
            <a:endParaRPr lang="en-GB" b="0" i="0" dirty="0">
              <a:solidFill>
                <a:srgbClr val="000000"/>
              </a:solidFill>
              <a:effectLst/>
              <a:latin typeface="Open Sans"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GB" b="0" i="0" dirty="0">
              <a:solidFill>
                <a:srgbClr val="000000"/>
              </a:solidFill>
              <a:effectLst/>
              <a:latin typeface="Open Sans"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GB" b="0" i="0" dirty="0">
              <a:solidFill>
                <a:srgbClr val="000000"/>
              </a:solidFill>
              <a:effectLst/>
              <a:latin typeface="Open Sans" panose="020B0604020202020204" pitchFamily="34" charset="0"/>
            </a:endParaRPr>
          </a:p>
          <a:p>
            <a:pPr marL="228600" indent="-228600">
              <a:buAutoNum type="arabicParenR"/>
            </a:pPr>
            <a:endParaRPr lang="en-GB" b="0" i="0" dirty="0">
              <a:solidFill>
                <a:srgbClr val="000000"/>
              </a:solidFill>
              <a:effectLst/>
              <a:latin typeface="Open Sans" panose="020B0606030504020204" pitchFamily="34" charset="0"/>
            </a:endParaRPr>
          </a:p>
          <a:p>
            <a:pPr marL="228600" indent="-228600">
              <a:buAutoNum type="arabicParenR"/>
            </a:pPr>
            <a:endParaRPr lang="en-GB" b="0" i="0" dirty="0">
              <a:solidFill>
                <a:srgbClr val="000000"/>
              </a:solidFill>
              <a:effectLst/>
              <a:latin typeface="Open Sans" panose="020B0606030504020204" pitchFamily="34" charset="0"/>
            </a:endParaRPr>
          </a:p>
          <a:p>
            <a:pPr marL="228600" indent="-228600">
              <a:buAutoNum type="arabicParenR"/>
            </a:pPr>
            <a:endParaRPr lang="en-GB" b="0" i="0" dirty="0">
              <a:solidFill>
                <a:srgbClr val="000000"/>
              </a:solidFill>
              <a:effectLst/>
              <a:latin typeface="Open Sans" panose="020B0604020202020204" pitchFamily="34" charset="0"/>
            </a:endParaRPr>
          </a:p>
          <a:p>
            <a:r>
              <a:rPr lang="en-GB" b="0" i="0" dirty="0" err="1">
                <a:solidFill>
                  <a:srgbClr val="000000"/>
                </a:solidFill>
                <a:effectLst/>
                <a:latin typeface="Open Sans" panose="020B0604020202020204" pitchFamily="34" charset="0"/>
              </a:rPr>
              <a:t>Marchevsky</a:t>
            </a:r>
            <a:r>
              <a:rPr lang="en-GB" b="0" i="0" dirty="0">
                <a:solidFill>
                  <a:srgbClr val="000000"/>
                </a:solidFill>
                <a:effectLst/>
                <a:latin typeface="Open Sans" panose="020B0604020202020204" pitchFamily="34" charset="0"/>
              </a:rPr>
              <a:t>, A., </a:t>
            </a:r>
            <a:r>
              <a:rPr lang="en-GB" b="0" i="0" dirty="0" err="1">
                <a:solidFill>
                  <a:srgbClr val="000000"/>
                </a:solidFill>
                <a:effectLst/>
                <a:latin typeface="Open Sans" panose="020B0604020202020204" pitchFamily="34" charset="0"/>
              </a:rPr>
              <a:t>Khoor</a:t>
            </a:r>
            <a:r>
              <a:rPr lang="en-GB" b="0" i="0" dirty="0">
                <a:solidFill>
                  <a:srgbClr val="000000"/>
                </a:solidFill>
                <a:effectLst/>
                <a:latin typeface="Open Sans" panose="020B0604020202020204" pitchFamily="34" charset="0"/>
              </a:rPr>
              <a:t>, A., </a:t>
            </a:r>
            <a:r>
              <a:rPr lang="en-GB" b="0" i="0" dirty="0" err="1">
                <a:solidFill>
                  <a:srgbClr val="000000"/>
                </a:solidFill>
                <a:effectLst/>
                <a:latin typeface="Open Sans" panose="020B0604020202020204" pitchFamily="34" charset="0"/>
              </a:rPr>
              <a:t>Walts</a:t>
            </a:r>
            <a:r>
              <a:rPr lang="en-GB" b="0" i="0" dirty="0">
                <a:solidFill>
                  <a:srgbClr val="000000"/>
                </a:solidFill>
                <a:effectLst/>
                <a:latin typeface="Open Sans" panose="020B0604020202020204" pitchFamily="34" charset="0"/>
              </a:rPr>
              <a:t>, A., Nicholson, A., Zhang, Y., &amp; </a:t>
            </a:r>
            <a:r>
              <a:rPr lang="en-GB" b="0" i="0" dirty="0" err="1">
                <a:solidFill>
                  <a:srgbClr val="000000"/>
                </a:solidFill>
                <a:effectLst/>
                <a:latin typeface="Open Sans" panose="020B0604020202020204" pitchFamily="34" charset="0"/>
              </a:rPr>
              <a:t>Roggli</a:t>
            </a:r>
            <a:r>
              <a:rPr lang="en-GB" b="0" i="0" dirty="0">
                <a:solidFill>
                  <a:srgbClr val="000000"/>
                </a:solidFill>
                <a:effectLst/>
                <a:latin typeface="Open Sans" panose="020B0604020202020204" pitchFamily="34" charset="0"/>
              </a:rPr>
              <a:t>, V. et al. (2019). Localized malignant mesothelioma, an unusual and poorly characterized neoplasm of </a:t>
            </a:r>
            <a:r>
              <a:rPr lang="en-GB" b="0" i="0" dirty="0" err="1">
                <a:solidFill>
                  <a:srgbClr val="000000"/>
                </a:solidFill>
                <a:effectLst/>
                <a:latin typeface="Open Sans" panose="020B0604020202020204" pitchFamily="34" charset="0"/>
              </a:rPr>
              <a:t>serosal</a:t>
            </a:r>
            <a:r>
              <a:rPr lang="en-GB" b="0" i="0" dirty="0">
                <a:solidFill>
                  <a:srgbClr val="000000"/>
                </a:solidFill>
                <a:effectLst/>
                <a:latin typeface="Open Sans" panose="020B0604020202020204" pitchFamily="34" charset="0"/>
              </a:rPr>
              <a:t> origin: best current evidence from the literature and the International Mesothelioma Panel. </a:t>
            </a:r>
            <a:r>
              <a:rPr lang="en-GB" b="0" i="1" dirty="0">
                <a:solidFill>
                  <a:srgbClr val="000000"/>
                </a:solidFill>
                <a:effectLst/>
                <a:latin typeface="Open Sans" panose="020B0604020202020204" pitchFamily="34" charset="0"/>
              </a:rPr>
              <a:t>Modern Pathology</a:t>
            </a:r>
            <a:r>
              <a:rPr lang="en-GB" b="0" i="0" dirty="0">
                <a:solidFill>
                  <a:srgbClr val="000000"/>
                </a:solidFill>
                <a:effectLst/>
                <a:latin typeface="Open Sans" panose="020B0604020202020204" pitchFamily="34" charset="0"/>
              </a:rPr>
              <a:t>, </a:t>
            </a:r>
            <a:r>
              <a:rPr lang="en-GB" b="0" i="1" dirty="0">
                <a:solidFill>
                  <a:srgbClr val="000000"/>
                </a:solidFill>
                <a:effectLst/>
                <a:latin typeface="Open Sans" panose="020B0604020202020204" pitchFamily="34" charset="0"/>
              </a:rPr>
              <a:t>33</a:t>
            </a:r>
            <a:r>
              <a:rPr lang="en-GB" b="0" i="0" dirty="0">
                <a:solidFill>
                  <a:srgbClr val="000000"/>
                </a:solidFill>
                <a:effectLst/>
                <a:latin typeface="Open Sans" panose="020B0604020202020204" pitchFamily="34" charset="0"/>
              </a:rPr>
              <a:t>(2), 281-296. </a:t>
            </a:r>
            <a:r>
              <a:rPr lang="en-GB" b="0" i="0" dirty="0" err="1">
                <a:solidFill>
                  <a:srgbClr val="000000"/>
                </a:solidFill>
                <a:effectLst/>
                <a:latin typeface="Open Sans" panose="020B0604020202020204" pitchFamily="34" charset="0"/>
              </a:rPr>
              <a:t>doi</a:t>
            </a:r>
            <a:r>
              <a:rPr lang="en-GB" b="0" i="0" dirty="0">
                <a:solidFill>
                  <a:srgbClr val="000000"/>
                </a:solidFill>
                <a:effectLst/>
                <a:latin typeface="Open Sans" panose="020B0604020202020204" pitchFamily="34" charset="0"/>
              </a:rPr>
              <a:t>: 10.1038/s41379-019-0352-3</a:t>
            </a:r>
          </a:p>
          <a:p>
            <a:endParaRPr lang="en-GB" b="0" i="0" dirty="0">
              <a:solidFill>
                <a:srgbClr val="000000"/>
              </a:solidFill>
              <a:effectLst/>
              <a:latin typeface="Ope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Royal College of Physicians. National Lung Cancer Audit: Pleural mesothelioma report 2016 (for the audit period 2014). London: Royal College of Physicians, 2016</a:t>
            </a:r>
            <a:endParaRPr lang="en-GB" b="0" i="0" dirty="0">
              <a:solidFill>
                <a:srgbClr val="000000"/>
              </a:solidFill>
              <a:effectLst/>
              <a:latin typeface="Open Sans" panose="020B0604020202020204" pitchFamily="34" charset="0"/>
            </a:endParaRPr>
          </a:p>
          <a:p>
            <a:r>
              <a:rPr lang="en-US" b="0" i="0" dirty="0">
                <a:solidFill>
                  <a:srgbClr val="000000"/>
                </a:solidFill>
                <a:effectLst/>
                <a:latin typeface="Open Sans" panose="020B0604020202020204" pitchFamily="34" charset="0"/>
              </a:rPr>
              <a:t>file:///C:/Users/evely/Downloads/2016Meso-report_final_WEB%20(1).PDF</a:t>
            </a:r>
          </a:p>
          <a:p>
            <a:r>
              <a:rPr lang="en-GB" b="0" i="0" dirty="0">
                <a:solidFill>
                  <a:srgbClr val="000000"/>
                </a:solidFill>
                <a:effectLst/>
                <a:latin typeface="Open Sans" panose="020B0604020202020204" pitchFamily="34" charset="0"/>
              </a:rPr>
              <a:t>Surgical: 5.2% (2014)</a:t>
            </a:r>
          </a:p>
          <a:p>
            <a:endParaRPr lang="en-GB" b="0" i="0" dirty="0">
              <a:solidFill>
                <a:srgbClr val="000000"/>
              </a:solidFill>
              <a:effectLst/>
              <a:latin typeface="Open Sans" panose="020B0604020202020204" pitchFamily="34" charset="0"/>
            </a:endParaRPr>
          </a:p>
          <a:p>
            <a:endParaRPr lang="en-GB" b="0" i="0" dirty="0">
              <a:solidFill>
                <a:srgbClr val="000000"/>
              </a:solidFill>
              <a:effectLst/>
              <a:latin typeface="Open Sans" panose="020B0604020202020204" pitchFamily="34" charset="0"/>
            </a:endParaRPr>
          </a:p>
        </p:txBody>
      </p:sp>
      <p:sp>
        <p:nvSpPr>
          <p:cNvPr id="4" name="Slide Number Placeholder 3"/>
          <p:cNvSpPr>
            <a:spLocks noGrp="1"/>
          </p:cNvSpPr>
          <p:nvPr>
            <p:ph type="sldNum" sz="quarter" idx="5"/>
          </p:nvPr>
        </p:nvSpPr>
        <p:spPr/>
        <p:txBody>
          <a:bodyPr/>
          <a:lstStyle/>
          <a:p>
            <a:fld id="{F2047792-ACB0-4EC1-9CEC-FF863E26F45A}" type="slidenum">
              <a:rPr lang="en-GB" smtClean="0"/>
              <a:t>1</a:t>
            </a:fld>
            <a:endParaRPr lang="en-GB"/>
          </a:p>
        </p:txBody>
      </p:sp>
    </p:spTree>
    <p:extLst>
      <p:ext uri="{BB962C8B-B14F-4D97-AF65-F5344CB8AC3E}">
        <p14:creationId xmlns:p14="http://schemas.microsoft.com/office/powerpoint/2010/main" val="251920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4C5C-FA7B-4A87-B550-723719ABB9E3}"/>
              </a:ext>
            </a:extLst>
          </p:cNvPr>
          <p:cNvSpPr>
            <a:spLocks noGrp="1"/>
          </p:cNvSpPr>
          <p:nvPr>
            <p:ph type="ctrTitle"/>
          </p:nvPr>
        </p:nvSpPr>
        <p:spPr>
          <a:xfrm>
            <a:off x="3784402" y="3499590"/>
            <a:ext cx="22706410" cy="7444669"/>
          </a:xfrm>
        </p:spPr>
        <p:txBody>
          <a:bodyPr anchor="b"/>
          <a:lstStyle>
            <a:lvl1pPr algn="ctr">
              <a:defRPr sz="14899"/>
            </a:lvl1pPr>
          </a:lstStyle>
          <a:p>
            <a:r>
              <a:rPr lang="en-US"/>
              <a:t>Click to edit Master title style</a:t>
            </a:r>
            <a:endParaRPr lang="en-GB"/>
          </a:p>
        </p:txBody>
      </p:sp>
      <p:sp>
        <p:nvSpPr>
          <p:cNvPr id="3" name="Subtitle 2">
            <a:extLst>
              <a:ext uri="{FF2B5EF4-FFF2-40B4-BE49-F238E27FC236}">
                <a16:creationId xmlns:a16="http://schemas.microsoft.com/office/drawing/2014/main" id="{640F5C90-25A3-452C-82F4-AD77820ABF68}"/>
              </a:ext>
            </a:extLst>
          </p:cNvPr>
          <p:cNvSpPr>
            <a:spLocks noGrp="1"/>
          </p:cNvSpPr>
          <p:nvPr>
            <p:ph type="subTitle" idx="1"/>
          </p:nvPr>
        </p:nvSpPr>
        <p:spPr>
          <a:xfrm>
            <a:off x="3784402" y="11231355"/>
            <a:ext cx="22706410" cy="5162758"/>
          </a:xfrm>
        </p:spPr>
        <p:txBody>
          <a:bodyPr/>
          <a:lstStyle>
            <a:lvl1pPr marL="0" indent="0" algn="ctr">
              <a:buNone/>
              <a:defRPr sz="5960"/>
            </a:lvl1pPr>
            <a:lvl2pPr marL="1135319" indent="0" algn="ctr">
              <a:buNone/>
              <a:defRPr sz="4966"/>
            </a:lvl2pPr>
            <a:lvl3pPr marL="2270638" indent="0" algn="ctr">
              <a:buNone/>
              <a:defRPr sz="4470"/>
            </a:lvl3pPr>
            <a:lvl4pPr marL="3405957" indent="0" algn="ctr">
              <a:buNone/>
              <a:defRPr sz="3973"/>
            </a:lvl4pPr>
            <a:lvl5pPr marL="4541276" indent="0" algn="ctr">
              <a:buNone/>
              <a:defRPr sz="3973"/>
            </a:lvl5pPr>
            <a:lvl6pPr marL="5676595" indent="0" algn="ctr">
              <a:buNone/>
              <a:defRPr sz="3973"/>
            </a:lvl6pPr>
            <a:lvl7pPr marL="6811914" indent="0" algn="ctr">
              <a:buNone/>
              <a:defRPr sz="3973"/>
            </a:lvl7pPr>
            <a:lvl8pPr marL="7947233" indent="0" algn="ctr">
              <a:buNone/>
              <a:defRPr sz="3973"/>
            </a:lvl8pPr>
            <a:lvl9pPr marL="9082552" indent="0" algn="ctr">
              <a:buNone/>
              <a:defRPr sz="3973"/>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F004BD-E0D3-4380-9CB6-155148D0D798}"/>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5" name="Footer Placeholder 4">
            <a:extLst>
              <a:ext uri="{FF2B5EF4-FFF2-40B4-BE49-F238E27FC236}">
                <a16:creationId xmlns:a16="http://schemas.microsoft.com/office/drawing/2014/main" id="{D233453A-7C06-41A7-BE68-0E6E7E80E6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ABA56B-323A-4F17-901D-F61D630306DB}"/>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417940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2C4ED-9A37-4E6B-BFF1-5EEFE66BAE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D843CD-78ED-4F3D-8C44-303A447936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FAA848-7429-491F-A19C-F9580A32727C}"/>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5" name="Footer Placeholder 4">
            <a:extLst>
              <a:ext uri="{FF2B5EF4-FFF2-40B4-BE49-F238E27FC236}">
                <a16:creationId xmlns:a16="http://schemas.microsoft.com/office/drawing/2014/main" id="{3D62C6E7-2D2F-4260-BD4B-60D0A1470B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58A52-4D0C-4839-BAEC-5F3007765E48}"/>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1176026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FDF845-FAF7-41FF-A6E8-1EE6651321CA}"/>
              </a:ext>
            </a:extLst>
          </p:cNvPr>
          <p:cNvSpPr>
            <a:spLocks noGrp="1"/>
          </p:cNvSpPr>
          <p:nvPr>
            <p:ph type="title" orient="vert"/>
          </p:nvPr>
        </p:nvSpPr>
        <p:spPr>
          <a:xfrm>
            <a:off x="21665699" y="1138480"/>
            <a:ext cx="6528093" cy="18121634"/>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092CCA-CB21-4D16-8172-C0AB22C2CAB3}"/>
              </a:ext>
            </a:extLst>
          </p:cNvPr>
          <p:cNvSpPr>
            <a:spLocks noGrp="1"/>
          </p:cNvSpPr>
          <p:nvPr>
            <p:ph type="body" orient="vert" idx="1"/>
          </p:nvPr>
        </p:nvSpPr>
        <p:spPr>
          <a:xfrm>
            <a:off x="2081421" y="1138480"/>
            <a:ext cx="19205838" cy="181216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36321E-81FB-4DF8-A0D6-E56C5272B49B}"/>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5" name="Footer Placeholder 4">
            <a:extLst>
              <a:ext uri="{FF2B5EF4-FFF2-40B4-BE49-F238E27FC236}">
                <a16:creationId xmlns:a16="http://schemas.microsoft.com/office/drawing/2014/main" id="{17F70B36-F2BF-4D22-BD21-1C76AB2BE0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333882-F36D-4B45-AA64-C9D4DF6DFD59}"/>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76864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EC839-999F-472B-A3F4-221490F0BD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8AAF020-6CCC-43AD-907E-0A47E3F67B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9DF395-967D-4078-BE69-45906730749C}"/>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5" name="Footer Placeholder 4">
            <a:extLst>
              <a:ext uri="{FF2B5EF4-FFF2-40B4-BE49-F238E27FC236}">
                <a16:creationId xmlns:a16="http://schemas.microsoft.com/office/drawing/2014/main" id="{4A6C6AB3-95D8-4B88-B5DA-070F11861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B92BF9-31EE-405E-93D3-9E8BB3377797}"/>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357099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DA5E-001A-4A36-9A6C-FF5A9638BFF4}"/>
              </a:ext>
            </a:extLst>
          </p:cNvPr>
          <p:cNvSpPr>
            <a:spLocks noGrp="1"/>
          </p:cNvSpPr>
          <p:nvPr>
            <p:ph type="title"/>
          </p:nvPr>
        </p:nvSpPr>
        <p:spPr>
          <a:xfrm>
            <a:off x="2065653" y="5331060"/>
            <a:ext cx="26112371" cy="8894992"/>
          </a:xfrm>
        </p:spPr>
        <p:txBody>
          <a:bodyPr anchor="b"/>
          <a:lstStyle>
            <a:lvl1pPr>
              <a:defRPr sz="14899"/>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F9EEF06-F359-4907-A193-454412FC1DEE}"/>
              </a:ext>
            </a:extLst>
          </p:cNvPr>
          <p:cNvSpPr>
            <a:spLocks noGrp="1"/>
          </p:cNvSpPr>
          <p:nvPr>
            <p:ph type="body" idx="1"/>
          </p:nvPr>
        </p:nvSpPr>
        <p:spPr>
          <a:xfrm>
            <a:off x="2065653" y="14310202"/>
            <a:ext cx="26112371" cy="4677666"/>
          </a:xfrm>
        </p:spPr>
        <p:txBody>
          <a:bodyPr/>
          <a:lstStyle>
            <a:lvl1pPr marL="0" indent="0">
              <a:buNone/>
              <a:defRPr sz="5960">
                <a:solidFill>
                  <a:schemeClr val="tx1">
                    <a:tint val="75000"/>
                  </a:schemeClr>
                </a:solidFill>
              </a:defRPr>
            </a:lvl1pPr>
            <a:lvl2pPr marL="1135319" indent="0">
              <a:buNone/>
              <a:defRPr sz="4966">
                <a:solidFill>
                  <a:schemeClr val="tx1">
                    <a:tint val="75000"/>
                  </a:schemeClr>
                </a:solidFill>
              </a:defRPr>
            </a:lvl2pPr>
            <a:lvl3pPr marL="2270638" indent="0">
              <a:buNone/>
              <a:defRPr sz="4470">
                <a:solidFill>
                  <a:schemeClr val="tx1">
                    <a:tint val="75000"/>
                  </a:schemeClr>
                </a:solidFill>
              </a:defRPr>
            </a:lvl3pPr>
            <a:lvl4pPr marL="3405957" indent="0">
              <a:buNone/>
              <a:defRPr sz="3973">
                <a:solidFill>
                  <a:schemeClr val="tx1">
                    <a:tint val="75000"/>
                  </a:schemeClr>
                </a:solidFill>
              </a:defRPr>
            </a:lvl4pPr>
            <a:lvl5pPr marL="4541276" indent="0">
              <a:buNone/>
              <a:defRPr sz="3973">
                <a:solidFill>
                  <a:schemeClr val="tx1">
                    <a:tint val="75000"/>
                  </a:schemeClr>
                </a:solidFill>
              </a:defRPr>
            </a:lvl5pPr>
            <a:lvl6pPr marL="5676595" indent="0">
              <a:buNone/>
              <a:defRPr sz="3973">
                <a:solidFill>
                  <a:schemeClr val="tx1">
                    <a:tint val="75000"/>
                  </a:schemeClr>
                </a:solidFill>
              </a:defRPr>
            </a:lvl6pPr>
            <a:lvl7pPr marL="6811914" indent="0">
              <a:buNone/>
              <a:defRPr sz="3973">
                <a:solidFill>
                  <a:schemeClr val="tx1">
                    <a:tint val="75000"/>
                  </a:schemeClr>
                </a:solidFill>
              </a:defRPr>
            </a:lvl7pPr>
            <a:lvl8pPr marL="7947233" indent="0">
              <a:buNone/>
              <a:defRPr sz="3973">
                <a:solidFill>
                  <a:schemeClr val="tx1">
                    <a:tint val="75000"/>
                  </a:schemeClr>
                </a:solidFill>
              </a:defRPr>
            </a:lvl8pPr>
            <a:lvl9pPr marL="9082552" indent="0">
              <a:buNone/>
              <a:defRPr sz="397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5EC487-AA3E-43D2-8354-20706866DD7B}"/>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5" name="Footer Placeholder 4">
            <a:extLst>
              <a:ext uri="{FF2B5EF4-FFF2-40B4-BE49-F238E27FC236}">
                <a16:creationId xmlns:a16="http://schemas.microsoft.com/office/drawing/2014/main" id="{D10F3C4F-A9C8-479F-B8E8-90DA10814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48C32E-6506-4C3A-9C16-72718DBD7D77}"/>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99922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929B7-A754-4BFC-99A1-436BDC00C04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3CC62F-CEC9-4221-B3E0-69BA590D7094}"/>
              </a:ext>
            </a:extLst>
          </p:cNvPr>
          <p:cNvSpPr>
            <a:spLocks noGrp="1"/>
          </p:cNvSpPr>
          <p:nvPr>
            <p:ph sz="half" idx="1"/>
          </p:nvPr>
        </p:nvSpPr>
        <p:spPr>
          <a:xfrm>
            <a:off x="2081421" y="5692400"/>
            <a:ext cx="12866966"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C898003-FD1C-44B4-88A7-C24484400C66}"/>
              </a:ext>
            </a:extLst>
          </p:cNvPr>
          <p:cNvSpPr>
            <a:spLocks noGrp="1"/>
          </p:cNvSpPr>
          <p:nvPr>
            <p:ph sz="half" idx="2"/>
          </p:nvPr>
        </p:nvSpPr>
        <p:spPr>
          <a:xfrm>
            <a:off x="15326826" y="5692400"/>
            <a:ext cx="12866966"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BB6163-4007-44F5-A8A5-FBBDE4F82E52}"/>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6" name="Footer Placeholder 5">
            <a:extLst>
              <a:ext uri="{FF2B5EF4-FFF2-40B4-BE49-F238E27FC236}">
                <a16:creationId xmlns:a16="http://schemas.microsoft.com/office/drawing/2014/main" id="{1D530B79-0CC2-4A71-AA5A-BC004413C3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87A134-871F-41AD-BA65-360B1C3E06E9}"/>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319729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2B90D-819E-4E5D-953F-4F330FE6C076}"/>
              </a:ext>
            </a:extLst>
          </p:cNvPr>
          <p:cNvSpPr>
            <a:spLocks noGrp="1"/>
          </p:cNvSpPr>
          <p:nvPr>
            <p:ph type="title"/>
          </p:nvPr>
        </p:nvSpPr>
        <p:spPr>
          <a:xfrm>
            <a:off x="2085364" y="1138482"/>
            <a:ext cx="26112371" cy="413317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314BFC-BB81-4371-9D57-4DDC2AA6B0CC}"/>
              </a:ext>
            </a:extLst>
          </p:cNvPr>
          <p:cNvSpPr>
            <a:spLocks noGrp="1"/>
          </p:cNvSpPr>
          <p:nvPr>
            <p:ph type="body" idx="1"/>
          </p:nvPr>
        </p:nvSpPr>
        <p:spPr>
          <a:xfrm>
            <a:off x="2085365" y="5241960"/>
            <a:ext cx="12807833" cy="2569003"/>
          </a:xfrm>
        </p:spPr>
        <p:txBody>
          <a:bodyPr anchor="b"/>
          <a:lstStyle>
            <a:lvl1pPr marL="0" indent="0">
              <a:buNone/>
              <a:defRPr sz="5960" b="1"/>
            </a:lvl1pPr>
            <a:lvl2pPr marL="1135319" indent="0">
              <a:buNone/>
              <a:defRPr sz="4966" b="1"/>
            </a:lvl2pPr>
            <a:lvl3pPr marL="2270638" indent="0">
              <a:buNone/>
              <a:defRPr sz="4470" b="1"/>
            </a:lvl3pPr>
            <a:lvl4pPr marL="3405957" indent="0">
              <a:buNone/>
              <a:defRPr sz="3973" b="1"/>
            </a:lvl4pPr>
            <a:lvl5pPr marL="4541276" indent="0">
              <a:buNone/>
              <a:defRPr sz="3973" b="1"/>
            </a:lvl5pPr>
            <a:lvl6pPr marL="5676595" indent="0">
              <a:buNone/>
              <a:defRPr sz="3973" b="1"/>
            </a:lvl6pPr>
            <a:lvl7pPr marL="6811914" indent="0">
              <a:buNone/>
              <a:defRPr sz="3973" b="1"/>
            </a:lvl7pPr>
            <a:lvl8pPr marL="7947233" indent="0">
              <a:buNone/>
              <a:defRPr sz="3973" b="1"/>
            </a:lvl8pPr>
            <a:lvl9pPr marL="9082552" indent="0">
              <a:buNone/>
              <a:defRPr sz="3973" b="1"/>
            </a:lvl9pPr>
          </a:lstStyle>
          <a:p>
            <a:pPr lvl="0"/>
            <a:r>
              <a:rPr lang="en-US"/>
              <a:t>Click to edit Master text styles</a:t>
            </a:r>
          </a:p>
        </p:txBody>
      </p:sp>
      <p:sp>
        <p:nvSpPr>
          <p:cNvPr id="4" name="Content Placeholder 3">
            <a:extLst>
              <a:ext uri="{FF2B5EF4-FFF2-40B4-BE49-F238E27FC236}">
                <a16:creationId xmlns:a16="http://schemas.microsoft.com/office/drawing/2014/main" id="{235700BB-8429-407D-A345-65773A6182C2}"/>
              </a:ext>
            </a:extLst>
          </p:cNvPr>
          <p:cNvSpPr>
            <a:spLocks noGrp="1"/>
          </p:cNvSpPr>
          <p:nvPr>
            <p:ph sz="half" idx="2"/>
          </p:nvPr>
        </p:nvSpPr>
        <p:spPr>
          <a:xfrm>
            <a:off x="2085365" y="7810963"/>
            <a:ext cx="12807833"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46546F-9DCE-425A-BF1C-0BB6537BF956}"/>
              </a:ext>
            </a:extLst>
          </p:cNvPr>
          <p:cNvSpPr>
            <a:spLocks noGrp="1"/>
          </p:cNvSpPr>
          <p:nvPr>
            <p:ph type="body" sz="quarter" idx="3"/>
          </p:nvPr>
        </p:nvSpPr>
        <p:spPr>
          <a:xfrm>
            <a:off x="15326827" y="5241960"/>
            <a:ext cx="12870909" cy="2569003"/>
          </a:xfrm>
        </p:spPr>
        <p:txBody>
          <a:bodyPr anchor="b"/>
          <a:lstStyle>
            <a:lvl1pPr marL="0" indent="0">
              <a:buNone/>
              <a:defRPr sz="5960" b="1"/>
            </a:lvl1pPr>
            <a:lvl2pPr marL="1135319" indent="0">
              <a:buNone/>
              <a:defRPr sz="4966" b="1"/>
            </a:lvl2pPr>
            <a:lvl3pPr marL="2270638" indent="0">
              <a:buNone/>
              <a:defRPr sz="4470" b="1"/>
            </a:lvl3pPr>
            <a:lvl4pPr marL="3405957" indent="0">
              <a:buNone/>
              <a:defRPr sz="3973" b="1"/>
            </a:lvl4pPr>
            <a:lvl5pPr marL="4541276" indent="0">
              <a:buNone/>
              <a:defRPr sz="3973" b="1"/>
            </a:lvl5pPr>
            <a:lvl6pPr marL="5676595" indent="0">
              <a:buNone/>
              <a:defRPr sz="3973" b="1"/>
            </a:lvl6pPr>
            <a:lvl7pPr marL="6811914" indent="0">
              <a:buNone/>
              <a:defRPr sz="3973" b="1"/>
            </a:lvl7pPr>
            <a:lvl8pPr marL="7947233" indent="0">
              <a:buNone/>
              <a:defRPr sz="3973" b="1"/>
            </a:lvl8pPr>
            <a:lvl9pPr marL="9082552" indent="0">
              <a:buNone/>
              <a:defRPr sz="3973" b="1"/>
            </a:lvl9pPr>
          </a:lstStyle>
          <a:p>
            <a:pPr lvl="0"/>
            <a:r>
              <a:rPr lang="en-US"/>
              <a:t>Click to edit Master text styles</a:t>
            </a:r>
          </a:p>
        </p:txBody>
      </p:sp>
      <p:sp>
        <p:nvSpPr>
          <p:cNvPr id="6" name="Content Placeholder 5">
            <a:extLst>
              <a:ext uri="{FF2B5EF4-FFF2-40B4-BE49-F238E27FC236}">
                <a16:creationId xmlns:a16="http://schemas.microsoft.com/office/drawing/2014/main" id="{6BD9F6BA-60AC-404F-963A-768C70D1C428}"/>
              </a:ext>
            </a:extLst>
          </p:cNvPr>
          <p:cNvSpPr>
            <a:spLocks noGrp="1"/>
          </p:cNvSpPr>
          <p:nvPr>
            <p:ph sz="quarter" idx="4"/>
          </p:nvPr>
        </p:nvSpPr>
        <p:spPr>
          <a:xfrm>
            <a:off x="15326827" y="7810963"/>
            <a:ext cx="12870909"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D2D3789-A29E-42CE-AD8C-A9A7AA34E0C4}"/>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8" name="Footer Placeholder 7">
            <a:extLst>
              <a:ext uri="{FF2B5EF4-FFF2-40B4-BE49-F238E27FC236}">
                <a16:creationId xmlns:a16="http://schemas.microsoft.com/office/drawing/2014/main" id="{142002CF-FC6D-4051-8824-26BB843D0D9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730937-DFDD-4EFD-87FA-AC61B04C088B}"/>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1691968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29A1D-028A-4BA5-AF39-9AFED8CC924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99A2D9-D5A4-4AAD-9E25-3CC3A708F8A2}"/>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4" name="Footer Placeholder 3">
            <a:extLst>
              <a:ext uri="{FF2B5EF4-FFF2-40B4-BE49-F238E27FC236}">
                <a16:creationId xmlns:a16="http://schemas.microsoft.com/office/drawing/2014/main" id="{D77D066C-9245-49EC-9A14-C4283504A13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D263538-11F0-4137-996D-72AF93E458E3}"/>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2812576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BF6174-59F8-495B-97D2-B3C1457878CB}"/>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3" name="Footer Placeholder 2">
            <a:extLst>
              <a:ext uri="{FF2B5EF4-FFF2-40B4-BE49-F238E27FC236}">
                <a16:creationId xmlns:a16="http://schemas.microsoft.com/office/drawing/2014/main" id="{CA1E5CC6-F695-4549-8D04-F7D9861139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0EB5296-37C1-4990-88E0-9C88B21BC5DC}"/>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1093429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57C98-9A8D-40CF-803A-FB41534BEE0F}"/>
              </a:ext>
            </a:extLst>
          </p:cNvPr>
          <p:cNvSpPr>
            <a:spLocks noGrp="1"/>
          </p:cNvSpPr>
          <p:nvPr>
            <p:ph type="title"/>
          </p:nvPr>
        </p:nvSpPr>
        <p:spPr>
          <a:xfrm>
            <a:off x="2085366" y="1425575"/>
            <a:ext cx="9764543" cy="4989513"/>
          </a:xfrm>
        </p:spPr>
        <p:txBody>
          <a:bodyPr anchor="b"/>
          <a:lstStyle>
            <a:lvl1pPr>
              <a:defRPr sz="7946"/>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D80B7E7-32A3-4992-A27E-5199351CE5F3}"/>
              </a:ext>
            </a:extLst>
          </p:cNvPr>
          <p:cNvSpPr>
            <a:spLocks noGrp="1"/>
          </p:cNvSpPr>
          <p:nvPr>
            <p:ph idx="1"/>
          </p:nvPr>
        </p:nvSpPr>
        <p:spPr>
          <a:xfrm>
            <a:off x="12870909" y="3078847"/>
            <a:ext cx="15326827" cy="15196234"/>
          </a:xfrm>
        </p:spPr>
        <p:txBody>
          <a:bodyPr/>
          <a:lstStyle>
            <a:lvl1pPr>
              <a:defRPr sz="7946"/>
            </a:lvl1pPr>
            <a:lvl2pPr>
              <a:defRPr sz="6953"/>
            </a:lvl2pPr>
            <a:lvl3pPr>
              <a:defRPr sz="5960"/>
            </a:lvl3pPr>
            <a:lvl4pPr>
              <a:defRPr sz="4966"/>
            </a:lvl4pPr>
            <a:lvl5pPr>
              <a:defRPr sz="4966"/>
            </a:lvl5pPr>
            <a:lvl6pPr>
              <a:defRPr sz="4966"/>
            </a:lvl6pPr>
            <a:lvl7pPr>
              <a:defRPr sz="4966"/>
            </a:lvl7pPr>
            <a:lvl8pPr>
              <a:defRPr sz="4966"/>
            </a:lvl8pPr>
            <a:lvl9pPr>
              <a:defRPr sz="49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67D284B-E877-4888-A1FB-4DB79B0CBEF8}"/>
              </a:ext>
            </a:extLst>
          </p:cNvPr>
          <p:cNvSpPr>
            <a:spLocks noGrp="1"/>
          </p:cNvSpPr>
          <p:nvPr>
            <p:ph type="body" sz="half" idx="2"/>
          </p:nvPr>
        </p:nvSpPr>
        <p:spPr>
          <a:xfrm>
            <a:off x="2085366" y="6415088"/>
            <a:ext cx="9764543" cy="11884743"/>
          </a:xfrm>
        </p:spPr>
        <p:txBody>
          <a:bodyPr/>
          <a:lstStyle>
            <a:lvl1pPr marL="0" indent="0">
              <a:buNone/>
              <a:defRPr sz="3973"/>
            </a:lvl1pPr>
            <a:lvl2pPr marL="1135319" indent="0">
              <a:buNone/>
              <a:defRPr sz="3476"/>
            </a:lvl2pPr>
            <a:lvl3pPr marL="2270638" indent="0">
              <a:buNone/>
              <a:defRPr sz="2980"/>
            </a:lvl3pPr>
            <a:lvl4pPr marL="3405957" indent="0">
              <a:buNone/>
              <a:defRPr sz="2483"/>
            </a:lvl4pPr>
            <a:lvl5pPr marL="4541276" indent="0">
              <a:buNone/>
              <a:defRPr sz="2483"/>
            </a:lvl5pPr>
            <a:lvl6pPr marL="5676595" indent="0">
              <a:buNone/>
              <a:defRPr sz="2483"/>
            </a:lvl6pPr>
            <a:lvl7pPr marL="6811914" indent="0">
              <a:buNone/>
              <a:defRPr sz="2483"/>
            </a:lvl7pPr>
            <a:lvl8pPr marL="7947233" indent="0">
              <a:buNone/>
              <a:defRPr sz="2483"/>
            </a:lvl8pPr>
            <a:lvl9pPr marL="9082552" indent="0">
              <a:buNone/>
              <a:defRPr sz="2483"/>
            </a:lvl9pPr>
          </a:lstStyle>
          <a:p>
            <a:pPr lvl="0"/>
            <a:r>
              <a:rPr lang="en-US"/>
              <a:t>Click to edit Master text styles</a:t>
            </a:r>
          </a:p>
        </p:txBody>
      </p:sp>
      <p:sp>
        <p:nvSpPr>
          <p:cNvPr id="5" name="Date Placeholder 4">
            <a:extLst>
              <a:ext uri="{FF2B5EF4-FFF2-40B4-BE49-F238E27FC236}">
                <a16:creationId xmlns:a16="http://schemas.microsoft.com/office/drawing/2014/main" id="{C50196D3-82C4-4E28-A8AE-9F8DE44CDD52}"/>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6" name="Footer Placeholder 5">
            <a:extLst>
              <a:ext uri="{FF2B5EF4-FFF2-40B4-BE49-F238E27FC236}">
                <a16:creationId xmlns:a16="http://schemas.microsoft.com/office/drawing/2014/main" id="{604624CE-9DE7-442F-A214-CE32873F06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D58ADC-1BF5-4268-B684-356F33306BC7}"/>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356450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F129A-9F63-44E4-8259-EF443A1552B5}"/>
              </a:ext>
            </a:extLst>
          </p:cNvPr>
          <p:cNvSpPr>
            <a:spLocks noGrp="1"/>
          </p:cNvSpPr>
          <p:nvPr>
            <p:ph type="title"/>
          </p:nvPr>
        </p:nvSpPr>
        <p:spPr>
          <a:xfrm>
            <a:off x="2085366" y="1425575"/>
            <a:ext cx="9764543" cy="4989513"/>
          </a:xfrm>
        </p:spPr>
        <p:txBody>
          <a:bodyPr anchor="b"/>
          <a:lstStyle>
            <a:lvl1pPr>
              <a:defRPr sz="7946"/>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7F5EEA5-8C6E-4962-AC87-A25C37872D0A}"/>
              </a:ext>
            </a:extLst>
          </p:cNvPr>
          <p:cNvSpPr>
            <a:spLocks noGrp="1"/>
          </p:cNvSpPr>
          <p:nvPr>
            <p:ph type="pic" idx="1"/>
          </p:nvPr>
        </p:nvSpPr>
        <p:spPr>
          <a:xfrm>
            <a:off x="12870909" y="3078847"/>
            <a:ext cx="15326827" cy="15196234"/>
          </a:xfrm>
        </p:spPr>
        <p:txBody>
          <a:bodyPr/>
          <a:lstStyle>
            <a:lvl1pPr marL="0" indent="0">
              <a:buNone/>
              <a:defRPr sz="7946"/>
            </a:lvl1pPr>
            <a:lvl2pPr marL="1135319" indent="0">
              <a:buNone/>
              <a:defRPr sz="6953"/>
            </a:lvl2pPr>
            <a:lvl3pPr marL="2270638" indent="0">
              <a:buNone/>
              <a:defRPr sz="5960"/>
            </a:lvl3pPr>
            <a:lvl4pPr marL="3405957" indent="0">
              <a:buNone/>
              <a:defRPr sz="4966"/>
            </a:lvl4pPr>
            <a:lvl5pPr marL="4541276" indent="0">
              <a:buNone/>
              <a:defRPr sz="4966"/>
            </a:lvl5pPr>
            <a:lvl6pPr marL="5676595" indent="0">
              <a:buNone/>
              <a:defRPr sz="4966"/>
            </a:lvl6pPr>
            <a:lvl7pPr marL="6811914" indent="0">
              <a:buNone/>
              <a:defRPr sz="4966"/>
            </a:lvl7pPr>
            <a:lvl8pPr marL="7947233" indent="0">
              <a:buNone/>
              <a:defRPr sz="4966"/>
            </a:lvl8pPr>
            <a:lvl9pPr marL="9082552" indent="0">
              <a:buNone/>
              <a:defRPr sz="4966"/>
            </a:lvl9pPr>
          </a:lstStyle>
          <a:p>
            <a:endParaRPr lang="en-GB"/>
          </a:p>
        </p:txBody>
      </p:sp>
      <p:sp>
        <p:nvSpPr>
          <p:cNvPr id="4" name="Text Placeholder 3">
            <a:extLst>
              <a:ext uri="{FF2B5EF4-FFF2-40B4-BE49-F238E27FC236}">
                <a16:creationId xmlns:a16="http://schemas.microsoft.com/office/drawing/2014/main" id="{1FA64597-F5DF-4722-87E5-32D575BCCD55}"/>
              </a:ext>
            </a:extLst>
          </p:cNvPr>
          <p:cNvSpPr>
            <a:spLocks noGrp="1"/>
          </p:cNvSpPr>
          <p:nvPr>
            <p:ph type="body" sz="half" idx="2"/>
          </p:nvPr>
        </p:nvSpPr>
        <p:spPr>
          <a:xfrm>
            <a:off x="2085366" y="6415088"/>
            <a:ext cx="9764543" cy="11884743"/>
          </a:xfrm>
        </p:spPr>
        <p:txBody>
          <a:bodyPr/>
          <a:lstStyle>
            <a:lvl1pPr marL="0" indent="0">
              <a:buNone/>
              <a:defRPr sz="3973"/>
            </a:lvl1pPr>
            <a:lvl2pPr marL="1135319" indent="0">
              <a:buNone/>
              <a:defRPr sz="3476"/>
            </a:lvl2pPr>
            <a:lvl3pPr marL="2270638" indent="0">
              <a:buNone/>
              <a:defRPr sz="2980"/>
            </a:lvl3pPr>
            <a:lvl4pPr marL="3405957" indent="0">
              <a:buNone/>
              <a:defRPr sz="2483"/>
            </a:lvl4pPr>
            <a:lvl5pPr marL="4541276" indent="0">
              <a:buNone/>
              <a:defRPr sz="2483"/>
            </a:lvl5pPr>
            <a:lvl6pPr marL="5676595" indent="0">
              <a:buNone/>
              <a:defRPr sz="2483"/>
            </a:lvl6pPr>
            <a:lvl7pPr marL="6811914" indent="0">
              <a:buNone/>
              <a:defRPr sz="2483"/>
            </a:lvl7pPr>
            <a:lvl8pPr marL="7947233" indent="0">
              <a:buNone/>
              <a:defRPr sz="2483"/>
            </a:lvl8pPr>
            <a:lvl9pPr marL="9082552" indent="0">
              <a:buNone/>
              <a:defRPr sz="2483"/>
            </a:lvl9pPr>
          </a:lstStyle>
          <a:p>
            <a:pPr lvl="0"/>
            <a:r>
              <a:rPr lang="en-US"/>
              <a:t>Click to edit Master text styles</a:t>
            </a:r>
          </a:p>
        </p:txBody>
      </p:sp>
      <p:sp>
        <p:nvSpPr>
          <p:cNvPr id="5" name="Date Placeholder 4">
            <a:extLst>
              <a:ext uri="{FF2B5EF4-FFF2-40B4-BE49-F238E27FC236}">
                <a16:creationId xmlns:a16="http://schemas.microsoft.com/office/drawing/2014/main" id="{03E75E4B-A2A5-4EF8-9A9C-DA07E03B5D10}"/>
              </a:ext>
            </a:extLst>
          </p:cNvPr>
          <p:cNvSpPr>
            <a:spLocks noGrp="1"/>
          </p:cNvSpPr>
          <p:nvPr>
            <p:ph type="dt" sz="half" idx="10"/>
          </p:nvPr>
        </p:nvSpPr>
        <p:spPr/>
        <p:txBody>
          <a:bodyPr/>
          <a:lstStyle/>
          <a:p>
            <a:fld id="{A3BD96AC-FA04-48F4-B040-6B556B6C63C8}" type="datetimeFigureOut">
              <a:rPr lang="en-GB" smtClean="0"/>
              <a:t>05/06/2021</a:t>
            </a:fld>
            <a:endParaRPr lang="en-GB"/>
          </a:p>
        </p:txBody>
      </p:sp>
      <p:sp>
        <p:nvSpPr>
          <p:cNvPr id="6" name="Footer Placeholder 5">
            <a:extLst>
              <a:ext uri="{FF2B5EF4-FFF2-40B4-BE49-F238E27FC236}">
                <a16:creationId xmlns:a16="http://schemas.microsoft.com/office/drawing/2014/main" id="{5D6367AC-F51F-4B84-873E-6770FC0763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BCBD81-B354-4D4F-9F56-F0D6558B7C18}"/>
              </a:ext>
            </a:extLst>
          </p:cNvPr>
          <p:cNvSpPr>
            <a:spLocks noGrp="1"/>
          </p:cNvSpPr>
          <p:nvPr>
            <p:ph type="sldNum" sz="quarter" idx="12"/>
          </p:nvPr>
        </p:nvSpPr>
        <p:spPr/>
        <p:txBody>
          <a:bodyPr/>
          <a:lstStyle/>
          <a:p>
            <a:fld id="{C98C6A79-0C17-4E53-A579-BD6E6DB9B7FA}" type="slidenum">
              <a:rPr lang="en-GB" smtClean="0"/>
              <a:t>‹#›</a:t>
            </a:fld>
            <a:endParaRPr lang="en-GB"/>
          </a:p>
        </p:txBody>
      </p:sp>
    </p:spTree>
    <p:extLst>
      <p:ext uri="{BB962C8B-B14F-4D97-AF65-F5344CB8AC3E}">
        <p14:creationId xmlns:p14="http://schemas.microsoft.com/office/powerpoint/2010/main" val="257239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2DD3F7-BF9E-4664-A479-8BB07E550E88}"/>
              </a:ext>
            </a:extLst>
          </p:cNvPr>
          <p:cNvSpPr>
            <a:spLocks noGrp="1"/>
          </p:cNvSpPr>
          <p:nvPr>
            <p:ph type="title"/>
          </p:nvPr>
        </p:nvSpPr>
        <p:spPr>
          <a:xfrm>
            <a:off x="2081421" y="1138482"/>
            <a:ext cx="26112371" cy="4133179"/>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ACD51-5995-46ED-BA38-CD9534B2E85F}"/>
              </a:ext>
            </a:extLst>
          </p:cNvPr>
          <p:cNvSpPr>
            <a:spLocks noGrp="1"/>
          </p:cNvSpPr>
          <p:nvPr>
            <p:ph type="body" idx="1"/>
          </p:nvPr>
        </p:nvSpPr>
        <p:spPr>
          <a:xfrm>
            <a:off x="2081421" y="5692400"/>
            <a:ext cx="26112371" cy="13567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97F680-65AB-4E79-BF95-D4F6903D44A0}"/>
              </a:ext>
            </a:extLst>
          </p:cNvPr>
          <p:cNvSpPr>
            <a:spLocks noGrp="1"/>
          </p:cNvSpPr>
          <p:nvPr>
            <p:ph type="dt" sz="half" idx="2"/>
          </p:nvPr>
        </p:nvSpPr>
        <p:spPr>
          <a:xfrm>
            <a:off x="2081421" y="19819454"/>
            <a:ext cx="6811923" cy="1138480"/>
          </a:xfrm>
          <a:prstGeom prst="rect">
            <a:avLst/>
          </a:prstGeom>
        </p:spPr>
        <p:txBody>
          <a:bodyPr vert="horz" lIns="91440" tIns="45720" rIns="91440" bIns="45720" rtlCol="0" anchor="ctr"/>
          <a:lstStyle>
            <a:lvl1pPr algn="l">
              <a:defRPr sz="2980">
                <a:solidFill>
                  <a:schemeClr val="tx1">
                    <a:tint val="75000"/>
                  </a:schemeClr>
                </a:solidFill>
              </a:defRPr>
            </a:lvl1pPr>
          </a:lstStyle>
          <a:p>
            <a:fld id="{A3BD96AC-FA04-48F4-B040-6B556B6C63C8}" type="datetimeFigureOut">
              <a:rPr lang="en-GB" smtClean="0"/>
              <a:t>05/06/2021</a:t>
            </a:fld>
            <a:endParaRPr lang="en-GB"/>
          </a:p>
        </p:txBody>
      </p:sp>
      <p:sp>
        <p:nvSpPr>
          <p:cNvPr id="5" name="Footer Placeholder 4">
            <a:extLst>
              <a:ext uri="{FF2B5EF4-FFF2-40B4-BE49-F238E27FC236}">
                <a16:creationId xmlns:a16="http://schemas.microsoft.com/office/drawing/2014/main" id="{2589AC09-469B-4B70-8135-2908D971861E}"/>
              </a:ext>
            </a:extLst>
          </p:cNvPr>
          <p:cNvSpPr>
            <a:spLocks noGrp="1"/>
          </p:cNvSpPr>
          <p:nvPr>
            <p:ph type="ftr" sz="quarter" idx="3"/>
          </p:nvPr>
        </p:nvSpPr>
        <p:spPr>
          <a:xfrm>
            <a:off x="10028665" y="19819454"/>
            <a:ext cx="10217884" cy="1138480"/>
          </a:xfrm>
          <a:prstGeom prst="rect">
            <a:avLst/>
          </a:prstGeom>
        </p:spPr>
        <p:txBody>
          <a:bodyPr vert="horz" lIns="91440" tIns="45720" rIns="91440" bIns="45720" rtlCol="0" anchor="ctr"/>
          <a:lstStyle>
            <a:lvl1pPr algn="ctr">
              <a:defRPr sz="298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08FFF36-C856-4664-B413-47527DF35247}"/>
              </a:ext>
            </a:extLst>
          </p:cNvPr>
          <p:cNvSpPr>
            <a:spLocks noGrp="1"/>
          </p:cNvSpPr>
          <p:nvPr>
            <p:ph type="sldNum" sz="quarter" idx="4"/>
          </p:nvPr>
        </p:nvSpPr>
        <p:spPr>
          <a:xfrm>
            <a:off x="21381869" y="19819454"/>
            <a:ext cx="6811923" cy="1138480"/>
          </a:xfrm>
          <a:prstGeom prst="rect">
            <a:avLst/>
          </a:prstGeom>
        </p:spPr>
        <p:txBody>
          <a:bodyPr vert="horz" lIns="91440" tIns="45720" rIns="91440" bIns="45720" rtlCol="0" anchor="ctr"/>
          <a:lstStyle>
            <a:lvl1pPr algn="r">
              <a:defRPr sz="2980">
                <a:solidFill>
                  <a:schemeClr val="tx1">
                    <a:tint val="75000"/>
                  </a:schemeClr>
                </a:solidFill>
              </a:defRPr>
            </a:lvl1pPr>
          </a:lstStyle>
          <a:p>
            <a:fld id="{C98C6A79-0C17-4E53-A579-BD6E6DB9B7FA}" type="slidenum">
              <a:rPr lang="en-GB" smtClean="0"/>
              <a:t>‹#›</a:t>
            </a:fld>
            <a:endParaRPr lang="en-GB"/>
          </a:p>
        </p:txBody>
      </p:sp>
    </p:spTree>
    <p:extLst>
      <p:ext uri="{BB962C8B-B14F-4D97-AF65-F5344CB8AC3E}">
        <p14:creationId xmlns:p14="http://schemas.microsoft.com/office/powerpoint/2010/main" val="33528733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2270638" rtl="0" eaLnBrk="1" latinLnBrk="0" hangingPunct="1">
        <a:lnSpc>
          <a:spcPct val="90000"/>
        </a:lnSpc>
        <a:spcBef>
          <a:spcPct val="0"/>
        </a:spcBef>
        <a:buNone/>
        <a:defRPr sz="10926" kern="1200">
          <a:solidFill>
            <a:schemeClr val="tx1"/>
          </a:solidFill>
          <a:latin typeface="+mj-lt"/>
          <a:ea typeface="+mj-ea"/>
          <a:cs typeface="+mj-cs"/>
        </a:defRPr>
      </a:lvl1pPr>
    </p:titleStyle>
    <p:bodyStyle>
      <a:lvl1pPr marL="567660" indent="-567660" algn="l" defTabSz="2270638" rtl="0" eaLnBrk="1" latinLnBrk="0" hangingPunct="1">
        <a:lnSpc>
          <a:spcPct val="90000"/>
        </a:lnSpc>
        <a:spcBef>
          <a:spcPts val="2483"/>
        </a:spcBef>
        <a:buFont typeface="Arial" panose="020B0604020202020204" pitchFamily="34" charset="0"/>
        <a:buChar char="•"/>
        <a:defRPr sz="6953" kern="1200">
          <a:solidFill>
            <a:schemeClr val="tx1"/>
          </a:solidFill>
          <a:latin typeface="+mn-lt"/>
          <a:ea typeface="+mn-ea"/>
          <a:cs typeface="+mn-cs"/>
        </a:defRPr>
      </a:lvl1pPr>
      <a:lvl2pPr marL="1702979" indent="-567660" algn="l" defTabSz="2270638" rtl="0" eaLnBrk="1" latinLnBrk="0" hangingPunct="1">
        <a:lnSpc>
          <a:spcPct val="90000"/>
        </a:lnSpc>
        <a:spcBef>
          <a:spcPts val="1242"/>
        </a:spcBef>
        <a:buFont typeface="Arial" panose="020B0604020202020204" pitchFamily="34" charset="0"/>
        <a:buChar char="•"/>
        <a:defRPr sz="5960" kern="1200">
          <a:solidFill>
            <a:schemeClr val="tx1"/>
          </a:solidFill>
          <a:latin typeface="+mn-lt"/>
          <a:ea typeface="+mn-ea"/>
          <a:cs typeface="+mn-cs"/>
        </a:defRPr>
      </a:lvl2pPr>
      <a:lvl3pPr marL="2838298" indent="-567660" algn="l" defTabSz="2270638" rtl="0" eaLnBrk="1" latinLnBrk="0" hangingPunct="1">
        <a:lnSpc>
          <a:spcPct val="90000"/>
        </a:lnSpc>
        <a:spcBef>
          <a:spcPts val="1242"/>
        </a:spcBef>
        <a:buFont typeface="Arial" panose="020B0604020202020204" pitchFamily="34" charset="0"/>
        <a:buChar char="•"/>
        <a:defRPr sz="4966" kern="1200">
          <a:solidFill>
            <a:schemeClr val="tx1"/>
          </a:solidFill>
          <a:latin typeface="+mn-lt"/>
          <a:ea typeface="+mn-ea"/>
          <a:cs typeface="+mn-cs"/>
        </a:defRPr>
      </a:lvl3pPr>
      <a:lvl4pPr marL="3973617"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4pPr>
      <a:lvl5pPr marL="5108936"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p:bodyStyle>
    <p:otherStyle>
      <a:defPPr>
        <a:defRPr lang="en-US"/>
      </a:defPPr>
      <a:lvl1pPr marL="0" algn="l" defTabSz="2270638" rtl="0" eaLnBrk="1" latinLnBrk="0" hangingPunct="1">
        <a:defRPr sz="4470" kern="1200">
          <a:solidFill>
            <a:schemeClr val="tx1"/>
          </a:solidFill>
          <a:latin typeface="+mn-lt"/>
          <a:ea typeface="+mn-ea"/>
          <a:cs typeface="+mn-cs"/>
        </a:defRPr>
      </a:lvl1pPr>
      <a:lvl2pPr marL="1135319" algn="l" defTabSz="2270638" rtl="0" eaLnBrk="1" latinLnBrk="0" hangingPunct="1">
        <a:defRPr sz="4470" kern="1200">
          <a:solidFill>
            <a:schemeClr val="tx1"/>
          </a:solidFill>
          <a:latin typeface="+mn-lt"/>
          <a:ea typeface="+mn-ea"/>
          <a:cs typeface="+mn-cs"/>
        </a:defRPr>
      </a:lvl2pPr>
      <a:lvl3pPr marL="2270638" algn="l" defTabSz="2270638" rtl="0" eaLnBrk="1" latinLnBrk="0" hangingPunct="1">
        <a:defRPr sz="4470" kern="1200">
          <a:solidFill>
            <a:schemeClr val="tx1"/>
          </a:solidFill>
          <a:latin typeface="+mn-lt"/>
          <a:ea typeface="+mn-ea"/>
          <a:cs typeface="+mn-cs"/>
        </a:defRPr>
      </a:lvl3pPr>
      <a:lvl4pPr marL="3405957" algn="l" defTabSz="2270638" rtl="0" eaLnBrk="1" latinLnBrk="0" hangingPunct="1">
        <a:defRPr sz="4470" kern="1200">
          <a:solidFill>
            <a:schemeClr val="tx1"/>
          </a:solidFill>
          <a:latin typeface="+mn-lt"/>
          <a:ea typeface="+mn-ea"/>
          <a:cs typeface="+mn-cs"/>
        </a:defRPr>
      </a:lvl4pPr>
      <a:lvl5pPr marL="4541276" algn="l" defTabSz="2270638" rtl="0" eaLnBrk="1" latinLnBrk="0" hangingPunct="1">
        <a:defRPr sz="4470" kern="1200">
          <a:solidFill>
            <a:schemeClr val="tx1"/>
          </a:solidFill>
          <a:latin typeface="+mn-lt"/>
          <a:ea typeface="+mn-ea"/>
          <a:cs typeface="+mn-cs"/>
        </a:defRPr>
      </a:lvl5pPr>
      <a:lvl6pPr marL="5676595" algn="l" defTabSz="2270638" rtl="0" eaLnBrk="1" latinLnBrk="0" hangingPunct="1">
        <a:defRPr sz="4470" kern="1200">
          <a:solidFill>
            <a:schemeClr val="tx1"/>
          </a:solidFill>
          <a:latin typeface="+mn-lt"/>
          <a:ea typeface="+mn-ea"/>
          <a:cs typeface="+mn-cs"/>
        </a:defRPr>
      </a:lvl6pPr>
      <a:lvl7pPr marL="6811914" algn="l" defTabSz="2270638" rtl="0" eaLnBrk="1" latinLnBrk="0" hangingPunct="1">
        <a:defRPr sz="4470" kern="1200">
          <a:solidFill>
            <a:schemeClr val="tx1"/>
          </a:solidFill>
          <a:latin typeface="+mn-lt"/>
          <a:ea typeface="+mn-ea"/>
          <a:cs typeface="+mn-cs"/>
        </a:defRPr>
      </a:lvl7pPr>
      <a:lvl8pPr marL="7947233" algn="l" defTabSz="2270638" rtl="0" eaLnBrk="1" latinLnBrk="0" hangingPunct="1">
        <a:defRPr sz="4470" kern="1200">
          <a:solidFill>
            <a:schemeClr val="tx1"/>
          </a:solidFill>
          <a:latin typeface="+mn-lt"/>
          <a:ea typeface="+mn-ea"/>
          <a:cs typeface="+mn-cs"/>
        </a:defRPr>
      </a:lvl8pPr>
      <a:lvl9pPr marL="9082552" algn="l" defTabSz="2270638" rtl="0" eaLnBrk="1" latinLnBrk="0" hangingPunct="1">
        <a:defRPr sz="44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jpg"/><Relationship Id="rId7" Type="http://schemas.openxmlformats.org/officeDocument/2006/relationships/diagramLayout" Target="../diagrams/layout1.xml"/><Relationship Id="rId12"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chart" Target="../charts/chart1.xml"/><Relationship Id="rId5" Type="http://schemas.openxmlformats.org/officeDocument/2006/relationships/image" Target="../media/image3.jpg"/><Relationship Id="rId10" Type="http://schemas.microsoft.com/office/2007/relationships/diagramDrawing" Target="../diagrams/drawing1.xml"/><Relationship Id="rId4" Type="http://schemas.openxmlformats.org/officeDocument/2006/relationships/image" Target="../media/image2.jp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6B727"/>
        </a:solidFill>
        <a:effectLst/>
      </p:bgPr>
    </p:bg>
    <p:spTree>
      <p:nvGrpSpPr>
        <p:cNvPr id="1" name=""/>
        <p:cNvGrpSpPr/>
        <p:nvPr/>
      </p:nvGrpSpPr>
      <p:grpSpPr>
        <a:xfrm>
          <a:off x="0" y="0"/>
          <a:ext cx="0" cy="0"/>
          <a:chOff x="0" y="0"/>
          <a:chExt cx="0" cy="0"/>
        </a:xfrm>
      </p:grpSpPr>
      <p:sp>
        <p:nvSpPr>
          <p:cNvPr id="79" name="Rectangle 78">
            <a:extLst>
              <a:ext uri="{FF2B5EF4-FFF2-40B4-BE49-F238E27FC236}">
                <a16:creationId xmlns:a16="http://schemas.microsoft.com/office/drawing/2014/main" id="{9393DD7C-724E-41FB-8774-38F47DBC0962}"/>
              </a:ext>
            </a:extLst>
          </p:cNvPr>
          <p:cNvSpPr/>
          <p:nvPr/>
        </p:nvSpPr>
        <p:spPr>
          <a:xfrm>
            <a:off x="9612551" y="4253749"/>
            <a:ext cx="11145176" cy="5967010"/>
          </a:xfrm>
          <a:prstGeom prst="rect">
            <a:avLst/>
          </a:prstGeom>
          <a:solidFill>
            <a:srgbClr val="EED6E8"/>
          </a:solidFill>
          <a:ln>
            <a:solidFill>
              <a:srgbClr val="8C3C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0" name="Rectangle 79">
            <a:extLst>
              <a:ext uri="{FF2B5EF4-FFF2-40B4-BE49-F238E27FC236}">
                <a16:creationId xmlns:a16="http://schemas.microsoft.com/office/drawing/2014/main" id="{64CD0091-E24C-4313-9BC8-669E75F299A2}"/>
              </a:ext>
            </a:extLst>
          </p:cNvPr>
          <p:cNvSpPr/>
          <p:nvPr/>
        </p:nvSpPr>
        <p:spPr>
          <a:xfrm>
            <a:off x="9612551" y="3696392"/>
            <a:ext cx="11145176" cy="553398"/>
          </a:xfrm>
          <a:prstGeom prst="rect">
            <a:avLst/>
          </a:prstGeom>
          <a:solidFill>
            <a:srgbClr val="8C3C77"/>
          </a:solidFill>
          <a:ln>
            <a:solidFill>
              <a:srgbClr val="8C3C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Rectangle 76">
            <a:extLst>
              <a:ext uri="{FF2B5EF4-FFF2-40B4-BE49-F238E27FC236}">
                <a16:creationId xmlns:a16="http://schemas.microsoft.com/office/drawing/2014/main" id="{B15E0076-79BC-423E-9F5C-7E6DEB79941B}"/>
              </a:ext>
            </a:extLst>
          </p:cNvPr>
          <p:cNvSpPr/>
          <p:nvPr/>
        </p:nvSpPr>
        <p:spPr>
          <a:xfrm>
            <a:off x="9577820" y="18298739"/>
            <a:ext cx="11179907" cy="949872"/>
          </a:xfrm>
          <a:prstGeom prst="rect">
            <a:avLst/>
          </a:prstGeom>
          <a:solidFill>
            <a:srgbClr val="EED6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Single Corner Snipped 68">
            <a:extLst>
              <a:ext uri="{FF2B5EF4-FFF2-40B4-BE49-F238E27FC236}">
                <a16:creationId xmlns:a16="http://schemas.microsoft.com/office/drawing/2014/main" id="{38EBEBDE-F840-49B5-BD23-BFDEC0CA4624}"/>
              </a:ext>
            </a:extLst>
          </p:cNvPr>
          <p:cNvSpPr/>
          <p:nvPr/>
        </p:nvSpPr>
        <p:spPr>
          <a:xfrm>
            <a:off x="9612551" y="3692516"/>
            <a:ext cx="11145177" cy="6528243"/>
          </a:xfrm>
          <a:prstGeom prst="snip1Rect">
            <a:avLst>
              <a:gd name="adj" fmla="val 26914"/>
            </a:avLst>
          </a:prstGeom>
          <a:solidFill>
            <a:srgbClr val="EED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Freeform: Shape 61">
            <a:extLst>
              <a:ext uri="{FF2B5EF4-FFF2-40B4-BE49-F238E27FC236}">
                <a16:creationId xmlns:a16="http://schemas.microsoft.com/office/drawing/2014/main" id="{34CDF02B-B218-46DC-816E-419F9E7401AB}"/>
              </a:ext>
            </a:extLst>
          </p:cNvPr>
          <p:cNvSpPr/>
          <p:nvPr/>
        </p:nvSpPr>
        <p:spPr>
          <a:xfrm>
            <a:off x="9618314" y="3691644"/>
            <a:ext cx="9947842" cy="562105"/>
          </a:xfrm>
          <a:custGeom>
            <a:avLst/>
            <a:gdLst>
              <a:gd name="connsiteX0" fmla="*/ 0 w 10124574"/>
              <a:gd name="connsiteY0" fmla="*/ 12031 h 757989"/>
              <a:gd name="connsiteX1" fmla="*/ 0 w 10124574"/>
              <a:gd name="connsiteY1" fmla="*/ 757989 h 757989"/>
              <a:gd name="connsiteX2" fmla="*/ 10124574 w 10124574"/>
              <a:gd name="connsiteY2" fmla="*/ 757989 h 757989"/>
              <a:gd name="connsiteX3" fmla="*/ 9378616 w 10124574"/>
              <a:gd name="connsiteY3" fmla="*/ 0 h 757989"/>
              <a:gd name="connsiteX4" fmla="*/ 0 w 10124574"/>
              <a:gd name="connsiteY4" fmla="*/ 12031 h 757989"/>
              <a:gd name="connsiteX0" fmla="*/ 0 w 9947842"/>
              <a:gd name="connsiteY0" fmla="*/ 12031 h 757989"/>
              <a:gd name="connsiteX1" fmla="*/ 0 w 9947842"/>
              <a:gd name="connsiteY1" fmla="*/ 757989 h 757989"/>
              <a:gd name="connsiteX2" fmla="*/ 9947842 w 9947842"/>
              <a:gd name="connsiteY2" fmla="*/ 747627 h 757989"/>
              <a:gd name="connsiteX3" fmla="*/ 9378616 w 9947842"/>
              <a:gd name="connsiteY3" fmla="*/ 0 h 757989"/>
              <a:gd name="connsiteX4" fmla="*/ 0 w 9947842"/>
              <a:gd name="connsiteY4" fmla="*/ 12031 h 757989"/>
              <a:gd name="connsiteX0" fmla="*/ 0 w 9947842"/>
              <a:gd name="connsiteY0" fmla="*/ 0 h 745958"/>
              <a:gd name="connsiteX1" fmla="*/ 0 w 9947842"/>
              <a:gd name="connsiteY1" fmla="*/ 745958 h 745958"/>
              <a:gd name="connsiteX2" fmla="*/ 9947842 w 9947842"/>
              <a:gd name="connsiteY2" fmla="*/ 735596 h 745958"/>
              <a:gd name="connsiteX3" fmla="*/ 9125043 w 9947842"/>
              <a:gd name="connsiteY3" fmla="*/ 122673 h 745958"/>
              <a:gd name="connsiteX4" fmla="*/ 0 w 9947842"/>
              <a:gd name="connsiteY4" fmla="*/ 0 h 745958"/>
              <a:gd name="connsiteX0" fmla="*/ 0 w 9947842"/>
              <a:gd name="connsiteY0" fmla="*/ 12031 h 757989"/>
              <a:gd name="connsiteX1" fmla="*/ 0 w 9947842"/>
              <a:gd name="connsiteY1" fmla="*/ 757989 h 757989"/>
              <a:gd name="connsiteX2" fmla="*/ 9947842 w 9947842"/>
              <a:gd name="connsiteY2" fmla="*/ 747627 h 757989"/>
              <a:gd name="connsiteX3" fmla="*/ 9378616 w 9947842"/>
              <a:gd name="connsiteY3" fmla="*/ 0 h 757989"/>
              <a:gd name="connsiteX4" fmla="*/ 0 w 9947842"/>
              <a:gd name="connsiteY4" fmla="*/ 12031 h 757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7842" h="757989">
                <a:moveTo>
                  <a:pt x="0" y="12031"/>
                </a:moveTo>
                <a:lnTo>
                  <a:pt x="0" y="757989"/>
                </a:lnTo>
                <a:lnTo>
                  <a:pt x="9947842" y="747627"/>
                </a:lnTo>
                <a:lnTo>
                  <a:pt x="9378616" y="0"/>
                </a:lnTo>
                <a:lnTo>
                  <a:pt x="0" y="12031"/>
                </a:lnTo>
                <a:close/>
              </a:path>
            </a:pathLst>
          </a:custGeom>
          <a:solidFill>
            <a:srgbClr val="8C3C77"/>
          </a:solidFill>
          <a:ln>
            <a:solidFill>
              <a:srgbClr val="8C3C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5E4A8FEE-378D-49F5-9A73-60B09E8F0872}"/>
              </a:ext>
            </a:extLst>
          </p:cNvPr>
          <p:cNvSpPr/>
          <p:nvPr/>
        </p:nvSpPr>
        <p:spPr>
          <a:xfrm>
            <a:off x="13455165" y="5298793"/>
            <a:ext cx="3358833" cy="469219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itle 1">
            <a:extLst>
              <a:ext uri="{FF2B5EF4-FFF2-40B4-BE49-F238E27FC236}">
                <a16:creationId xmlns:a16="http://schemas.microsoft.com/office/drawing/2014/main" id="{DB50C2B9-AA5F-45E8-9BEA-1ADA22609FCF}"/>
              </a:ext>
            </a:extLst>
          </p:cNvPr>
          <p:cNvSpPr txBox="1">
            <a:spLocks/>
          </p:cNvSpPr>
          <p:nvPr/>
        </p:nvSpPr>
        <p:spPr>
          <a:xfrm>
            <a:off x="9628531" y="3720368"/>
            <a:ext cx="9350118" cy="485275"/>
          </a:xfrm>
          <a:prstGeom prst="rect">
            <a:avLst/>
          </a:prstGeom>
          <a:solidFill>
            <a:srgbClr val="8C3C77"/>
          </a:solidFill>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2400" b="1" dirty="0">
                <a:solidFill>
                  <a:schemeClr val="bg1"/>
                </a:solidFill>
                <a:latin typeface="+mn-lt"/>
                <a:ea typeface="+mn-ea"/>
                <a:cs typeface="+mn-cs"/>
              </a:rPr>
              <a:t>Figure: Imaging showed massive, rapid progression: 9cm to 19cm</a:t>
            </a:r>
          </a:p>
        </p:txBody>
      </p:sp>
      <p:sp>
        <p:nvSpPr>
          <p:cNvPr id="54" name="TextBox 53">
            <a:extLst>
              <a:ext uri="{FF2B5EF4-FFF2-40B4-BE49-F238E27FC236}">
                <a16:creationId xmlns:a16="http://schemas.microsoft.com/office/drawing/2014/main" id="{26F89915-2546-4CA9-920C-D3AEE0BF3683}"/>
              </a:ext>
            </a:extLst>
          </p:cNvPr>
          <p:cNvSpPr txBox="1"/>
          <p:nvPr/>
        </p:nvSpPr>
        <p:spPr>
          <a:xfrm>
            <a:off x="9721268" y="4422320"/>
            <a:ext cx="10044672" cy="677108"/>
          </a:xfrm>
          <a:prstGeom prst="rect">
            <a:avLst/>
          </a:prstGeom>
          <a:noFill/>
          <a:ln>
            <a:noFill/>
          </a:ln>
        </p:spPr>
        <p:txBody>
          <a:bodyPr wrap="square">
            <a:spAutoFit/>
          </a:bodyPr>
          <a:lstStyle/>
          <a:p>
            <a:r>
              <a:rPr lang="en-GB" dirty="0"/>
              <a:t>Left: MRI 18 months before, retrospectively visible is the tumour (arrow) resembling a </a:t>
            </a:r>
            <a:r>
              <a:rPr lang="en-GB" dirty="0" err="1"/>
              <a:t>splenunculus</a:t>
            </a:r>
            <a:r>
              <a:rPr lang="en-GB" dirty="0"/>
              <a:t>. </a:t>
            </a:r>
          </a:p>
          <a:p>
            <a:r>
              <a:rPr lang="en-GB" dirty="0"/>
              <a:t>Middle: CT at time of diagnosis of splenic mesothelioma (9cm). Right: CT 2 months after diagnosis (19cm)</a:t>
            </a:r>
            <a:r>
              <a:rPr lang="en-GB" sz="2000" dirty="0"/>
              <a:t>. </a:t>
            </a:r>
            <a:endParaRPr lang="en-GB" dirty="0"/>
          </a:p>
        </p:txBody>
      </p:sp>
      <p:pic>
        <p:nvPicPr>
          <p:cNvPr id="7" name="Picture 6" descr="A picture containing indoor, vessel&#10;&#10;Description automatically generated">
            <a:extLst>
              <a:ext uri="{FF2B5EF4-FFF2-40B4-BE49-F238E27FC236}">
                <a16:creationId xmlns:a16="http://schemas.microsoft.com/office/drawing/2014/main" id="{2029FE27-8390-4CFF-96B3-9522CCB77556}"/>
              </a:ext>
            </a:extLst>
          </p:cNvPr>
          <p:cNvPicPr>
            <a:picLocks noChangeAspect="1"/>
          </p:cNvPicPr>
          <p:nvPr/>
        </p:nvPicPr>
        <p:blipFill rotWithShape="1">
          <a:blip r:embed="rId3">
            <a:extLst>
              <a:ext uri="{28A0092B-C50C-407E-A947-70E740481C1C}">
                <a14:useLocalDpi xmlns:a14="http://schemas.microsoft.com/office/drawing/2010/main" val="0"/>
              </a:ext>
            </a:extLst>
          </a:blip>
          <a:srcRect l="7436" r="6400" b="3428"/>
          <a:stretch/>
        </p:blipFill>
        <p:spPr>
          <a:xfrm>
            <a:off x="16979999" y="5290235"/>
            <a:ext cx="3559777" cy="4700748"/>
          </a:xfrm>
          <a:prstGeom prst="rect">
            <a:avLst/>
          </a:prstGeom>
        </p:spPr>
      </p:pic>
      <p:pic>
        <p:nvPicPr>
          <p:cNvPr id="10" name="Picture 9" descr="A picture containing text, indoor&#10;&#10;Description automatically generated">
            <a:extLst>
              <a:ext uri="{FF2B5EF4-FFF2-40B4-BE49-F238E27FC236}">
                <a16:creationId xmlns:a16="http://schemas.microsoft.com/office/drawing/2014/main" id="{F16B93A1-D327-454C-9010-183A5D922292}"/>
              </a:ext>
            </a:extLst>
          </p:cNvPr>
          <p:cNvPicPr>
            <a:picLocks noChangeAspect="1"/>
          </p:cNvPicPr>
          <p:nvPr/>
        </p:nvPicPr>
        <p:blipFill rotWithShape="1">
          <a:blip r:embed="rId4">
            <a:extLst>
              <a:ext uri="{28A0092B-C50C-407E-A947-70E740481C1C}">
                <a14:useLocalDpi xmlns:a14="http://schemas.microsoft.com/office/drawing/2010/main" val="0"/>
              </a:ext>
            </a:extLst>
          </a:blip>
          <a:srcRect t="4802" r="6963"/>
          <a:stretch/>
        </p:blipFill>
        <p:spPr>
          <a:xfrm>
            <a:off x="13522412" y="5651000"/>
            <a:ext cx="3260914" cy="3931227"/>
          </a:xfrm>
          <a:prstGeom prst="rect">
            <a:avLst/>
          </a:prstGeom>
        </p:spPr>
      </p:pic>
      <p:pic>
        <p:nvPicPr>
          <p:cNvPr id="16" name="Picture 15" descr="A picture containing text&#10;&#10;Description automatically generated">
            <a:extLst>
              <a:ext uri="{FF2B5EF4-FFF2-40B4-BE49-F238E27FC236}">
                <a16:creationId xmlns:a16="http://schemas.microsoft.com/office/drawing/2014/main" id="{C3A38DBA-0279-4C48-8C36-DD201BE79E66}"/>
              </a:ext>
            </a:extLst>
          </p:cNvPr>
          <p:cNvPicPr>
            <a:picLocks noChangeAspect="1"/>
          </p:cNvPicPr>
          <p:nvPr/>
        </p:nvPicPr>
        <p:blipFill rotWithShape="1">
          <a:blip r:embed="rId5">
            <a:extLst>
              <a:ext uri="{28A0092B-C50C-407E-A947-70E740481C1C}">
                <a14:useLocalDpi xmlns:a14="http://schemas.microsoft.com/office/drawing/2010/main" val="0"/>
              </a:ext>
            </a:extLst>
          </a:blip>
          <a:srcRect l="2631" t="4802" r="14236"/>
          <a:stretch/>
        </p:blipFill>
        <p:spPr>
          <a:xfrm>
            <a:off x="9834747" y="5290235"/>
            <a:ext cx="3490009" cy="4708713"/>
          </a:xfrm>
          <a:prstGeom prst="rect">
            <a:avLst/>
          </a:prstGeom>
        </p:spPr>
      </p:pic>
      <p:sp>
        <p:nvSpPr>
          <p:cNvPr id="59" name="Rectangle: Single Corner Snipped 58">
            <a:extLst>
              <a:ext uri="{FF2B5EF4-FFF2-40B4-BE49-F238E27FC236}">
                <a16:creationId xmlns:a16="http://schemas.microsoft.com/office/drawing/2014/main" id="{C02E4F4E-CBCE-4076-8E0E-C621A9A8B3BE}"/>
              </a:ext>
            </a:extLst>
          </p:cNvPr>
          <p:cNvSpPr/>
          <p:nvPr/>
        </p:nvSpPr>
        <p:spPr>
          <a:xfrm>
            <a:off x="22196984" y="3484452"/>
            <a:ext cx="7432712" cy="5755802"/>
          </a:xfrm>
          <a:prstGeom prst="snip1Rect">
            <a:avLst>
              <a:gd name="adj" fmla="val 26914"/>
            </a:avLst>
          </a:prstGeom>
          <a:solidFill>
            <a:srgbClr val="E5E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Single Corner Snipped 57">
            <a:extLst>
              <a:ext uri="{FF2B5EF4-FFF2-40B4-BE49-F238E27FC236}">
                <a16:creationId xmlns:a16="http://schemas.microsoft.com/office/drawing/2014/main" id="{60DACADF-988D-4401-9178-A10A9EB2233D}"/>
              </a:ext>
            </a:extLst>
          </p:cNvPr>
          <p:cNvSpPr/>
          <p:nvPr/>
        </p:nvSpPr>
        <p:spPr>
          <a:xfrm>
            <a:off x="714055" y="8159888"/>
            <a:ext cx="7364173" cy="11318085"/>
          </a:xfrm>
          <a:prstGeom prst="snip1Rect">
            <a:avLst>
              <a:gd name="adj" fmla="val 26914"/>
            </a:avLst>
          </a:prstGeom>
          <a:solidFill>
            <a:srgbClr val="E5E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3" name="Table 4">
            <a:extLst>
              <a:ext uri="{FF2B5EF4-FFF2-40B4-BE49-F238E27FC236}">
                <a16:creationId xmlns:a16="http://schemas.microsoft.com/office/drawing/2014/main" id="{A6630B35-5F25-497B-9110-996A98A11E56}"/>
              </a:ext>
            </a:extLst>
          </p:cNvPr>
          <p:cNvGraphicFramePr>
            <a:graphicFrameLocks/>
          </p:cNvGraphicFramePr>
          <p:nvPr>
            <p:extLst>
              <p:ext uri="{D42A27DB-BD31-4B8C-83A1-F6EECF244321}">
                <p14:modId xmlns:p14="http://schemas.microsoft.com/office/powerpoint/2010/main" val="2550375374"/>
              </p:ext>
            </p:extLst>
          </p:nvPr>
        </p:nvGraphicFramePr>
        <p:xfrm>
          <a:off x="9585425" y="10578330"/>
          <a:ext cx="11184829" cy="1873188"/>
        </p:xfrm>
        <a:graphic>
          <a:graphicData uri="http://schemas.openxmlformats.org/drawingml/2006/table">
            <a:tbl>
              <a:tblPr firstRow="1" bandRow="1">
                <a:tableStyleId>{B301B821-A1FF-4177-AEE7-76D212191A09}</a:tableStyleId>
              </a:tblPr>
              <a:tblGrid>
                <a:gridCol w="3558752">
                  <a:extLst>
                    <a:ext uri="{9D8B030D-6E8A-4147-A177-3AD203B41FA5}">
                      <a16:colId xmlns:a16="http://schemas.microsoft.com/office/drawing/2014/main" val="3588685378"/>
                    </a:ext>
                  </a:extLst>
                </a:gridCol>
                <a:gridCol w="3998794">
                  <a:extLst>
                    <a:ext uri="{9D8B030D-6E8A-4147-A177-3AD203B41FA5}">
                      <a16:colId xmlns:a16="http://schemas.microsoft.com/office/drawing/2014/main" val="1572234102"/>
                    </a:ext>
                  </a:extLst>
                </a:gridCol>
                <a:gridCol w="3627283">
                  <a:extLst>
                    <a:ext uri="{9D8B030D-6E8A-4147-A177-3AD203B41FA5}">
                      <a16:colId xmlns:a16="http://schemas.microsoft.com/office/drawing/2014/main" val="1426140835"/>
                    </a:ext>
                  </a:extLst>
                </a:gridCol>
              </a:tblGrid>
              <a:tr h="540000">
                <a:tc gridSpan="3">
                  <a:txBody>
                    <a:bodyPr/>
                    <a:lstStyle/>
                    <a:p>
                      <a:r>
                        <a:rPr lang="en-GB" sz="2400" dirty="0">
                          <a:solidFill>
                            <a:schemeClr val="bg1"/>
                          </a:solidFill>
                        </a:rPr>
                        <a:t>Chart: summary of treatment and prognosis </a:t>
                      </a:r>
                    </a:p>
                  </a:txBody>
                  <a:tcPr anchor="ctr">
                    <a:lnL w="12700" cap="flat" cmpd="sng" algn="ctr">
                      <a:solidFill>
                        <a:srgbClr val="8C3C77"/>
                      </a:solidFill>
                      <a:prstDash val="solid"/>
                      <a:round/>
                      <a:headEnd type="none" w="med" len="med"/>
                      <a:tailEnd type="none" w="med" len="med"/>
                    </a:lnL>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8C3C77"/>
                    </a:solidFill>
                  </a:tcPr>
                </a:tc>
                <a:tc hMerge="1">
                  <a:txBody>
                    <a:bodyPr/>
                    <a:lstStyle/>
                    <a:p>
                      <a:endParaRPr lang="en-GB" sz="2400" dirty="0">
                        <a:solidFill>
                          <a:schemeClr val="bg1"/>
                        </a:solidFill>
                      </a:endParaRPr>
                    </a:p>
                  </a:txBody>
                  <a:tcPr>
                    <a:solidFill>
                      <a:srgbClr val="8C3C77"/>
                    </a:solidFill>
                  </a:tcPr>
                </a:tc>
                <a:tc hMerge="1">
                  <a:txBody>
                    <a:bodyPr/>
                    <a:lstStyle/>
                    <a:p>
                      <a:endParaRPr lang="en-GB" sz="2400" dirty="0">
                        <a:solidFill>
                          <a:schemeClr val="bg1"/>
                        </a:solidFill>
                      </a:endParaRPr>
                    </a:p>
                  </a:txBody>
                  <a:tcPr>
                    <a:solidFill>
                      <a:srgbClr val="8C3C77"/>
                    </a:solidFill>
                  </a:tcPr>
                </a:tc>
                <a:extLst>
                  <a:ext uri="{0D108BD9-81ED-4DB2-BD59-A6C34878D82A}">
                    <a16:rowId xmlns:a16="http://schemas.microsoft.com/office/drawing/2014/main" val="4071237744"/>
                  </a:ext>
                </a:extLst>
              </a:tr>
              <a:tr h="503970">
                <a:tc>
                  <a:txBody>
                    <a:bodyPr/>
                    <a:lstStyle/>
                    <a:p>
                      <a:r>
                        <a:rPr lang="en-GB" sz="2400" dirty="0">
                          <a:solidFill>
                            <a:schemeClr val="tx1"/>
                          </a:solidFill>
                        </a:rPr>
                        <a:t>Diffuse </a:t>
                      </a:r>
                    </a:p>
                  </a:txBody>
                  <a:tcPr anchor="ct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ED6E8"/>
                    </a:solidFill>
                  </a:tcPr>
                </a:tc>
                <a:tc>
                  <a:txBody>
                    <a:bodyPr/>
                    <a:lstStyle/>
                    <a:p>
                      <a:r>
                        <a:rPr lang="en-GB" sz="2400" dirty="0">
                          <a:solidFill>
                            <a:schemeClr val="tx1"/>
                          </a:solidFill>
                        </a:rPr>
                        <a:t>Diffuse (Stage 1/T1N0M0)</a:t>
                      </a:r>
                    </a:p>
                  </a:txBody>
                  <a:tcPr anchor="ct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ED6E8"/>
                    </a:solidFill>
                  </a:tcPr>
                </a:tc>
                <a:tc>
                  <a:txBody>
                    <a:bodyPr/>
                    <a:lstStyle/>
                    <a:p>
                      <a:r>
                        <a:rPr lang="en-GB" sz="2400" dirty="0">
                          <a:solidFill>
                            <a:schemeClr val="tx1"/>
                          </a:solidFill>
                        </a:rPr>
                        <a:t>Localised </a:t>
                      </a:r>
                    </a:p>
                  </a:txBody>
                  <a:tcPr anchor="ctr">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ED6E8"/>
                    </a:solidFill>
                  </a:tcPr>
                </a:tc>
                <a:extLst>
                  <a:ext uri="{0D108BD9-81ED-4DB2-BD59-A6C34878D82A}">
                    <a16:rowId xmlns:a16="http://schemas.microsoft.com/office/drawing/2014/main" val="1926067527"/>
                  </a:ext>
                </a:extLst>
              </a:tr>
              <a:tr h="829218">
                <a:tc>
                  <a:txBody>
                    <a:bodyPr/>
                    <a:lstStyle/>
                    <a:p>
                      <a:r>
                        <a:rPr lang="en-GB" sz="2000" dirty="0"/>
                        <a:t>Characteristic imaging, defined  immunohistochemical markers.</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tc>
                  <a:txBody>
                    <a:bodyPr/>
                    <a:lstStyle/>
                    <a:p>
                      <a:r>
                        <a:rPr lang="en-US" sz="2000" b="0" kern="1200" dirty="0">
                          <a:solidFill>
                            <a:schemeClr val="dk1"/>
                          </a:solidFill>
                          <a:effectLst/>
                        </a:rPr>
                        <a:t>Limited to the ipsilateral pleural or peritoneal cavity </a:t>
                      </a:r>
                      <a:r>
                        <a:rPr lang="en-US" sz="2000" b="0" kern="1200" baseline="30000" dirty="0">
                          <a:solidFill>
                            <a:schemeClr val="dk1"/>
                          </a:solidFill>
                          <a:effectLst/>
                        </a:rPr>
                        <a:t>(6)</a:t>
                      </a:r>
                      <a:r>
                        <a:rPr lang="en-US" sz="2000" b="0" kern="1200" baseline="0" dirty="0">
                          <a:solidFill>
                            <a:schemeClr val="dk1"/>
                          </a:solidFill>
                          <a:effectLst/>
                        </a:rPr>
                        <a:t>.</a:t>
                      </a:r>
                      <a:endParaRPr lang="en-US" sz="2000" b="0" i="0" kern="1200" baseline="30000" dirty="0">
                        <a:solidFill>
                          <a:schemeClr val="dk1"/>
                        </a:solidFill>
                        <a:effectLst/>
                        <a:latin typeface="+mn-lt"/>
                        <a:ea typeface="+mn-ea"/>
                        <a:cs typeface="+mn-cs"/>
                      </a:endParaRPr>
                    </a:p>
                  </a:txBody>
                  <a:tcP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tc>
                  <a:txBody>
                    <a:bodyPr/>
                    <a:lstStyle/>
                    <a:p>
                      <a:r>
                        <a:rPr lang="en-GB" sz="2000" dirty="0"/>
                        <a:t>Localised tumour without evidence of diffuse spread.</a:t>
                      </a:r>
                    </a:p>
                  </a:txBody>
                  <a:tcPr>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extLst>
                  <a:ext uri="{0D108BD9-81ED-4DB2-BD59-A6C34878D82A}">
                    <a16:rowId xmlns:a16="http://schemas.microsoft.com/office/drawing/2014/main" val="1773925896"/>
                  </a:ext>
                </a:extLst>
              </a:tr>
            </a:tbl>
          </a:graphicData>
        </a:graphic>
      </p:graphicFrame>
      <p:graphicFrame>
        <p:nvGraphicFramePr>
          <p:cNvPr id="12" name="Content Placeholder 23">
            <a:extLst>
              <a:ext uri="{FF2B5EF4-FFF2-40B4-BE49-F238E27FC236}">
                <a16:creationId xmlns:a16="http://schemas.microsoft.com/office/drawing/2014/main" id="{EEAFD1BD-3EE8-469C-9C98-AAAE159613E6}"/>
              </a:ext>
            </a:extLst>
          </p:cNvPr>
          <p:cNvGraphicFramePr>
            <a:graphicFrameLocks/>
          </p:cNvGraphicFramePr>
          <p:nvPr>
            <p:extLst>
              <p:ext uri="{D42A27DB-BD31-4B8C-83A1-F6EECF244321}">
                <p14:modId xmlns:p14="http://schemas.microsoft.com/office/powerpoint/2010/main" val="4211064306"/>
              </p:ext>
            </p:extLst>
          </p:nvPr>
        </p:nvGraphicFramePr>
        <p:xfrm>
          <a:off x="695719" y="16167491"/>
          <a:ext cx="7488935" cy="29734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8" name="Title 1">
            <a:extLst>
              <a:ext uri="{FF2B5EF4-FFF2-40B4-BE49-F238E27FC236}">
                <a16:creationId xmlns:a16="http://schemas.microsoft.com/office/drawing/2014/main" id="{677520AE-F4D2-4D16-89FB-5A4A008BC115}"/>
              </a:ext>
            </a:extLst>
          </p:cNvPr>
          <p:cNvSpPr txBox="1">
            <a:spLocks/>
          </p:cNvSpPr>
          <p:nvPr/>
        </p:nvSpPr>
        <p:spPr>
          <a:xfrm>
            <a:off x="22278746" y="13728675"/>
            <a:ext cx="5285509" cy="721471"/>
          </a:xfrm>
          <a:prstGeom prst="rect">
            <a:avLst/>
          </a:prstGeom>
        </p:spPr>
        <p:txBody>
          <a:bodyPr/>
          <a:lstStyle>
            <a:lvl1pPr algn="l" defTabSz="2851191" rtl="0" eaLnBrk="1" latinLnBrk="0" hangingPunct="1">
              <a:lnSpc>
                <a:spcPct val="90000"/>
              </a:lnSpc>
              <a:spcBef>
                <a:spcPct val="0"/>
              </a:spcBef>
              <a:buNone/>
              <a:defRPr sz="13720" kern="1200">
                <a:solidFill>
                  <a:schemeClr val="tx1"/>
                </a:solidFill>
                <a:latin typeface="+mj-lt"/>
                <a:ea typeface="+mj-ea"/>
                <a:cs typeface="+mj-cs"/>
              </a:defRPr>
            </a:lvl1pPr>
          </a:lstStyle>
          <a:p>
            <a:r>
              <a:rPr lang="en-GB" sz="3000" dirty="0"/>
              <a:t>Different types of mesothelioma </a:t>
            </a:r>
          </a:p>
        </p:txBody>
      </p:sp>
      <p:graphicFrame>
        <p:nvGraphicFramePr>
          <p:cNvPr id="30" name="Table 15">
            <a:extLst>
              <a:ext uri="{FF2B5EF4-FFF2-40B4-BE49-F238E27FC236}">
                <a16:creationId xmlns:a16="http://schemas.microsoft.com/office/drawing/2014/main" id="{B236DFA8-EF03-4725-926E-2A68BAC228C9}"/>
              </a:ext>
            </a:extLst>
          </p:cNvPr>
          <p:cNvGraphicFramePr>
            <a:graphicFrameLocks/>
          </p:cNvGraphicFramePr>
          <p:nvPr>
            <p:extLst>
              <p:ext uri="{D42A27DB-BD31-4B8C-83A1-F6EECF244321}">
                <p14:modId xmlns:p14="http://schemas.microsoft.com/office/powerpoint/2010/main" val="2706043876"/>
              </p:ext>
            </p:extLst>
          </p:nvPr>
        </p:nvGraphicFramePr>
        <p:xfrm>
          <a:off x="22223734" y="9556305"/>
          <a:ext cx="7335983" cy="5430855"/>
        </p:xfrm>
        <a:graphic>
          <a:graphicData uri="http://schemas.openxmlformats.org/drawingml/2006/table">
            <a:tbl>
              <a:tblPr firstRow="1" bandRow="1">
                <a:tableStyleId>{B301B821-A1FF-4177-AEE7-76D212191A09}</a:tableStyleId>
              </a:tblPr>
              <a:tblGrid>
                <a:gridCol w="1476869">
                  <a:extLst>
                    <a:ext uri="{9D8B030D-6E8A-4147-A177-3AD203B41FA5}">
                      <a16:colId xmlns:a16="http://schemas.microsoft.com/office/drawing/2014/main" val="1994200794"/>
                    </a:ext>
                  </a:extLst>
                </a:gridCol>
                <a:gridCol w="2642153">
                  <a:extLst>
                    <a:ext uri="{9D8B030D-6E8A-4147-A177-3AD203B41FA5}">
                      <a16:colId xmlns:a16="http://schemas.microsoft.com/office/drawing/2014/main" val="382125781"/>
                    </a:ext>
                  </a:extLst>
                </a:gridCol>
                <a:gridCol w="3216961">
                  <a:extLst>
                    <a:ext uri="{9D8B030D-6E8A-4147-A177-3AD203B41FA5}">
                      <a16:colId xmlns:a16="http://schemas.microsoft.com/office/drawing/2014/main" val="4127657732"/>
                    </a:ext>
                  </a:extLst>
                </a:gridCol>
              </a:tblGrid>
              <a:tr h="540000">
                <a:tc gridSpan="3">
                  <a:txBody>
                    <a:bodyPr/>
                    <a:lstStyle/>
                    <a:p>
                      <a:r>
                        <a:rPr lang="en-GB" sz="2400" b="1" kern="1200" dirty="0">
                          <a:solidFill>
                            <a:schemeClr val="bg1"/>
                          </a:solidFill>
                          <a:latin typeface="+mn-lt"/>
                          <a:ea typeface="+mn-ea"/>
                          <a:cs typeface="+mn-cs"/>
                        </a:rPr>
                        <a:t>Table: Features of diffuse and localised mesothelioma</a:t>
                      </a:r>
                    </a:p>
                  </a:txBody>
                  <a:tcPr anchor="ctr">
                    <a:lnL w="12700" cap="flat" cmpd="sng" algn="ctr">
                      <a:solidFill>
                        <a:srgbClr val="8C3C77"/>
                      </a:solidFill>
                      <a:prstDash val="solid"/>
                      <a:round/>
                      <a:headEnd type="none" w="med" len="med"/>
                      <a:tailEnd type="none" w="med" len="med"/>
                    </a:lnL>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8C3C77"/>
                    </a:solidFill>
                  </a:tcPr>
                </a:tc>
                <a:tc hMerge="1">
                  <a:txBody>
                    <a:bodyPr/>
                    <a:lstStyle/>
                    <a:p>
                      <a:pPr algn="ctr"/>
                      <a:endParaRPr lang="en-GB" sz="2400" dirty="0"/>
                    </a:p>
                  </a:txBody>
                  <a:tcPr>
                    <a:solidFill>
                      <a:srgbClr val="8C3C77"/>
                    </a:solidFill>
                  </a:tcPr>
                </a:tc>
                <a:tc hMerge="1">
                  <a:txBody>
                    <a:bodyPr/>
                    <a:lstStyle/>
                    <a:p>
                      <a:pPr algn="ctr"/>
                      <a:endParaRPr lang="en-GB" sz="2400" dirty="0"/>
                    </a:p>
                  </a:txBody>
                  <a:tcPr>
                    <a:solidFill>
                      <a:srgbClr val="8C3C77"/>
                    </a:solidFill>
                  </a:tcPr>
                </a:tc>
                <a:extLst>
                  <a:ext uri="{0D108BD9-81ED-4DB2-BD59-A6C34878D82A}">
                    <a16:rowId xmlns:a16="http://schemas.microsoft.com/office/drawing/2014/main" val="614410444"/>
                  </a:ext>
                </a:extLst>
              </a:tr>
              <a:tr h="504000">
                <a:tc>
                  <a:txBody>
                    <a:bodyPr/>
                    <a:lstStyle/>
                    <a:p>
                      <a:endParaRPr lang="en-GB" sz="2800" dirty="0"/>
                    </a:p>
                  </a:txBody>
                  <a:tcPr anchor="ct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ED6E8"/>
                    </a:solidFill>
                  </a:tcPr>
                </a:tc>
                <a:tc>
                  <a:txBody>
                    <a:bodyPr/>
                    <a:lstStyle/>
                    <a:p>
                      <a:pPr algn="ctr"/>
                      <a:r>
                        <a:rPr lang="en-GB" sz="2400" dirty="0"/>
                        <a:t>Diffuse </a:t>
                      </a:r>
                    </a:p>
                  </a:txBody>
                  <a:tcPr anchor="ctr">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ED6E8"/>
                    </a:solidFill>
                  </a:tcPr>
                </a:tc>
                <a:tc>
                  <a:txBody>
                    <a:bodyPr/>
                    <a:lstStyle/>
                    <a:p>
                      <a:pPr algn="ctr"/>
                      <a:r>
                        <a:rPr lang="en-GB" sz="2400" dirty="0"/>
                        <a:t>Localised </a:t>
                      </a:r>
                    </a:p>
                  </a:txBody>
                  <a:tcPr anchor="ct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ED6E8"/>
                    </a:solidFill>
                  </a:tcPr>
                </a:tc>
                <a:extLst>
                  <a:ext uri="{0D108BD9-81ED-4DB2-BD59-A6C34878D82A}">
                    <a16:rowId xmlns:a16="http://schemas.microsoft.com/office/drawing/2014/main" val="1047430454"/>
                  </a:ext>
                </a:extLst>
              </a:tr>
              <a:tr h="706590">
                <a:tc>
                  <a:txBody>
                    <a:bodyPr/>
                    <a:lstStyle/>
                    <a:p>
                      <a:r>
                        <a:rPr lang="en-GB" sz="1800" dirty="0"/>
                        <a:t>Risk factors </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5EDAD"/>
                    </a:solidFill>
                  </a:tcPr>
                </a:tc>
                <a:tc>
                  <a:txBody>
                    <a:bodyPr/>
                    <a:lstStyle/>
                    <a:p>
                      <a:pPr algn="l"/>
                      <a:r>
                        <a:rPr lang="en-GB" sz="2000" dirty="0"/>
                        <a:t>Asbestos exposure, male, 60-80 years       </a:t>
                      </a:r>
                      <a:r>
                        <a:rPr lang="en-GB" sz="2000" baseline="30000" dirty="0"/>
                        <a:t>(3)</a:t>
                      </a:r>
                      <a:r>
                        <a:rPr lang="en-GB" sz="2000" dirty="0"/>
                        <a:t> </a:t>
                      </a:r>
                    </a:p>
                  </a:txBody>
                  <a:tcPr>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5EDAD"/>
                    </a:solidFill>
                  </a:tcPr>
                </a:tc>
                <a:tc>
                  <a:txBody>
                    <a:bodyPr/>
                    <a:lstStyle/>
                    <a:p>
                      <a:pPr algn="l"/>
                      <a:r>
                        <a:rPr lang="en-GB" sz="2000" dirty="0"/>
                        <a:t>Asbestos exposure, </a:t>
                      </a:r>
                    </a:p>
                    <a:p>
                      <a:pPr algn="l"/>
                      <a:r>
                        <a:rPr lang="en-GB" sz="2000" dirty="0"/>
                        <a:t>male, ?younger                     </a:t>
                      </a:r>
                      <a:r>
                        <a:rPr lang="en-GB" sz="2000" baseline="30000" dirty="0"/>
                        <a:t>(2)</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5EDAD"/>
                    </a:solidFill>
                  </a:tcPr>
                </a:tc>
                <a:extLst>
                  <a:ext uri="{0D108BD9-81ED-4DB2-BD59-A6C34878D82A}">
                    <a16:rowId xmlns:a16="http://schemas.microsoft.com/office/drawing/2014/main" val="2655383987"/>
                  </a:ext>
                </a:extLst>
              </a:tr>
              <a:tr h="409646">
                <a:tc>
                  <a:txBody>
                    <a:bodyPr/>
                    <a:lstStyle/>
                    <a:p>
                      <a:r>
                        <a:rPr lang="en-GB" sz="1800" dirty="0"/>
                        <a:t>Distribution </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tc gridSpan="2">
                  <a:txBody>
                    <a:bodyPr/>
                    <a:lstStyle/>
                    <a:p>
                      <a:pPr algn="ctr"/>
                      <a:r>
                        <a:rPr lang="en-GB" sz="2000" dirty="0"/>
                        <a:t>Pleural 80-90%, abdominal 10-20% </a:t>
                      </a:r>
                      <a:r>
                        <a:rPr lang="en-GB" sz="2000" baseline="30000" dirty="0"/>
                        <a:t>(2)</a:t>
                      </a:r>
                    </a:p>
                  </a:txBody>
                  <a:tcP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tc hMerge="1">
                  <a:txBody>
                    <a:bodyPr/>
                    <a:lstStyle/>
                    <a:p>
                      <a:endParaRPr lang="en-GB"/>
                    </a:p>
                  </a:txBody>
                  <a:tcPr/>
                </a:tc>
                <a:extLst>
                  <a:ext uri="{0D108BD9-81ED-4DB2-BD59-A6C34878D82A}">
                    <a16:rowId xmlns:a16="http://schemas.microsoft.com/office/drawing/2014/main" val="1967008363"/>
                  </a:ext>
                </a:extLst>
              </a:tr>
              <a:tr h="1013803">
                <a:tc>
                  <a:txBody>
                    <a:bodyPr/>
                    <a:lstStyle/>
                    <a:p>
                      <a:r>
                        <a:rPr lang="en-GB" sz="1800" dirty="0"/>
                        <a:t>Symptoms </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5EDAD"/>
                    </a:solidFill>
                  </a:tcPr>
                </a:tc>
                <a:tc>
                  <a:txBody>
                    <a:bodyPr/>
                    <a:lstStyle/>
                    <a:p>
                      <a:pPr marL="0" marR="0" lvl="0" indent="0" algn="l" defTabSz="2270638" rtl="0" eaLnBrk="1" fontAlgn="auto" latinLnBrk="0" hangingPunct="1">
                        <a:lnSpc>
                          <a:spcPct val="100000"/>
                        </a:lnSpc>
                        <a:spcBef>
                          <a:spcPts val="0"/>
                        </a:spcBef>
                        <a:spcAft>
                          <a:spcPts val="0"/>
                        </a:spcAft>
                        <a:buClrTx/>
                        <a:buSzTx/>
                        <a:buFontTx/>
                        <a:buNone/>
                        <a:tabLst/>
                        <a:defRPr/>
                      </a:pPr>
                      <a:r>
                        <a:rPr lang="en-GB" sz="2000" dirty="0"/>
                        <a:t>Effusions (70%)</a:t>
                      </a:r>
                    </a:p>
                    <a:p>
                      <a:pPr algn="l"/>
                      <a:r>
                        <a:rPr lang="en-GB" sz="2000" dirty="0"/>
                        <a:t>Localised pain (40%)</a:t>
                      </a:r>
                    </a:p>
                    <a:p>
                      <a:pPr algn="l"/>
                      <a:r>
                        <a:rPr lang="en-GB" sz="2000" dirty="0"/>
                        <a:t>Weight loss (30%)       </a:t>
                      </a:r>
                      <a:r>
                        <a:rPr lang="en-GB" sz="2000" baseline="30000" dirty="0"/>
                        <a:t>(3)</a:t>
                      </a:r>
                    </a:p>
                  </a:txBody>
                  <a:tcPr>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5EDA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Localised symptoms (50%)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Asymptomatic (40%)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Effusions (20%)                     </a:t>
                      </a:r>
                      <a:r>
                        <a:rPr lang="en-GB" sz="2000" baseline="30000" dirty="0"/>
                        <a:t>(2)</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E5EDAD"/>
                    </a:solidFill>
                  </a:tcPr>
                </a:tc>
                <a:extLst>
                  <a:ext uri="{0D108BD9-81ED-4DB2-BD59-A6C34878D82A}">
                    <a16:rowId xmlns:a16="http://schemas.microsoft.com/office/drawing/2014/main" val="24165243"/>
                  </a:ext>
                </a:extLst>
              </a:tr>
              <a:tr h="2242656">
                <a:tc>
                  <a:txBody>
                    <a:bodyPr/>
                    <a:lstStyle/>
                    <a:p>
                      <a:r>
                        <a:rPr lang="en-GB" sz="1800" dirty="0"/>
                        <a:t>Diagnosis </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tc>
                  <a:txBody>
                    <a:bodyPr/>
                    <a:lstStyle/>
                    <a:p>
                      <a:r>
                        <a:rPr lang="en-GB" sz="2000" dirty="0"/>
                        <a:t>(8</a:t>
                      </a:r>
                      <a:r>
                        <a:rPr lang="en-GB" sz="2000" baseline="30000" dirty="0"/>
                        <a:t>th</a:t>
                      </a:r>
                      <a:r>
                        <a:rPr lang="en-GB" sz="2000" dirty="0"/>
                        <a:t> ed AJCC/UICC)</a:t>
                      </a:r>
                    </a:p>
                    <a:p>
                      <a:r>
                        <a:rPr lang="en-GB" sz="2000" dirty="0"/>
                        <a:t>Characteristic imaging (</a:t>
                      </a:r>
                      <a:r>
                        <a:rPr lang="en-GB" sz="2000" dirty="0" err="1"/>
                        <a:t>e.g</a:t>
                      </a:r>
                      <a:r>
                        <a:rPr lang="en-GB" sz="2000" dirty="0"/>
                        <a:t> thickened pleura) </a:t>
                      </a:r>
                    </a:p>
                    <a:p>
                      <a:r>
                        <a:rPr lang="en-GB" sz="2000" dirty="0"/>
                        <a:t>Pathology – positive and negative markers</a:t>
                      </a:r>
                      <a:r>
                        <a:rPr lang="en-GB" sz="2000" baseline="30000" dirty="0"/>
                        <a:t>(1)</a:t>
                      </a:r>
                    </a:p>
                  </a:txBody>
                  <a:tcPr>
                    <a:lnR w="12700" cap="flat" cmpd="sng" algn="ctr">
                      <a:solidFill>
                        <a:srgbClr val="8C3C77"/>
                      </a:solidFill>
                      <a:prstDash val="solid"/>
                      <a:round/>
                      <a:headEnd type="none" w="med" len="med"/>
                      <a:tailEnd type="none" w="med" len="med"/>
                    </a:lnR>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tc>
                  <a:txBody>
                    <a:bodyPr/>
                    <a:lstStyle/>
                    <a:p>
                      <a:r>
                        <a:rPr lang="en-GB" sz="2000" dirty="0"/>
                        <a:t>(IMG panel opinion) </a:t>
                      </a:r>
                    </a:p>
                    <a:p>
                      <a:r>
                        <a:rPr lang="en-GB" sz="2000" dirty="0"/>
                        <a:t>Histology </a:t>
                      </a:r>
                    </a:p>
                    <a:p>
                      <a:r>
                        <a:rPr lang="en-GB" sz="2000" dirty="0"/>
                        <a:t>Exclusion of other lesions</a:t>
                      </a:r>
                    </a:p>
                    <a:p>
                      <a:pPr lvl="1"/>
                      <a:r>
                        <a:rPr lang="en-GB" sz="2000" dirty="0"/>
                        <a:t>Imaging </a:t>
                      </a:r>
                    </a:p>
                    <a:p>
                      <a:pPr lvl="1"/>
                      <a:r>
                        <a:rPr lang="en-GB" sz="2000" dirty="0"/>
                        <a:t>Direct vision </a:t>
                      </a:r>
                    </a:p>
                    <a:p>
                      <a:pPr lvl="1"/>
                      <a:r>
                        <a:rPr lang="en-GB" sz="2000" dirty="0"/>
                        <a:t>Biopsy </a:t>
                      </a:r>
                    </a:p>
                    <a:p>
                      <a:r>
                        <a:rPr lang="en-GB" sz="2000" dirty="0"/>
                        <a:t>Negative cytology                 </a:t>
                      </a:r>
                      <a:r>
                        <a:rPr lang="en-GB" sz="2000" baseline="30000" dirty="0"/>
                        <a:t>(2)</a:t>
                      </a:r>
                    </a:p>
                  </a:txBody>
                  <a:tcPr>
                    <a:lnL w="12700" cap="flat" cmpd="sng" algn="ctr">
                      <a:solidFill>
                        <a:srgbClr val="8C3C77"/>
                      </a:solidFill>
                      <a:prstDash val="solid"/>
                      <a:round/>
                      <a:headEnd type="none" w="med" len="med"/>
                      <a:tailEnd type="none" w="med" len="med"/>
                    </a:lnL>
                    <a:lnT w="12700" cap="flat" cmpd="sng" algn="ctr">
                      <a:solidFill>
                        <a:srgbClr val="8C3C77"/>
                      </a:solidFill>
                      <a:prstDash val="solid"/>
                      <a:round/>
                      <a:headEnd type="none" w="med" len="med"/>
                      <a:tailEnd type="none" w="med" len="med"/>
                    </a:lnT>
                    <a:lnB w="12700" cap="flat" cmpd="sng" algn="ctr">
                      <a:solidFill>
                        <a:srgbClr val="8C3C77"/>
                      </a:solidFill>
                      <a:prstDash val="solid"/>
                      <a:round/>
                      <a:headEnd type="none" w="med" len="med"/>
                      <a:tailEnd type="none" w="med" len="med"/>
                    </a:lnB>
                    <a:solidFill>
                      <a:srgbClr val="F2F6D6"/>
                    </a:solidFill>
                  </a:tcPr>
                </a:tc>
                <a:extLst>
                  <a:ext uri="{0D108BD9-81ED-4DB2-BD59-A6C34878D82A}">
                    <a16:rowId xmlns:a16="http://schemas.microsoft.com/office/drawing/2014/main" val="59079114"/>
                  </a:ext>
                </a:extLst>
              </a:tr>
            </a:tbl>
          </a:graphicData>
        </a:graphic>
      </p:graphicFrame>
      <p:sp>
        <p:nvSpPr>
          <p:cNvPr id="15" name="TextBox 14">
            <a:extLst>
              <a:ext uri="{FF2B5EF4-FFF2-40B4-BE49-F238E27FC236}">
                <a16:creationId xmlns:a16="http://schemas.microsoft.com/office/drawing/2014/main" id="{07A128C2-87E9-4A8C-8975-7984B5AC1EFC}"/>
              </a:ext>
            </a:extLst>
          </p:cNvPr>
          <p:cNvSpPr txBox="1"/>
          <p:nvPr/>
        </p:nvSpPr>
        <p:spPr>
          <a:xfrm>
            <a:off x="22493706" y="3698337"/>
            <a:ext cx="6825576" cy="5324535"/>
          </a:xfrm>
          <a:prstGeom prst="rect">
            <a:avLst/>
          </a:prstGeom>
          <a:noFill/>
          <a:ln>
            <a:noFill/>
          </a:ln>
        </p:spPr>
        <p:txBody>
          <a:bodyPr wrap="square">
            <a:spAutoFit/>
          </a:bodyPr>
          <a:lstStyle/>
          <a:p>
            <a:r>
              <a:rPr lang="en-GB" sz="3600" dirty="0">
                <a:latin typeface="Amasis MT Pro" panose="02040504050005020304" pitchFamily="18" charset="0"/>
              </a:rPr>
              <a:t>3 Localised malignant mesothelioma; differences</a:t>
            </a:r>
          </a:p>
          <a:p>
            <a:endParaRPr lang="en-GB" sz="800" dirty="0">
              <a:latin typeface="Amasis MT Pro" panose="02040504050005020304" pitchFamily="18" charset="0"/>
            </a:endParaRPr>
          </a:p>
          <a:p>
            <a:r>
              <a:rPr lang="en-GB" sz="2000" dirty="0"/>
              <a:t>Classically, malignant mesothelioma develops diffusely across the serosa, caking the membrane, leaving a rind like pattern around organs. This is radiologically diagnostic. Pathologically, mesothelioma is diagnosed with positive mesothelial markers and negative markers for other differentials </a:t>
            </a:r>
            <a:r>
              <a:rPr lang="en-GB" sz="2000" baseline="30000" dirty="0"/>
              <a:t>(1)</a:t>
            </a:r>
            <a:r>
              <a:rPr lang="en-GB" sz="2000" dirty="0"/>
              <a:t>.</a:t>
            </a:r>
            <a:endParaRPr lang="en-GB" sz="2000" baseline="30000" dirty="0"/>
          </a:p>
          <a:p>
            <a:endParaRPr lang="en-GB" sz="2000" dirty="0"/>
          </a:p>
          <a:p>
            <a:r>
              <a:rPr lang="en-GB" sz="2000" dirty="0"/>
              <a:t>Localised malignant mesothelioma (LMM) lacks the diffuse characteristic and develops concentrically. The diagnosis is ill-defined, though the International Mesothelioma Group (IMG) has recently published a consensus definition. LMM is histologically indistinguishable from the diffuse type. Because of the possibility of diffuse spread unseen by radiology, direct vision by thoracoscopy or laparoscopy was proposed </a:t>
            </a:r>
            <a:r>
              <a:rPr lang="en-GB" sz="2000" baseline="30000" dirty="0"/>
              <a:t>(2)</a:t>
            </a:r>
            <a:r>
              <a:rPr lang="en-GB" sz="2000" baseline="-25000" dirty="0"/>
              <a:t>  </a:t>
            </a:r>
            <a:r>
              <a:rPr lang="en-GB" sz="2000" dirty="0"/>
              <a:t>(Table).</a:t>
            </a:r>
          </a:p>
        </p:txBody>
      </p:sp>
      <p:sp>
        <p:nvSpPr>
          <p:cNvPr id="8" name="Rectangle: Single Corner Snipped 7">
            <a:extLst>
              <a:ext uri="{FF2B5EF4-FFF2-40B4-BE49-F238E27FC236}">
                <a16:creationId xmlns:a16="http://schemas.microsoft.com/office/drawing/2014/main" id="{464E8D04-202D-467A-8704-B3EF81B25F7D}"/>
              </a:ext>
            </a:extLst>
          </p:cNvPr>
          <p:cNvSpPr/>
          <p:nvPr/>
        </p:nvSpPr>
        <p:spPr>
          <a:xfrm>
            <a:off x="714055" y="3484450"/>
            <a:ext cx="7364173" cy="4306200"/>
          </a:xfrm>
          <a:prstGeom prst="snip1Rect">
            <a:avLst>
              <a:gd name="adj" fmla="val 26914"/>
            </a:avLst>
          </a:prstGeom>
          <a:solidFill>
            <a:srgbClr val="E5E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C3605522-5DC6-4907-91DD-62BB777103AE}"/>
              </a:ext>
            </a:extLst>
          </p:cNvPr>
          <p:cNvSpPr txBox="1"/>
          <p:nvPr/>
        </p:nvSpPr>
        <p:spPr>
          <a:xfrm>
            <a:off x="983641" y="3741106"/>
            <a:ext cx="6877469" cy="3847207"/>
          </a:xfrm>
          <a:prstGeom prst="rect">
            <a:avLst/>
          </a:prstGeom>
          <a:noFill/>
          <a:ln>
            <a:noFill/>
          </a:ln>
        </p:spPr>
        <p:txBody>
          <a:bodyPr wrap="square">
            <a:spAutoFit/>
          </a:bodyPr>
          <a:lstStyle/>
          <a:p>
            <a:r>
              <a:rPr lang="en-GB" sz="3600" dirty="0">
                <a:latin typeface="Amasis MT Pro" panose="02040504050005020304" pitchFamily="18" charset="0"/>
              </a:rPr>
              <a:t>1 Introduction</a:t>
            </a:r>
          </a:p>
          <a:p>
            <a:endParaRPr lang="en-GB" sz="800" dirty="0"/>
          </a:p>
          <a:p>
            <a:r>
              <a:rPr lang="en-GB" sz="2000" dirty="0"/>
              <a:t>Malignant mesothelioma is an uncommon cancer which classically affects the pleura of the lungs diffusely. Serosa anywhere in the body may be involved. The spleen is an unusual organ to be affected. Our case is additionally unusual as diffuse spread, which is characteristic of mesothelioma, is lacking. Localised malignant mesothelioma (LMM) is a rare and ill-characterized type or subtype of mesothelioma which is often considered suitable for surgical treatment with the aim of long term control and an improved prognosis that that of diffuse malignant mesothelioma (DMM). </a:t>
            </a:r>
          </a:p>
        </p:txBody>
      </p:sp>
      <p:sp>
        <p:nvSpPr>
          <p:cNvPr id="11" name="TextBox 10">
            <a:extLst>
              <a:ext uri="{FF2B5EF4-FFF2-40B4-BE49-F238E27FC236}">
                <a16:creationId xmlns:a16="http://schemas.microsoft.com/office/drawing/2014/main" id="{10187C0E-B0D1-4338-947B-0239D269EAEF}"/>
              </a:ext>
            </a:extLst>
          </p:cNvPr>
          <p:cNvSpPr txBox="1"/>
          <p:nvPr/>
        </p:nvSpPr>
        <p:spPr>
          <a:xfrm>
            <a:off x="983641" y="8415126"/>
            <a:ext cx="7076321" cy="7694414"/>
          </a:xfrm>
          <a:prstGeom prst="rect">
            <a:avLst/>
          </a:prstGeom>
          <a:noFill/>
        </p:spPr>
        <p:txBody>
          <a:bodyPr wrap="square">
            <a:spAutoFit/>
          </a:bodyPr>
          <a:lstStyle/>
          <a:p>
            <a:r>
              <a:rPr lang="en-GB" sz="3600" dirty="0">
                <a:latin typeface="Amasis MT Pro" panose="02040504050005020304" pitchFamily="18" charset="0"/>
              </a:rPr>
              <a:t>2 Vomiting, fevers, hiccups</a:t>
            </a:r>
          </a:p>
          <a:p>
            <a:endParaRPr lang="en-GB" sz="800" dirty="0"/>
          </a:p>
          <a:p>
            <a:r>
              <a:rPr lang="en-GB" sz="2000" dirty="0"/>
              <a:t>Our 70 year old gentleman presented with:</a:t>
            </a:r>
          </a:p>
          <a:p>
            <a:r>
              <a:rPr lang="en-GB" sz="2000" dirty="0"/>
              <a:t>2 weeks</a:t>
            </a:r>
          </a:p>
          <a:p>
            <a:pPr marL="342900" indent="-342900">
              <a:buFont typeface="Arial" panose="020B0604020202020204" pitchFamily="34" charset="0"/>
              <a:buChar char="•"/>
            </a:pPr>
            <a:r>
              <a:rPr lang="en-GB" sz="2000" dirty="0"/>
              <a:t>Odynophagia</a:t>
            </a:r>
          </a:p>
          <a:p>
            <a:pPr marL="342900" indent="-342900">
              <a:buFont typeface="Arial" panose="020B0604020202020204" pitchFamily="34" charset="0"/>
              <a:buChar char="•"/>
            </a:pPr>
            <a:r>
              <a:rPr lang="en-GB" sz="2000" dirty="0"/>
              <a:t>Vomiting and early satiety </a:t>
            </a:r>
          </a:p>
          <a:p>
            <a:pPr marL="342900" indent="-342900">
              <a:buFont typeface="Arial" panose="020B0604020202020204" pitchFamily="34" charset="0"/>
              <a:buChar char="•"/>
            </a:pPr>
            <a:r>
              <a:rPr lang="en-GB" sz="2000" dirty="0"/>
              <a:t>Intractable hiccups </a:t>
            </a:r>
          </a:p>
          <a:p>
            <a:r>
              <a:rPr lang="en-GB" sz="2000" dirty="0"/>
              <a:t>2 months</a:t>
            </a:r>
          </a:p>
          <a:p>
            <a:pPr marL="342900" indent="-342900">
              <a:buFont typeface="Arial" panose="020B0604020202020204" pitchFamily="34" charset="0"/>
              <a:buChar char="•"/>
            </a:pPr>
            <a:r>
              <a:rPr lang="en-GB" sz="2000" dirty="0"/>
              <a:t>Fevers, rigors, night sweats </a:t>
            </a:r>
          </a:p>
          <a:p>
            <a:pPr marL="342900" indent="-342900">
              <a:buFont typeface="Arial" panose="020B0604020202020204" pitchFamily="34" charset="0"/>
              <a:buChar char="•"/>
            </a:pPr>
            <a:r>
              <a:rPr lang="en-GB" sz="2000" dirty="0"/>
              <a:t>Leucocytosis and raised CRP  </a:t>
            </a:r>
          </a:p>
          <a:p>
            <a:pPr marL="342900" indent="-342900">
              <a:buFont typeface="Arial" panose="020B0604020202020204" pitchFamily="34" charset="0"/>
              <a:buChar char="•"/>
            </a:pPr>
            <a:r>
              <a:rPr lang="en-GB" sz="2000" dirty="0"/>
              <a:t>Loss of appetite </a:t>
            </a:r>
          </a:p>
          <a:p>
            <a:endParaRPr lang="en-GB" sz="2000" dirty="0"/>
          </a:p>
          <a:p>
            <a:r>
              <a:rPr lang="en-GB" sz="2000" dirty="0"/>
              <a:t>A splenic mass had been found 2 months before which biopsy had identified as epithelioid malignant mesothelioma. PET CT, MRI, and CT CAP had shown no other foci. Retrospectively, the mass could be seen from images 18 months prior, and resembled a </a:t>
            </a:r>
            <a:r>
              <a:rPr lang="en-GB" sz="2000" dirty="0" err="1"/>
              <a:t>splenunculus</a:t>
            </a:r>
            <a:r>
              <a:rPr lang="en-GB" sz="2000" dirty="0"/>
              <a:t> (Figure; left). Splenectomy with diagnostic laparoscopy had been planned. </a:t>
            </a:r>
          </a:p>
          <a:p>
            <a:endParaRPr lang="en-GB" sz="2000" dirty="0"/>
          </a:p>
          <a:p>
            <a:r>
              <a:rPr lang="en-GB" sz="2000" dirty="0"/>
              <a:t>This gentleman had previously been living independently with no smoking history. He had previously worked in industries with asbestos exposure. </a:t>
            </a:r>
          </a:p>
          <a:p>
            <a:endParaRPr lang="en-GB" sz="2000" dirty="0"/>
          </a:p>
          <a:p>
            <a:r>
              <a:rPr lang="en-GB" sz="2000" dirty="0"/>
              <a:t>The following differentials were considered in investigations: </a:t>
            </a:r>
          </a:p>
        </p:txBody>
      </p:sp>
      <p:sp>
        <p:nvSpPr>
          <p:cNvPr id="60" name="Rectangle: Single Corner Snipped 59">
            <a:extLst>
              <a:ext uri="{FF2B5EF4-FFF2-40B4-BE49-F238E27FC236}">
                <a16:creationId xmlns:a16="http://schemas.microsoft.com/office/drawing/2014/main" id="{FB3368BF-D271-4D5E-AB7D-80B52038AB56}"/>
              </a:ext>
            </a:extLst>
          </p:cNvPr>
          <p:cNvSpPr/>
          <p:nvPr/>
        </p:nvSpPr>
        <p:spPr>
          <a:xfrm>
            <a:off x="22233955" y="15322148"/>
            <a:ext cx="7288020" cy="5677141"/>
          </a:xfrm>
          <a:prstGeom prst="snip1Rect">
            <a:avLst>
              <a:gd name="adj" fmla="val 26914"/>
            </a:avLst>
          </a:prstGeom>
          <a:solidFill>
            <a:srgbClr val="E5E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a:extLst>
              <a:ext uri="{FF2B5EF4-FFF2-40B4-BE49-F238E27FC236}">
                <a16:creationId xmlns:a16="http://schemas.microsoft.com/office/drawing/2014/main" id="{60DD1B1C-E9AC-4C05-B98B-D98661931D02}"/>
              </a:ext>
            </a:extLst>
          </p:cNvPr>
          <p:cNvSpPr txBox="1"/>
          <p:nvPr/>
        </p:nvSpPr>
        <p:spPr>
          <a:xfrm>
            <a:off x="320820" y="19917444"/>
            <a:ext cx="16266152" cy="1431161"/>
          </a:xfrm>
          <a:prstGeom prst="rect">
            <a:avLst/>
          </a:prstGeom>
          <a:noFill/>
          <a:ln>
            <a:noFill/>
          </a:ln>
        </p:spPr>
        <p:txBody>
          <a:bodyPr wrap="square">
            <a:spAutoFit/>
          </a:bodyPr>
          <a:lstStyle/>
          <a:p>
            <a:r>
              <a:rPr lang="en-GB" sz="1400" dirty="0">
                <a:solidFill>
                  <a:schemeClr val="accent6">
                    <a:lumMod val="20000"/>
                    <a:lumOff val="80000"/>
                  </a:schemeClr>
                </a:solidFill>
              </a:rPr>
              <a:t>References</a:t>
            </a:r>
            <a:r>
              <a:rPr lang="en-GB" sz="1600" dirty="0">
                <a:solidFill>
                  <a:schemeClr val="accent6">
                    <a:lumMod val="20000"/>
                    <a:lumOff val="80000"/>
                  </a:schemeClr>
                </a:solidFill>
              </a:rPr>
              <a:t>: </a:t>
            </a:r>
            <a:r>
              <a:rPr lang="en-GB" sz="1100" b="0" i="0" dirty="0">
                <a:solidFill>
                  <a:schemeClr val="accent6">
                    <a:lumMod val="20000"/>
                    <a:lumOff val="80000"/>
                  </a:schemeClr>
                </a:solidFill>
                <a:effectLst/>
              </a:rPr>
              <a:t>1. </a:t>
            </a:r>
            <a:r>
              <a:rPr lang="en-GB" sz="1100" b="0" i="0" dirty="0" err="1">
                <a:solidFill>
                  <a:schemeClr val="accent6">
                    <a:lumMod val="20000"/>
                    <a:lumOff val="80000"/>
                  </a:schemeClr>
                </a:solidFill>
                <a:effectLst/>
              </a:rPr>
              <a:t>Woolhouse</a:t>
            </a:r>
            <a:r>
              <a:rPr lang="en-GB" sz="1100" b="0" i="0" dirty="0">
                <a:solidFill>
                  <a:schemeClr val="accent6">
                    <a:lumMod val="20000"/>
                    <a:lumOff val="80000"/>
                  </a:schemeClr>
                </a:solidFill>
                <a:effectLst/>
              </a:rPr>
              <a:t> I, Bishop L, </a:t>
            </a:r>
            <a:r>
              <a:rPr lang="en-GB" sz="1100" b="0" i="0" dirty="0" err="1">
                <a:solidFill>
                  <a:schemeClr val="accent6">
                    <a:lumMod val="20000"/>
                    <a:lumOff val="80000"/>
                  </a:schemeClr>
                </a:solidFill>
                <a:effectLst/>
              </a:rPr>
              <a:t>Darlison</a:t>
            </a:r>
            <a:r>
              <a:rPr lang="en-GB" sz="1100" b="0" i="0" dirty="0">
                <a:solidFill>
                  <a:schemeClr val="accent6">
                    <a:lumMod val="20000"/>
                    <a:lumOff val="80000"/>
                  </a:schemeClr>
                </a:solidFill>
                <a:effectLst/>
              </a:rPr>
              <a:t> L et al. British Thoracic Society Guideline for the investigation and management of malignant pleural mesothelioma. </a:t>
            </a:r>
            <a:r>
              <a:rPr lang="en-GB" sz="1100" b="0" i="1" dirty="0">
                <a:solidFill>
                  <a:schemeClr val="accent6">
                    <a:lumMod val="20000"/>
                    <a:lumOff val="80000"/>
                  </a:schemeClr>
                </a:solidFill>
                <a:effectLst/>
              </a:rPr>
              <a:t>Thorax</a:t>
            </a:r>
            <a:r>
              <a:rPr lang="en-GB" sz="1100" b="0" i="0" dirty="0">
                <a:solidFill>
                  <a:schemeClr val="accent6">
                    <a:lumMod val="20000"/>
                    <a:lumOff val="80000"/>
                  </a:schemeClr>
                </a:solidFill>
                <a:effectLst/>
              </a:rPr>
              <a:t>. 2018;73(</a:t>
            </a:r>
            <a:r>
              <a:rPr lang="en-GB" sz="1100" b="0" i="0" dirty="0" err="1">
                <a:solidFill>
                  <a:schemeClr val="accent6">
                    <a:lumMod val="20000"/>
                    <a:lumOff val="80000"/>
                  </a:schemeClr>
                </a:solidFill>
                <a:effectLst/>
              </a:rPr>
              <a:t>Suppl</a:t>
            </a:r>
            <a:r>
              <a:rPr lang="en-GB" sz="1100" b="0" i="0" dirty="0">
                <a:solidFill>
                  <a:schemeClr val="accent6">
                    <a:lumMod val="20000"/>
                    <a:lumOff val="80000"/>
                  </a:schemeClr>
                </a:solidFill>
                <a:effectLst/>
              </a:rPr>
              <a:t> 1):i1-i30. </a:t>
            </a:r>
            <a:br>
              <a:rPr lang="en-GB" sz="1100" b="0" i="0" dirty="0">
                <a:solidFill>
                  <a:schemeClr val="accent6">
                    <a:lumMod val="20000"/>
                    <a:lumOff val="80000"/>
                  </a:schemeClr>
                </a:solidFill>
                <a:effectLst/>
              </a:rPr>
            </a:br>
            <a:r>
              <a:rPr lang="en-GB" sz="1100" b="0" i="0" dirty="0">
                <a:solidFill>
                  <a:schemeClr val="accent6">
                    <a:lumMod val="20000"/>
                    <a:lumOff val="80000"/>
                  </a:schemeClr>
                </a:solidFill>
                <a:effectLst/>
              </a:rPr>
              <a:t>	2. </a:t>
            </a:r>
            <a:r>
              <a:rPr lang="en-GB" sz="1100" b="0" i="0" dirty="0" err="1">
                <a:solidFill>
                  <a:schemeClr val="accent6">
                    <a:lumMod val="20000"/>
                    <a:lumOff val="80000"/>
                  </a:schemeClr>
                </a:solidFill>
                <a:effectLst/>
              </a:rPr>
              <a:t>Marchevsky</a:t>
            </a:r>
            <a:r>
              <a:rPr lang="en-GB" sz="1100" b="0" i="0" dirty="0">
                <a:solidFill>
                  <a:schemeClr val="accent6">
                    <a:lumMod val="20000"/>
                    <a:lumOff val="80000"/>
                  </a:schemeClr>
                </a:solidFill>
                <a:effectLst/>
              </a:rPr>
              <a:t> A, </a:t>
            </a:r>
            <a:r>
              <a:rPr lang="en-GB" sz="1100" b="0" i="0" dirty="0" err="1">
                <a:solidFill>
                  <a:schemeClr val="accent6">
                    <a:lumMod val="20000"/>
                    <a:lumOff val="80000"/>
                  </a:schemeClr>
                </a:solidFill>
                <a:effectLst/>
              </a:rPr>
              <a:t>Khoor</a:t>
            </a:r>
            <a:r>
              <a:rPr lang="en-GB" sz="1100" b="0" i="0" dirty="0">
                <a:solidFill>
                  <a:schemeClr val="accent6">
                    <a:lumMod val="20000"/>
                    <a:lumOff val="80000"/>
                  </a:schemeClr>
                </a:solidFill>
                <a:effectLst/>
              </a:rPr>
              <a:t> A, </a:t>
            </a:r>
            <a:r>
              <a:rPr lang="en-GB" sz="1100" b="0" i="0" dirty="0" err="1">
                <a:solidFill>
                  <a:schemeClr val="accent6">
                    <a:lumMod val="20000"/>
                    <a:lumOff val="80000"/>
                  </a:schemeClr>
                </a:solidFill>
                <a:effectLst/>
              </a:rPr>
              <a:t>Walts</a:t>
            </a:r>
            <a:r>
              <a:rPr lang="en-GB" sz="1100" b="0" i="0" dirty="0">
                <a:solidFill>
                  <a:schemeClr val="accent6">
                    <a:lumMod val="20000"/>
                    <a:lumOff val="80000"/>
                  </a:schemeClr>
                </a:solidFill>
                <a:effectLst/>
              </a:rPr>
              <a:t> A et al. Localized malignant mesothelioma, an unusual and poorly characterized neoplasm of </a:t>
            </a:r>
            <a:r>
              <a:rPr lang="en-GB" sz="1100" b="0" i="0" dirty="0" err="1">
                <a:solidFill>
                  <a:schemeClr val="accent6">
                    <a:lumMod val="20000"/>
                    <a:lumOff val="80000"/>
                  </a:schemeClr>
                </a:solidFill>
                <a:effectLst/>
              </a:rPr>
              <a:t>serosal</a:t>
            </a:r>
            <a:r>
              <a:rPr lang="en-GB" sz="1100" b="0" i="0" dirty="0">
                <a:solidFill>
                  <a:schemeClr val="accent6">
                    <a:lumMod val="20000"/>
                    <a:lumOff val="80000"/>
                  </a:schemeClr>
                </a:solidFill>
                <a:effectLst/>
              </a:rPr>
              <a:t> origin: best current evidence from the literature and the International Mesothelioma Panel. </a:t>
            </a:r>
            <a:r>
              <a:rPr lang="en-GB" sz="1100" b="0" i="1" dirty="0">
                <a:solidFill>
                  <a:schemeClr val="accent6">
                    <a:lumMod val="20000"/>
                    <a:lumOff val="80000"/>
                  </a:schemeClr>
                </a:solidFill>
                <a:effectLst/>
              </a:rPr>
              <a:t>Modern Pathology</a:t>
            </a:r>
            <a:r>
              <a:rPr lang="en-GB" sz="1100" b="0" i="0" dirty="0">
                <a:solidFill>
                  <a:schemeClr val="accent6">
                    <a:lumMod val="20000"/>
                    <a:lumOff val="80000"/>
                  </a:schemeClr>
                </a:solidFill>
                <a:effectLst/>
              </a:rPr>
              <a:t>. 2019;33(2):281-296. </a:t>
            </a:r>
          </a:p>
          <a:p>
            <a:r>
              <a:rPr lang="en-GB" sz="1100" dirty="0">
                <a:solidFill>
                  <a:schemeClr val="accent6">
                    <a:lumMod val="20000"/>
                    <a:lumOff val="80000"/>
                  </a:schemeClr>
                </a:solidFill>
              </a:rPr>
              <a:t>	</a:t>
            </a:r>
            <a:r>
              <a:rPr lang="en-GB" sz="1100" b="0" i="0" dirty="0">
                <a:solidFill>
                  <a:schemeClr val="accent6">
                    <a:lumMod val="20000"/>
                    <a:lumOff val="80000"/>
                  </a:schemeClr>
                </a:solidFill>
                <a:effectLst/>
              </a:rPr>
              <a:t>3. Murphy D, Mount A, Starkie F, Taylor L, </a:t>
            </a:r>
            <a:r>
              <a:rPr lang="en-GB" sz="1100" b="0" i="0" dirty="0" err="1">
                <a:solidFill>
                  <a:schemeClr val="accent6">
                    <a:lumMod val="20000"/>
                    <a:lumOff val="80000"/>
                  </a:schemeClr>
                </a:solidFill>
                <a:effectLst/>
              </a:rPr>
              <a:t>Aujayeb</a:t>
            </a:r>
            <a:r>
              <a:rPr lang="en-GB" sz="1100" b="0" i="0" dirty="0">
                <a:solidFill>
                  <a:schemeClr val="accent6">
                    <a:lumMod val="20000"/>
                    <a:lumOff val="80000"/>
                  </a:schemeClr>
                </a:solidFill>
                <a:effectLst/>
              </a:rPr>
              <a:t> A. A review of malignant pleural mesothelioma in a large North East UK pleural centre. </a:t>
            </a:r>
            <a:r>
              <a:rPr lang="en-GB" sz="1100" b="0" i="1" dirty="0">
                <a:solidFill>
                  <a:schemeClr val="accent6">
                    <a:lumMod val="20000"/>
                    <a:lumOff val="80000"/>
                  </a:schemeClr>
                </a:solidFill>
                <a:effectLst/>
              </a:rPr>
              <a:t>Pleura Peritoneum</a:t>
            </a:r>
            <a:r>
              <a:rPr lang="en-GB" sz="1100" b="0" i="0" dirty="0">
                <a:solidFill>
                  <a:schemeClr val="accent6">
                    <a:lumMod val="20000"/>
                    <a:lumOff val="80000"/>
                  </a:schemeClr>
                </a:solidFill>
                <a:effectLst/>
              </a:rPr>
              <a:t>. 2020;6(1):13-19.	</a:t>
            </a:r>
          </a:p>
          <a:p>
            <a:r>
              <a:rPr lang="en-GB" sz="1100" dirty="0">
                <a:solidFill>
                  <a:schemeClr val="accent6">
                    <a:lumMod val="20000"/>
                    <a:lumOff val="80000"/>
                  </a:schemeClr>
                </a:solidFill>
              </a:rPr>
              <a:t>	</a:t>
            </a:r>
            <a:r>
              <a:rPr lang="en-GB" sz="1100" b="0" i="0" dirty="0">
                <a:solidFill>
                  <a:schemeClr val="accent6">
                    <a:lumMod val="20000"/>
                    <a:lumOff val="80000"/>
                  </a:schemeClr>
                </a:solidFill>
                <a:effectLst/>
              </a:rPr>
              <a:t>4. </a:t>
            </a:r>
            <a:r>
              <a:rPr lang="en-GB" sz="1100" b="0" i="0" dirty="0" err="1">
                <a:solidFill>
                  <a:schemeClr val="accent6">
                    <a:lumMod val="20000"/>
                    <a:lumOff val="80000"/>
                  </a:schemeClr>
                </a:solidFill>
                <a:effectLst/>
              </a:rPr>
              <a:t>Bovolato</a:t>
            </a:r>
            <a:r>
              <a:rPr lang="en-GB" sz="1100" b="0" i="0" dirty="0">
                <a:solidFill>
                  <a:schemeClr val="accent6">
                    <a:lumMod val="20000"/>
                    <a:lumOff val="80000"/>
                  </a:schemeClr>
                </a:solidFill>
                <a:effectLst/>
              </a:rPr>
              <a:t> P, </a:t>
            </a:r>
            <a:r>
              <a:rPr lang="en-GB" sz="1100" b="0" i="0" dirty="0" err="1">
                <a:solidFill>
                  <a:schemeClr val="accent6">
                    <a:lumMod val="20000"/>
                    <a:lumOff val="80000"/>
                  </a:schemeClr>
                </a:solidFill>
                <a:effectLst/>
              </a:rPr>
              <a:t>Casadio</a:t>
            </a:r>
            <a:r>
              <a:rPr lang="en-GB" sz="1100" b="0" i="0" dirty="0">
                <a:solidFill>
                  <a:schemeClr val="accent6">
                    <a:lumMod val="20000"/>
                    <a:lumOff val="80000"/>
                  </a:schemeClr>
                </a:solidFill>
                <a:effectLst/>
              </a:rPr>
              <a:t> C, </a:t>
            </a:r>
            <a:r>
              <a:rPr lang="en-GB" sz="1100" b="0" i="0" dirty="0" err="1">
                <a:solidFill>
                  <a:schemeClr val="accent6">
                    <a:lumMod val="20000"/>
                    <a:lumOff val="80000"/>
                  </a:schemeClr>
                </a:solidFill>
                <a:effectLst/>
              </a:rPr>
              <a:t>Billè</a:t>
            </a:r>
            <a:r>
              <a:rPr lang="en-GB" sz="1100" b="0" i="0" dirty="0">
                <a:solidFill>
                  <a:schemeClr val="accent6">
                    <a:lumMod val="20000"/>
                    <a:lumOff val="80000"/>
                  </a:schemeClr>
                </a:solidFill>
                <a:effectLst/>
              </a:rPr>
              <a:t> A et al. Does Surgery Improve Survival of Patients with Malignant Pleural Mesothelioma?: A </a:t>
            </a:r>
            <a:r>
              <a:rPr lang="en-GB" sz="1100" b="0" i="0" dirty="0" err="1">
                <a:solidFill>
                  <a:schemeClr val="accent6">
                    <a:lumMod val="20000"/>
                    <a:lumOff val="80000"/>
                  </a:schemeClr>
                </a:solidFill>
                <a:effectLst/>
              </a:rPr>
              <a:t>Multicenter</a:t>
            </a:r>
            <a:r>
              <a:rPr lang="en-GB" sz="1100" b="0" i="0" dirty="0">
                <a:solidFill>
                  <a:schemeClr val="accent6">
                    <a:lumMod val="20000"/>
                    <a:lumOff val="80000"/>
                  </a:schemeClr>
                </a:solidFill>
                <a:effectLst/>
              </a:rPr>
              <a:t> Retrospective Analysis of 1365 Consecutive Patients. </a:t>
            </a:r>
            <a:r>
              <a:rPr lang="en-GB" sz="1100" b="0" i="1" dirty="0">
                <a:solidFill>
                  <a:schemeClr val="accent6">
                    <a:lumMod val="20000"/>
                    <a:lumOff val="80000"/>
                  </a:schemeClr>
                </a:solidFill>
                <a:effectLst/>
              </a:rPr>
              <a:t>Journal of Thoracic Oncology</a:t>
            </a:r>
            <a:r>
              <a:rPr lang="en-GB" sz="1100" b="0" i="0" dirty="0">
                <a:solidFill>
                  <a:schemeClr val="accent6">
                    <a:lumMod val="20000"/>
                    <a:lumOff val="80000"/>
                  </a:schemeClr>
                </a:solidFill>
                <a:effectLst/>
              </a:rPr>
              <a:t>. 2014;9(3):390-396.   </a:t>
            </a:r>
          </a:p>
          <a:p>
            <a:r>
              <a:rPr lang="en-GB" sz="1100" dirty="0">
                <a:solidFill>
                  <a:schemeClr val="accent6">
                    <a:lumMod val="20000"/>
                    <a:lumOff val="80000"/>
                  </a:schemeClr>
                </a:solidFill>
              </a:rPr>
              <a:t>	</a:t>
            </a:r>
            <a:r>
              <a:rPr lang="en-GB" sz="1100" b="0" i="0" dirty="0">
                <a:solidFill>
                  <a:schemeClr val="accent6">
                    <a:lumMod val="20000"/>
                    <a:lumOff val="80000"/>
                  </a:schemeClr>
                </a:solidFill>
                <a:effectLst/>
              </a:rPr>
              <a:t>5. </a:t>
            </a:r>
            <a:r>
              <a:rPr lang="en-GB" sz="1100" b="0" i="0" dirty="0" err="1">
                <a:solidFill>
                  <a:schemeClr val="accent6">
                    <a:lumMod val="20000"/>
                    <a:lumOff val="80000"/>
                  </a:schemeClr>
                </a:solidFill>
                <a:effectLst/>
              </a:rPr>
              <a:t>Gelvez</a:t>
            </a:r>
            <a:r>
              <a:rPr lang="en-GB" sz="1100" b="0" i="0" dirty="0">
                <a:solidFill>
                  <a:schemeClr val="accent6">
                    <a:lumMod val="20000"/>
                    <a:lumOff val="80000"/>
                  </a:schemeClr>
                </a:solidFill>
                <a:effectLst/>
              </a:rPr>
              <a:t>-Zapata S, Gaffney D, </a:t>
            </a:r>
            <a:r>
              <a:rPr lang="en-GB" sz="1100" b="0" i="0" dirty="0" err="1">
                <a:solidFill>
                  <a:schemeClr val="accent6">
                    <a:lumMod val="20000"/>
                    <a:lumOff val="80000"/>
                  </a:schemeClr>
                </a:solidFill>
                <a:effectLst/>
              </a:rPr>
              <a:t>Scarci</a:t>
            </a:r>
            <a:r>
              <a:rPr lang="en-GB" sz="1100" b="0" i="0" dirty="0">
                <a:solidFill>
                  <a:schemeClr val="accent6">
                    <a:lumMod val="20000"/>
                    <a:lumOff val="80000"/>
                  </a:schemeClr>
                </a:solidFill>
                <a:effectLst/>
              </a:rPr>
              <a:t> M, </a:t>
            </a:r>
            <a:r>
              <a:rPr lang="en-GB" sz="1100" b="0" i="0" dirty="0" err="1">
                <a:solidFill>
                  <a:schemeClr val="accent6">
                    <a:lumMod val="20000"/>
                    <a:lumOff val="80000"/>
                  </a:schemeClr>
                </a:solidFill>
                <a:effectLst/>
              </a:rPr>
              <a:t>Coonar</a:t>
            </a:r>
            <a:r>
              <a:rPr lang="en-GB" sz="1100" b="0" i="0" dirty="0">
                <a:solidFill>
                  <a:schemeClr val="accent6">
                    <a:lumMod val="20000"/>
                    <a:lumOff val="80000"/>
                  </a:schemeClr>
                </a:solidFill>
                <a:effectLst/>
              </a:rPr>
              <a:t> A. What is the survival after surgery for localized malignant pleural mesothelioma?†. </a:t>
            </a:r>
            <a:r>
              <a:rPr lang="en-GB" sz="1100" b="0" i="1" dirty="0">
                <a:solidFill>
                  <a:schemeClr val="accent6">
                    <a:lumMod val="20000"/>
                    <a:lumOff val="80000"/>
                  </a:schemeClr>
                </a:solidFill>
                <a:effectLst/>
              </a:rPr>
              <a:t>Interact Cardiovasc </a:t>
            </a:r>
            <a:r>
              <a:rPr lang="en-GB" sz="1100" b="0" i="1" dirty="0" err="1">
                <a:solidFill>
                  <a:schemeClr val="accent6">
                    <a:lumMod val="20000"/>
                    <a:lumOff val="80000"/>
                  </a:schemeClr>
                </a:solidFill>
                <a:effectLst/>
              </a:rPr>
              <a:t>Thorac</a:t>
            </a:r>
            <a:r>
              <a:rPr lang="en-GB" sz="1100" b="0" i="1" dirty="0">
                <a:solidFill>
                  <a:schemeClr val="accent6">
                    <a:lumMod val="20000"/>
                    <a:lumOff val="80000"/>
                  </a:schemeClr>
                </a:solidFill>
                <a:effectLst/>
              </a:rPr>
              <a:t> Surg</a:t>
            </a:r>
            <a:r>
              <a:rPr lang="en-GB" sz="1100" b="0" i="0" dirty="0">
                <a:solidFill>
                  <a:schemeClr val="accent6">
                    <a:lumMod val="20000"/>
                    <a:lumOff val="80000"/>
                  </a:schemeClr>
                </a:solidFill>
                <a:effectLst/>
              </a:rPr>
              <a:t>. 2013;16(4):533-537. </a:t>
            </a:r>
            <a:br>
              <a:rPr lang="en-GB" sz="1100" b="0" i="0" dirty="0">
                <a:solidFill>
                  <a:schemeClr val="accent6">
                    <a:lumMod val="20000"/>
                    <a:lumOff val="80000"/>
                  </a:schemeClr>
                </a:solidFill>
                <a:effectLst/>
              </a:rPr>
            </a:br>
            <a:r>
              <a:rPr lang="en-GB" sz="1100" b="0" i="0" dirty="0">
                <a:solidFill>
                  <a:schemeClr val="accent6">
                    <a:lumMod val="20000"/>
                    <a:lumOff val="80000"/>
                  </a:schemeClr>
                </a:solidFill>
                <a:effectLst/>
              </a:rPr>
              <a:t>	6. Nowak A, </a:t>
            </a:r>
            <a:r>
              <a:rPr lang="en-GB" sz="1100" b="0" i="0" dirty="0" err="1">
                <a:solidFill>
                  <a:schemeClr val="accent6">
                    <a:lumMod val="20000"/>
                    <a:lumOff val="80000"/>
                  </a:schemeClr>
                </a:solidFill>
                <a:effectLst/>
              </a:rPr>
              <a:t>Chansky</a:t>
            </a:r>
            <a:r>
              <a:rPr lang="en-GB" sz="1100" b="0" i="0" dirty="0">
                <a:solidFill>
                  <a:schemeClr val="accent6">
                    <a:lumMod val="20000"/>
                    <a:lumOff val="80000"/>
                  </a:schemeClr>
                </a:solidFill>
                <a:effectLst/>
              </a:rPr>
              <a:t> K, Rice D et al. The IASLC Mesothelioma Staging Project: Proposals for Revisions of the T Descriptors in the Forthcoming Eighth Edition of the TNM Classification for Pleural Mesothelioma. </a:t>
            </a:r>
            <a:r>
              <a:rPr lang="en-GB" sz="1100" b="0" i="1" dirty="0">
                <a:solidFill>
                  <a:schemeClr val="accent6">
                    <a:lumMod val="20000"/>
                    <a:lumOff val="80000"/>
                  </a:schemeClr>
                </a:solidFill>
                <a:effectLst/>
              </a:rPr>
              <a:t>Journal of Thoracic Oncology</a:t>
            </a:r>
            <a:r>
              <a:rPr lang="en-GB" sz="1100" b="0" i="0" dirty="0">
                <a:solidFill>
                  <a:schemeClr val="accent6">
                    <a:lumMod val="20000"/>
                    <a:lumOff val="80000"/>
                  </a:schemeClr>
                </a:solidFill>
                <a:effectLst/>
              </a:rPr>
              <a:t>. 2016;11(12):2089-2099.</a:t>
            </a:r>
          </a:p>
          <a:p>
            <a:r>
              <a:rPr lang="en-GB" sz="1600" dirty="0">
                <a:solidFill>
                  <a:schemeClr val="accent6">
                    <a:lumMod val="20000"/>
                    <a:lumOff val="80000"/>
                  </a:schemeClr>
                </a:solidFill>
              </a:rPr>
              <a:t> </a:t>
            </a:r>
          </a:p>
        </p:txBody>
      </p:sp>
      <p:sp>
        <p:nvSpPr>
          <p:cNvPr id="21" name="TextBox 20">
            <a:extLst>
              <a:ext uri="{FF2B5EF4-FFF2-40B4-BE49-F238E27FC236}">
                <a16:creationId xmlns:a16="http://schemas.microsoft.com/office/drawing/2014/main" id="{05DADA03-DD59-471F-B7A0-20A365E0DDCC}"/>
              </a:ext>
            </a:extLst>
          </p:cNvPr>
          <p:cNvSpPr txBox="1"/>
          <p:nvPr/>
        </p:nvSpPr>
        <p:spPr>
          <a:xfrm>
            <a:off x="9572900" y="18299954"/>
            <a:ext cx="11184829" cy="923330"/>
          </a:xfrm>
          <a:prstGeom prst="rect">
            <a:avLst/>
          </a:prstGeom>
          <a:noFill/>
        </p:spPr>
        <p:txBody>
          <a:bodyPr wrap="square" rtlCol="0">
            <a:spAutoFit/>
          </a:bodyPr>
          <a:lstStyle/>
          <a:p>
            <a:r>
              <a:rPr lang="en-GB" dirty="0"/>
              <a:t>Chart: Summary of data from a review of the literature comparing diffuse malignant mesothelioma (DMM), early stage diffuse disease, and localised malignant mesothelioma (LMM). </a:t>
            </a:r>
            <a:br>
              <a:rPr lang="en-GB" dirty="0"/>
            </a:br>
            <a:r>
              <a:rPr lang="en-GB" dirty="0"/>
              <a:t>*Limited data; anecdotal evidence for surgery with or without chemotherapy aiming to cure. </a:t>
            </a:r>
          </a:p>
        </p:txBody>
      </p:sp>
      <p:sp>
        <p:nvSpPr>
          <p:cNvPr id="51" name="Rectangle 50">
            <a:extLst>
              <a:ext uri="{FF2B5EF4-FFF2-40B4-BE49-F238E27FC236}">
                <a16:creationId xmlns:a16="http://schemas.microsoft.com/office/drawing/2014/main" id="{A0DD7294-B66B-4D7E-AEE3-91AE87550E3D}"/>
              </a:ext>
            </a:extLst>
          </p:cNvPr>
          <p:cNvSpPr/>
          <p:nvPr/>
        </p:nvSpPr>
        <p:spPr>
          <a:xfrm>
            <a:off x="689493" y="665018"/>
            <a:ext cx="28903816" cy="2328889"/>
          </a:xfrm>
          <a:prstGeom prst="rect">
            <a:avLst/>
          </a:prstGeom>
          <a:solidFill>
            <a:srgbClr val="8C3C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D4FB4A19-9A35-429D-81CE-C30B80A9A969}"/>
              </a:ext>
            </a:extLst>
          </p:cNvPr>
          <p:cNvSpPr txBox="1"/>
          <p:nvPr/>
        </p:nvSpPr>
        <p:spPr>
          <a:xfrm>
            <a:off x="6149598" y="931480"/>
            <a:ext cx="19091563" cy="1754326"/>
          </a:xfrm>
          <a:prstGeom prst="rect">
            <a:avLst/>
          </a:prstGeom>
          <a:noFill/>
          <a:ln>
            <a:noFill/>
          </a:ln>
        </p:spPr>
        <p:txBody>
          <a:bodyPr wrap="square" rtlCol="0">
            <a:spAutoFit/>
          </a:bodyPr>
          <a:lstStyle/>
          <a:p>
            <a:pPr algn="ctr"/>
            <a:r>
              <a:rPr lang="en-US" sz="5400" i="0" dirty="0">
                <a:solidFill>
                  <a:schemeClr val="bg1"/>
                </a:solidFill>
                <a:effectLst/>
                <a:latin typeface="Amasis MT Pro" panose="020B0604020202020204" pitchFamily="18" charset="0"/>
              </a:rPr>
              <a:t>Systemic symptoms and a splenic mass; </a:t>
            </a:r>
            <a:br>
              <a:rPr lang="en-US" sz="5400" i="0" dirty="0">
                <a:solidFill>
                  <a:schemeClr val="bg1"/>
                </a:solidFill>
                <a:effectLst/>
                <a:latin typeface="Amasis MT Pro" panose="020B0604020202020204" pitchFamily="18" charset="0"/>
              </a:rPr>
            </a:br>
            <a:r>
              <a:rPr lang="en-US" sz="5400" dirty="0">
                <a:solidFill>
                  <a:schemeClr val="bg1"/>
                </a:solidFill>
                <a:latin typeface="Amasis MT Pro" panose="020B0604020202020204" pitchFamily="18" charset="0"/>
              </a:rPr>
              <a:t>a</a:t>
            </a:r>
            <a:r>
              <a:rPr lang="en-US" sz="5400" i="0" dirty="0">
                <a:solidFill>
                  <a:schemeClr val="bg1"/>
                </a:solidFill>
                <a:effectLst/>
                <a:latin typeface="Amasis MT Pro" panose="020B0604020202020204" pitchFamily="18" charset="0"/>
              </a:rPr>
              <a:t>n unusual case of malignant </a:t>
            </a:r>
            <a:r>
              <a:rPr lang="en-US" sz="5400" dirty="0">
                <a:solidFill>
                  <a:schemeClr val="bg1"/>
                </a:solidFill>
                <a:latin typeface="Amasis MT Pro" panose="020B0604020202020204" pitchFamily="18" charset="0"/>
              </a:rPr>
              <a:t>m</a:t>
            </a:r>
            <a:r>
              <a:rPr lang="en-US" sz="5400" i="0" dirty="0">
                <a:solidFill>
                  <a:schemeClr val="bg1"/>
                </a:solidFill>
                <a:effectLst/>
                <a:latin typeface="Amasis MT Pro" panose="020B0604020202020204" pitchFamily="18" charset="0"/>
              </a:rPr>
              <a:t>esothelioma</a:t>
            </a:r>
            <a:endParaRPr lang="en-GB" sz="5400" dirty="0">
              <a:solidFill>
                <a:schemeClr val="bg1"/>
              </a:solidFill>
              <a:latin typeface="Amasis MT Pro" panose="020B0604020202020204" pitchFamily="18" charset="0"/>
            </a:endParaRPr>
          </a:p>
        </p:txBody>
      </p:sp>
      <p:sp>
        <p:nvSpPr>
          <p:cNvPr id="53" name="TextBox 52">
            <a:extLst>
              <a:ext uri="{FF2B5EF4-FFF2-40B4-BE49-F238E27FC236}">
                <a16:creationId xmlns:a16="http://schemas.microsoft.com/office/drawing/2014/main" id="{9A8A7E3C-6317-4733-9134-7ACE06C7404F}"/>
              </a:ext>
            </a:extLst>
          </p:cNvPr>
          <p:cNvSpPr txBox="1"/>
          <p:nvPr/>
        </p:nvSpPr>
        <p:spPr>
          <a:xfrm>
            <a:off x="22979921" y="2274732"/>
            <a:ext cx="6634785" cy="707886"/>
          </a:xfrm>
          <a:prstGeom prst="rect">
            <a:avLst/>
          </a:prstGeom>
          <a:noFill/>
        </p:spPr>
        <p:txBody>
          <a:bodyPr wrap="square" rtlCol="0">
            <a:spAutoFit/>
          </a:bodyPr>
          <a:lstStyle/>
          <a:p>
            <a:pPr algn="r"/>
            <a:r>
              <a:rPr lang="en-GB" sz="2000" dirty="0">
                <a:solidFill>
                  <a:srgbClr val="EED6E8"/>
                </a:solidFill>
                <a:latin typeface="Amasis MT Pro" panose="02040504050005020304" pitchFamily="18" charset="0"/>
              </a:rPr>
              <a:t>Dr Evelyn Qian (</a:t>
            </a:r>
            <a:r>
              <a:rPr lang="en-GB" sz="2000" dirty="0" err="1">
                <a:solidFill>
                  <a:srgbClr val="EED6E8"/>
                </a:solidFill>
                <a:latin typeface="Amasis MT Pro" panose="02040504050005020304" pitchFamily="18" charset="0"/>
              </a:rPr>
              <a:t>evelyn.qian@nhs.scot</a:t>
            </a:r>
            <a:r>
              <a:rPr lang="en-GB" sz="2000" dirty="0">
                <a:solidFill>
                  <a:srgbClr val="EED6E8"/>
                </a:solidFill>
                <a:latin typeface="Amasis MT Pro" panose="02040504050005020304" pitchFamily="18" charset="0"/>
              </a:rPr>
              <a:t>) General Medicine</a:t>
            </a:r>
          </a:p>
          <a:p>
            <a:pPr algn="r"/>
            <a:r>
              <a:rPr lang="en-GB" sz="2000" dirty="0">
                <a:solidFill>
                  <a:srgbClr val="EED6E8"/>
                </a:solidFill>
                <a:latin typeface="Amasis MT Pro" panose="02040504050005020304" pitchFamily="18" charset="0"/>
              </a:rPr>
              <a:t> Dr Jonathan </a:t>
            </a:r>
            <a:r>
              <a:rPr lang="en-GB" sz="2000" dirty="0" err="1">
                <a:solidFill>
                  <a:srgbClr val="EED6E8"/>
                </a:solidFill>
                <a:latin typeface="Amasis MT Pro" panose="02040504050005020304" pitchFamily="18" charset="0"/>
              </a:rPr>
              <a:t>Serhan</a:t>
            </a:r>
            <a:r>
              <a:rPr lang="en-GB" sz="2000" dirty="0">
                <a:solidFill>
                  <a:srgbClr val="EED6E8"/>
                </a:solidFill>
                <a:latin typeface="Amasis MT Pro" panose="02040504050005020304" pitchFamily="18" charset="0"/>
              </a:rPr>
              <a:t>, Dr Fiona Murdoch, Dr Ian Fairbairn </a:t>
            </a:r>
          </a:p>
        </p:txBody>
      </p:sp>
      <p:grpSp>
        <p:nvGrpSpPr>
          <p:cNvPr id="68" name="Group 67">
            <a:extLst>
              <a:ext uri="{FF2B5EF4-FFF2-40B4-BE49-F238E27FC236}">
                <a16:creationId xmlns:a16="http://schemas.microsoft.com/office/drawing/2014/main" id="{54498AAE-9B7F-471E-8B85-4F34E56B3DDB}"/>
              </a:ext>
            </a:extLst>
          </p:cNvPr>
          <p:cNvGrpSpPr/>
          <p:nvPr/>
        </p:nvGrpSpPr>
        <p:grpSpPr>
          <a:xfrm>
            <a:off x="9577822" y="12348656"/>
            <a:ext cx="11184830" cy="5950083"/>
            <a:chOff x="9531335" y="12375874"/>
            <a:chExt cx="11184830" cy="5950083"/>
          </a:xfrm>
        </p:grpSpPr>
        <p:sp>
          <p:nvSpPr>
            <p:cNvPr id="67" name="Rectangle 66">
              <a:extLst>
                <a:ext uri="{FF2B5EF4-FFF2-40B4-BE49-F238E27FC236}">
                  <a16:creationId xmlns:a16="http://schemas.microsoft.com/office/drawing/2014/main" id="{D6E4A670-C3CC-402E-AC8D-0682C2A54A21}"/>
                </a:ext>
              </a:extLst>
            </p:cNvPr>
            <p:cNvSpPr/>
            <p:nvPr/>
          </p:nvSpPr>
          <p:spPr>
            <a:xfrm>
              <a:off x="9531336" y="12375874"/>
              <a:ext cx="11184829" cy="2973492"/>
            </a:xfrm>
            <a:prstGeom prst="rect">
              <a:avLst/>
            </a:prstGeom>
            <a:solidFill>
              <a:srgbClr val="F2F6D6"/>
            </a:solidFill>
            <a:ln>
              <a:solidFill>
                <a:srgbClr val="8C3C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a:extLst>
                <a:ext uri="{FF2B5EF4-FFF2-40B4-BE49-F238E27FC236}">
                  <a16:creationId xmlns:a16="http://schemas.microsoft.com/office/drawing/2014/main" id="{EF4905F3-CA75-46AF-9B1A-16A34A411874}"/>
                </a:ext>
              </a:extLst>
            </p:cNvPr>
            <p:cNvSpPr/>
            <p:nvPr/>
          </p:nvSpPr>
          <p:spPr>
            <a:xfrm>
              <a:off x="9531335" y="15352465"/>
              <a:ext cx="11184829" cy="2973492"/>
            </a:xfrm>
            <a:prstGeom prst="rect">
              <a:avLst/>
            </a:prstGeom>
            <a:solidFill>
              <a:srgbClr val="F2F6D6"/>
            </a:solidFill>
            <a:ln>
              <a:solidFill>
                <a:srgbClr val="8C3C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4" name="Group 63">
              <a:extLst>
                <a:ext uri="{FF2B5EF4-FFF2-40B4-BE49-F238E27FC236}">
                  <a16:creationId xmlns:a16="http://schemas.microsoft.com/office/drawing/2014/main" id="{A9D375BF-102D-448D-8B19-A2A60A7014F6}"/>
                </a:ext>
              </a:extLst>
            </p:cNvPr>
            <p:cNvGrpSpPr/>
            <p:nvPr/>
          </p:nvGrpSpPr>
          <p:grpSpPr>
            <a:xfrm>
              <a:off x="9798738" y="15487398"/>
              <a:ext cx="10591934" cy="2647147"/>
              <a:chOff x="9914005" y="17354354"/>
              <a:chExt cx="10591934" cy="2647147"/>
            </a:xfrm>
          </p:grpSpPr>
          <p:sp>
            <p:nvSpPr>
              <p:cNvPr id="55" name="TextBox 54">
                <a:extLst>
                  <a:ext uri="{FF2B5EF4-FFF2-40B4-BE49-F238E27FC236}">
                    <a16:creationId xmlns:a16="http://schemas.microsoft.com/office/drawing/2014/main" id="{3B154D87-7BC5-425A-84CD-B1ED6BC0A5D6}"/>
                  </a:ext>
                </a:extLst>
              </p:cNvPr>
              <p:cNvSpPr txBox="1"/>
              <p:nvPr/>
            </p:nvSpPr>
            <p:spPr>
              <a:xfrm>
                <a:off x="9914005" y="17853197"/>
                <a:ext cx="2346244" cy="400110"/>
              </a:xfrm>
              <a:prstGeom prst="rect">
                <a:avLst/>
              </a:prstGeom>
              <a:noFill/>
            </p:spPr>
            <p:txBody>
              <a:bodyPr wrap="square" rtlCol="0">
                <a:spAutoFit/>
              </a:bodyPr>
              <a:lstStyle/>
              <a:p>
                <a:r>
                  <a:rPr lang="en-GB" sz="2000" dirty="0"/>
                  <a:t>DMM (all)</a:t>
                </a:r>
              </a:p>
            </p:txBody>
          </p:sp>
          <p:sp>
            <p:nvSpPr>
              <p:cNvPr id="56" name="TextBox 55">
                <a:extLst>
                  <a:ext uri="{FF2B5EF4-FFF2-40B4-BE49-F238E27FC236}">
                    <a16:creationId xmlns:a16="http://schemas.microsoft.com/office/drawing/2014/main" id="{35C7BAC3-1C0E-42CE-BA87-9B82D02998B9}"/>
                  </a:ext>
                </a:extLst>
              </p:cNvPr>
              <p:cNvSpPr txBox="1"/>
              <p:nvPr/>
            </p:nvSpPr>
            <p:spPr>
              <a:xfrm>
                <a:off x="9914005" y="18368425"/>
                <a:ext cx="2346244" cy="707886"/>
              </a:xfrm>
              <a:prstGeom prst="rect">
                <a:avLst/>
              </a:prstGeom>
              <a:noFill/>
            </p:spPr>
            <p:txBody>
              <a:bodyPr wrap="square" rtlCol="0">
                <a:spAutoFit/>
              </a:bodyPr>
              <a:lstStyle/>
              <a:p>
                <a:r>
                  <a:rPr lang="en-GB" sz="2000" dirty="0"/>
                  <a:t>DMM </a:t>
                </a:r>
              </a:p>
              <a:p>
                <a:r>
                  <a:rPr lang="en-GB" sz="2000" dirty="0"/>
                  <a:t>(Stage 1/T1N0M0)</a:t>
                </a:r>
              </a:p>
            </p:txBody>
          </p:sp>
          <p:sp>
            <p:nvSpPr>
              <p:cNvPr id="57" name="TextBox 56">
                <a:extLst>
                  <a:ext uri="{FF2B5EF4-FFF2-40B4-BE49-F238E27FC236}">
                    <a16:creationId xmlns:a16="http://schemas.microsoft.com/office/drawing/2014/main" id="{8DDAB238-960B-4738-A3BE-2F9EF751D4DE}"/>
                  </a:ext>
                </a:extLst>
              </p:cNvPr>
              <p:cNvSpPr txBox="1"/>
              <p:nvPr/>
            </p:nvSpPr>
            <p:spPr>
              <a:xfrm>
                <a:off x="9914005" y="19175868"/>
                <a:ext cx="2346244" cy="400110"/>
              </a:xfrm>
              <a:prstGeom prst="rect">
                <a:avLst/>
              </a:prstGeom>
              <a:noFill/>
            </p:spPr>
            <p:txBody>
              <a:bodyPr wrap="square" rtlCol="0">
                <a:spAutoFit/>
              </a:bodyPr>
              <a:lstStyle/>
              <a:p>
                <a:r>
                  <a:rPr lang="en-GB" sz="2000" dirty="0"/>
                  <a:t>LMM</a:t>
                </a:r>
              </a:p>
            </p:txBody>
          </p:sp>
          <p:grpSp>
            <p:nvGrpSpPr>
              <p:cNvPr id="45" name="Group 44">
                <a:extLst>
                  <a:ext uri="{FF2B5EF4-FFF2-40B4-BE49-F238E27FC236}">
                    <a16:creationId xmlns:a16="http://schemas.microsoft.com/office/drawing/2014/main" id="{56FA2FBB-7836-4CA5-82B9-310A24F39C2B}"/>
                  </a:ext>
                </a:extLst>
              </p:cNvPr>
              <p:cNvGrpSpPr/>
              <p:nvPr/>
            </p:nvGrpSpPr>
            <p:grpSpPr>
              <a:xfrm>
                <a:off x="12193211" y="17354354"/>
                <a:ext cx="8312728" cy="2647147"/>
                <a:chOff x="12193211" y="17354354"/>
                <a:chExt cx="8312728" cy="2647147"/>
              </a:xfrm>
            </p:grpSpPr>
            <p:grpSp>
              <p:nvGrpSpPr>
                <p:cNvPr id="24" name="Group 23">
                  <a:extLst>
                    <a:ext uri="{FF2B5EF4-FFF2-40B4-BE49-F238E27FC236}">
                      <a16:creationId xmlns:a16="http://schemas.microsoft.com/office/drawing/2014/main" id="{01EFE094-1C35-402B-9C51-68B5CC2C42E2}"/>
                    </a:ext>
                  </a:extLst>
                </p:cNvPr>
                <p:cNvGrpSpPr/>
                <p:nvPr/>
              </p:nvGrpSpPr>
              <p:grpSpPr>
                <a:xfrm>
                  <a:off x="12193211" y="17751120"/>
                  <a:ext cx="8312728" cy="1968144"/>
                  <a:chOff x="11072198" y="18574127"/>
                  <a:chExt cx="8312728" cy="1968144"/>
                </a:xfrm>
              </p:grpSpPr>
              <p:graphicFrame>
                <p:nvGraphicFramePr>
                  <p:cNvPr id="31" name="Chart 30">
                    <a:extLst>
                      <a:ext uri="{FF2B5EF4-FFF2-40B4-BE49-F238E27FC236}">
                        <a16:creationId xmlns:a16="http://schemas.microsoft.com/office/drawing/2014/main" id="{1941611F-FAEC-448E-B363-9A388231D50C}"/>
                      </a:ext>
                    </a:extLst>
                  </p:cNvPr>
                  <p:cNvGraphicFramePr/>
                  <p:nvPr/>
                </p:nvGraphicFramePr>
                <p:xfrm>
                  <a:off x="11072198" y="18574127"/>
                  <a:ext cx="8312728" cy="1968144"/>
                </p:xfrm>
                <a:graphic>
                  <a:graphicData uri="http://schemas.openxmlformats.org/drawingml/2006/chart">
                    <c:chart xmlns:c="http://schemas.openxmlformats.org/drawingml/2006/chart" xmlns:r="http://schemas.openxmlformats.org/officeDocument/2006/relationships" r:id="rId11"/>
                  </a:graphicData>
                </a:graphic>
              </p:graphicFrame>
              <p:sp>
                <p:nvSpPr>
                  <p:cNvPr id="23" name="TextBox 22">
                    <a:extLst>
                      <a:ext uri="{FF2B5EF4-FFF2-40B4-BE49-F238E27FC236}">
                        <a16:creationId xmlns:a16="http://schemas.microsoft.com/office/drawing/2014/main" id="{4EE0998D-B9C4-456F-BBCA-D8CB14DC1237}"/>
                      </a:ext>
                    </a:extLst>
                  </p:cNvPr>
                  <p:cNvSpPr txBox="1"/>
                  <p:nvPr/>
                </p:nvSpPr>
                <p:spPr>
                  <a:xfrm>
                    <a:off x="12554047" y="18694994"/>
                    <a:ext cx="4896091" cy="400110"/>
                  </a:xfrm>
                  <a:prstGeom prst="rect">
                    <a:avLst/>
                  </a:prstGeom>
                  <a:noFill/>
                </p:spPr>
                <p:txBody>
                  <a:bodyPr wrap="square" rtlCol="0">
                    <a:spAutoFit/>
                  </a:bodyPr>
                  <a:lstStyle/>
                  <a:p>
                    <a:r>
                      <a:rPr lang="en-GB" sz="2000" dirty="0">
                        <a:solidFill>
                          <a:schemeClr val="dk1"/>
                        </a:solidFill>
                      </a:rPr>
                      <a:t>6-18 months </a:t>
                    </a:r>
                    <a:r>
                      <a:rPr lang="en-GB" sz="2000" baseline="30000" dirty="0">
                        <a:solidFill>
                          <a:schemeClr val="dk1"/>
                        </a:solidFill>
                      </a:rPr>
                      <a:t>(2)</a:t>
                    </a:r>
                  </a:p>
                </p:txBody>
              </p:sp>
              <p:sp>
                <p:nvSpPr>
                  <p:cNvPr id="34" name="TextBox 33">
                    <a:extLst>
                      <a:ext uri="{FF2B5EF4-FFF2-40B4-BE49-F238E27FC236}">
                        <a16:creationId xmlns:a16="http://schemas.microsoft.com/office/drawing/2014/main" id="{2B41FF62-68C1-42F8-B5E9-ACFED9CD6567}"/>
                      </a:ext>
                    </a:extLst>
                  </p:cNvPr>
                  <p:cNvSpPr txBox="1"/>
                  <p:nvPr/>
                </p:nvSpPr>
                <p:spPr>
                  <a:xfrm>
                    <a:off x="13817616" y="19358804"/>
                    <a:ext cx="4896091" cy="400110"/>
                  </a:xfrm>
                  <a:prstGeom prst="rect">
                    <a:avLst/>
                  </a:prstGeom>
                  <a:noFill/>
                </p:spPr>
                <p:txBody>
                  <a:bodyPr wrap="square" rtlCol="0">
                    <a:spAutoFit/>
                  </a:bodyPr>
                  <a:lstStyle/>
                  <a:p>
                    <a:r>
                      <a:rPr lang="en-GB" sz="2000" dirty="0">
                        <a:solidFill>
                          <a:schemeClr val="dk1"/>
                        </a:solidFill>
                      </a:rPr>
                      <a:t>23 - 40 months </a:t>
                    </a:r>
                    <a:r>
                      <a:rPr lang="en-GB" sz="2000" baseline="30000" dirty="0">
                        <a:solidFill>
                          <a:schemeClr val="dk1"/>
                        </a:solidFill>
                      </a:rPr>
                      <a:t>(6)</a:t>
                    </a:r>
                  </a:p>
                </p:txBody>
              </p:sp>
              <p:sp>
                <p:nvSpPr>
                  <p:cNvPr id="35" name="TextBox 34">
                    <a:extLst>
                      <a:ext uri="{FF2B5EF4-FFF2-40B4-BE49-F238E27FC236}">
                        <a16:creationId xmlns:a16="http://schemas.microsoft.com/office/drawing/2014/main" id="{A6C78604-8AC9-4387-942F-E6D438FE8BCF}"/>
                      </a:ext>
                    </a:extLst>
                  </p:cNvPr>
                  <p:cNvSpPr txBox="1"/>
                  <p:nvPr/>
                </p:nvSpPr>
                <p:spPr>
                  <a:xfrm>
                    <a:off x="14488835" y="20015611"/>
                    <a:ext cx="4896091" cy="400110"/>
                  </a:xfrm>
                  <a:prstGeom prst="rect">
                    <a:avLst/>
                  </a:prstGeom>
                  <a:noFill/>
                </p:spPr>
                <p:txBody>
                  <a:bodyPr wrap="square" rtlCol="0">
                    <a:spAutoFit/>
                  </a:bodyPr>
                  <a:lstStyle/>
                  <a:p>
                    <a:r>
                      <a:rPr lang="en-GB" sz="2000" dirty="0">
                        <a:solidFill>
                          <a:schemeClr val="dk1"/>
                        </a:solidFill>
                        <a:highlight>
                          <a:srgbClr val="EED6E8"/>
                        </a:highlight>
                      </a:rPr>
                      <a:t>?? 29</a:t>
                    </a:r>
                    <a:r>
                      <a:rPr lang="en-GB" sz="2000" baseline="30000" dirty="0">
                        <a:solidFill>
                          <a:schemeClr val="dk1"/>
                        </a:solidFill>
                        <a:highlight>
                          <a:srgbClr val="EED6E8"/>
                        </a:highlight>
                      </a:rPr>
                      <a:t>(5)</a:t>
                    </a:r>
                    <a:r>
                      <a:rPr lang="en-GB" sz="2000" dirty="0">
                        <a:solidFill>
                          <a:schemeClr val="dk1"/>
                        </a:solidFill>
                        <a:highlight>
                          <a:srgbClr val="EED6E8"/>
                        </a:highlight>
                      </a:rPr>
                      <a:t>- 134</a:t>
                    </a:r>
                    <a:r>
                      <a:rPr lang="en-GB" sz="2000" baseline="30000" dirty="0">
                        <a:solidFill>
                          <a:schemeClr val="dk1"/>
                        </a:solidFill>
                        <a:highlight>
                          <a:srgbClr val="EED6E8"/>
                        </a:highlight>
                      </a:rPr>
                      <a:t>(2)</a:t>
                    </a:r>
                    <a:r>
                      <a:rPr lang="en-GB" sz="2000" dirty="0">
                        <a:solidFill>
                          <a:schemeClr val="dk1"/>
                        </a:solidFill>
                        <a:highlight>
                          <a:srgbClr val="EED6E8"/>
                        </a:highlight>
                      </a:rPr>
                      <a:t> months ??*</a:t>
                    </a:r>
                  </a:p>
                </p:txBody>
              </p:sp>
            </p:grpSp>
            <p:sp>
              <p:nvSpPr>
                <p:cNvPr id="43" name="TextBox 42">
                  <a:extLst>
                    <a:ext uri="{FF2B5EF4-FFF2-40B4-BE49-F238E27FC236}">
                      <a16:creationId xmlns:a16="http://schemas.microsoft.com/office/drawing/2014/main" id="{4743FC20-680B-4AB9-8329-735EE15B3F8D}"/>
                    </a:ext>
                  </a:extLst>
                </p:cNvPr>
                <p:cNvSpPr txBox="1"/>
                <p:nvPr/>
              </p:nvSpPr>
              <p:spPr>
                <a:xfrm>
                  <a:off x="12193211" y="17354354"/>
                  <a:ext cx="8097760" cy="461665"/>
                </a:xfrm>
                <a:prstGeom prst="rect">
                  <a:avLst/>
                </a:prstGeom>
                <a:noFill/>
              </p:spPr>
              <p:txBody>
                <a:bodyPr wrap="square" rtlCol="0">
                  <a:spAutoFit/>
                </a:bodyPr>
                <a:lstStyle/>
                <a:p>
                  <a:r>
                    <a:rPr lang="en-GB" sz="2400" dirty="0"/>
                    <a:t>Prognosis (median survival)</a:t>
                  </a:r>
                </a:p>
              </p:txBody>
            </p:sp>
            <p:sp>
              <p:nvSpPr>
                <p:cNvPr id="44" name="TextBox 43">
                  <a:extLst>
                    <a:ext uri="{FF2B5EF4-FFF2-40B4-BE49-F238E27FC236}">
                      <a16:creationId xmlns:a16="http://schemas.microsoft.com/office/drawing/2014/main" id="{6EE2E6A5-6407-46B9-8302-ECC800D82044}"/>
                    </a:ext>
                  </a:extLst>
                </p:cNvPr>
                <p:cNvSpPr txBox="1"/>
                <p:nvPr/>
              </p:nvSpPr>
              <p:spPr>
                <a:xfrm>
                  <a:off x="12193211" y="19662947"/>
                  <a:ext cx="8097760" cy="338554"/>
                </a:xfrm>
                <a:prstGeom prst="rect">
                  <a:avLst/>
                </a:prstGeom>
                <a:noFill/>
              </p:spPr>
              <p:txBody>
                <a:bodyPr wrap="square" rtlCol="0">
                  <a:spAutoFit/>
                </a:bodyPr>
                <a:lstStyle/>
                <a:p>
                  <a:r>
                    <a:rPr lang="en-GB" sz="1600" dirty="0"/>
                    <a:t>An infographic depicting prognosis reported in the literature. </a:t>
                  </a:r>
                </a:p>
              </p:txBody>
            </p:sp>
          </p:grpSp>
        </p:grpSp>
        <p:grpSp>
          <p:nvGrpSpPr>
            <p:cNvPr id="66" name="Group 65">
              <a:extLst>
                <a:ext uri="{FF2B5EF4-FFF2-40B4-BE49-F238E27FC236}">
                  <a16:creationId xmlns:a16="http://schemas.microsoft.com/office/drawing/2014/main" id="{E9107CC4-4BC4-4FE6-89B1-FBCC04091283}"/>
                </a:ext>
              </a:extLst>
            </p:cNvPr>
            <p:cNvGrpSpPr/>
            <p:nvPr/>
          </p:nvGrpSpPr>
          <p:grpSpPr>
            <a:xfrm>
              <a:off x="9820583" y="12540980"/>
              <a:ext cx="10570089" cy="2641228"/>
              <a:chOff x="9935850" y="14425181"/>
              <a:chExt cx="10570089" cy="2641228"/>
            </a:xfrm>
          </p:grpSpPr>
          <p:grpSp>
            <p:nvGrpSpPr>
              <p:cNvPr id="37" name="Group 36">
                <a:extLst>
                  <a:ext uri="{FF2B5EF4-FFF2-40B4-BE49-F238E27FC236}">
                    <a16:creationId xmlns:a16="http://schemas.microsoft.com/office/drawing/2014/main" id="{2AF7983B-CBBB-477C-81EB-94F95E9AB99B}"/>
                  </a:ext>
                </a:extLst>
              </p:cNvPr>
              <p:cNvGrpSpPr/>
              <p:nvPr/>
            </p:nvGrpSpPr>
            <p:grpSpPr>
              <a:xfrm>
                <a:off x="12193211" y="14823912"/>
                <a:ext cx="8312728" cy="1968144"/>
                <a:chOff x="11072198" y="18574127"/>
                <a:chExt cx="8312728" cy="1968144"/>
              </a:xfrm>
            </p:grpSpPr>
            <p:graphicFrame>
              <p:nvGraphicFramePr>
                <p:cNvPr id="38" name="Chart 37">
                  <a:extLst>
                    <a:ext uri="{FF2B5EF4-FFF2-40B4-BE49-F238E27FC236}">
                      <a16:creationId xmlns:a16="http://schemas.microsoft.com/office/drawing/2014/main" id="{3FEFD1E9-5FEF-4371-AC9B-0FBC25B22FE8}"/>
                    </a:ext>
                  </a:extLst>
                </p:cNvPr>
                <p:cNvGraphicFramePr/>
                <p:nvPr/>
              </p:nvGraphicFramePr>
              <p:xfrm>
                <a:off x="11072198" y="18574127"/>
                <a:ext cx="8312728" cy="1968144"/>
              </p:xfrm>
              <a:graphic>
                <a:graphicData uri="http://schemas.openxmlformats.org/drawingml/2006/chart">
                  <c:chart xmlns:c="http://schemas.openxmlformats.org/drawingml/2006/chart" xmlns:r="http://schemas.openxmlformats.org/officeDocument/2006/relationships" r:id="rId12"/>
                </a:graphicData>
              </a:graphic>
            </p:graphicFrame>
            <p:sp>
              <p:nvSpPr>
                <p:cNvPr id="39" name="TextBox 38">
                  <a:extLst>
                    <a:ext uri="{FF2B5EF4-FFF2-40B4-BE49-F238E27FC236}">
                      <a16:creationId xmlns:a16="http://schemas.microsoft.com/office/drawing/2014/main" id="{A745A80D-135E-48DB-8FDF-F834FC0EC3A9}"/>
                    </a:ext>
                  </a:extLst>
                </p:cNvPr>
                <p:cNvSpPr txBox="1"/>
                <p:nvPr/>
              </p:nvSpPr>
              <p:spPr>
                <a:xfrm>
                  <a:off x="12554047" y="18694994"/>
                  <a:ext cx="4896091" cy="400110"/>
                </a:xfrm>
                <a:prstGeom prst="rect">
                  <a:avLst/>
                </a:prstGeom>
                <a:noFill/>
              </p:spPr>
              <p:txBody>
                <a:bodyPr wrap="square" rtlCol="0">
                  <a:spAutoFit/>
                </a:bodyPr>
                <a:lstStyle/>
                <a:p>
                  <a:r>
                    <a:rPr lang="en-GB" sz="2000" dirty="0">
                      <a:solidFill>
                        <a:schemeClr val="dk1"/>
                      </a:solidFill>
                    </a:rPr>
                    <a:t>&lt;1% </a:t>
                  </a:r>
                  <a:r>
                    <a:rPr lang="en-GB" sz="2000" baseline="30000" dirty="0">
                      <a:solidFill>
                        <a:schemeClr val="dk1"/>
                      </a:solidFill>
                    </a:rPr>
                    <a:t>(3)</a:t>
                  </a:r>
                  <a:r>
                    <a:rPr lang="en-GB" sz="2000" dirty="0">
                      <a:solidFill>
                        <a:schemeClr val="dk1"/>
                      </a:solidFill>
                    </a:rPr>
                    <a:t> </a:t>
                  </a:r>
                </a:p>
              </p:txBody>
            </p:sp>
            <p:sp>
              <p:nvSpPr>
                <p:cNvPr id="40" name="TextBox 39">
                  <a:extLst>
                    <a:ext uri="{FF2B5EF4-FFF2-40B4-BE49-F238E27FC236}">
                      <a16:creationId xmlns:a16="http://schemas.microsoft.com/office/drawing/2014/main" id="{2C477BE2-8FD6-4978-B3FA-1C399F6ADD52}"/>
                    </a:ext>
                  </a:extLst>
                </p:cNvPr>
                <p:cNvSpPr txBox="1"/>
                <p:nvPr/>
              </p:nvSpPr>
              <p:spPr>
                <a:xfrm>
                  <a:off x="12554048" y="19358804"/>
                  <a:ext cx="6159660" cy="400110"/>
                </a:xfrm>
                <a:prstGeom prst="rect">
                  <a:avLst/>
                </a:prstGeom>
                <a:noFill/>
              </p:spPr>
              <p:txBody>
                <a:bodyPr wrap="square" rtlCol="0">
                  <a:spAutoFit/>
                </a:bodyPr>
                <a:lstStyle/>
                <a:p>
                  <a:r>
                    <a:rPr lang="en-GB" sz="2000" dirty="0">
                      <a:solidFill>
                        <a:schemeClr val="dk1"/>
                      </a:solidFill>
                    </a:rPr>
                    <a:t>59% </a:t>
                  </a:r>
                  <a:r>
                    <a:rPr lang="en-GB" sz="2000" baseline="30000" dirty="0">
                      <a:solidFill>
                        <a:schemeClr val="dk1"/>
                      </a:solidFill>
                    </a:rPr>
                    <a:t>(4)	</a:t>
                  </a:r>
                </a:p>
              </p:txBody>
            </p:sp>
            <p:sp>
              <p:nvSpPr>
                <p:cNvPr id="41" name="TextBox 40">
                  <a:extLst>
                    <a:ext uri="{FF2B5EF4-FFF2-40B4-BE49-F238E27FC236}">
                      <a16:creationId xmlns:a16="http://schemas.microsoft.com/office/drawing/2014/main" id="{8039257B-AB2E-45FD-882A-095218D3B5F5}"/>
                    </a:ext>
                  </a:extLst>
                </p:cNvPr>
                <p:cNvSpPr txBox="1"/>
                <p:nvPr/>
              </p:nvSpPr>
              <p:spPr>
                <a:xfrm>
                  <a:off x="12554047" y="20015611"/>
                  <a:ext cx="6830879" cy="400110"/>
                </a:xfrm>
                <a:prstGeom prst="rect">
                  <a:avLst/>
                </a:prstGeom>
                <a:noFill/>
              </p:spPr>
              <p:txBody>
                <a:bodyPr wrap="square" rtlCol="0">
                  <a:spAutoFit/>
                </a:bodyPr>
                <a:lstStyle/>
                <a:p>
                  <a:r>
                    <a:rPr lang="en-GB" sz="2000" dirty="0">
                      <a:solidFill>
                        <a:schemeClr val="dk1"/>
                      </a:solidFill>
                    </a:rPr>
                    <a:t>95 – 97% </a:t>
                  </a:r>
                  <a:r>
                    <a:rPr lang="en-GB" sz="2000" baseline="30000" dirty="0">
                      <a:solidFill>
                        <a:schemeClr val="dk1"/>
                      </a:solidFill>
                    </a:rPr>
                    <a:t>(2)(5)</a:t>
                  </a:r>
                </a:p>
              </p:txBody>
            </p:sp>
          </p:grpSp>
          <p:sp>
            <p:nvSpPr>
              <p:cNvPr id="46" name="TextBox 45">
                <a:extLst>
                  <a:ext uri="{FF2B5EF4-FFF2-40B4-BE49-F238E27FC236}">
                    <a16:creationId xmlns:a16="http://schemas.microsoft.com/office/drawing/2014/main" id="{596C30E2-E926-4157-A7B2-6F899417B0F3}"/>
                  </a:ext>
                </a:extLst>
              </p:cNvPr>
              <p:cNvSpPr txBox="1"/>
              <p:nvPr/>
            </p:nvSpPr>
            <p:spPr>
              <a:xfrm>
                <a:off x="12193211" y="14425181"/>
                <a:ext cx="8097760" cy="461665"/>
              </a:xfrm>
              <a:prstGeom prst="rect">
                <a:avLst/>
              </a:prstGeom>
              <a:noFill/>
            </p:spPr>
            <p:txBody>
              <a:bodyPr wrap="square" rtlCol="0">
                <a:spAutoFit/>
              </a:bodyPr>
              <a:lstStyle/>
              <a:p>
                <a:r>
                  <a:rPr lang="en-GB" sz="2400" dirty="0"/>
                  <a:t>Treatment with surgical resection</a:t>
                </a:r>
              </a:p>
            </p:txBody>
          </p:sp>
          <p:sp>
            <p:nvSpPr>
              <p:cNvPr id="47" name="TextBox 46">
                <a:extLst>
                  <a:ext uri="{FF2B5EF4-FFF2-40B4-BE49-F238E27FC236}">
                    <a16:creationId xmlns:a16="http://schemas.microsoft.com/office/drawing/2014/main" id="{CAE37671-E862-4C97-81D3-B27A20B195FC}"/>
                  </a:ext>
                </a:extLst>
              </p:cNvPr>
              <p:cNvSpPr txBox="1"/>
              <p:nvPr/>
            </p:nvSpPr>
            <p:spPr>
              <a:xfrm>
                <a:off x="12193211" y="16727855"/>
                <a:ext cx="8097760" cy="338554"/>
              </a:xfrm>
              <a:prstGeom prst="rect">
                <a:avLst/>
              </a:prstGeom>
              <a:noFill/>
            </p:spPr>
            <p:txBody>
              <a:bodyPr wrap="square" rtlCol="0">
                <a:spAutoFit/>
              </a:bodyPr>
              <a:lstStyle/>
              <a:p>
                <a:r>
                  <a:rPr lang="en-GB" sz="1600" dirty="0"/>
                  <a:t>An infographic depicting rate of resection with view to treat reported in the literature. </a:t>
                </a:r>
              </a:p>
            </p:txBody>
          </p:sp>
          <p:sp>
            <p:nvSpPr>
              <p:cNvPr id="48" name="TextBox 47">
                <a:extLst>
                  <a:ext uri="{FF2B5EF4-FFF2-40B4-BE49-F238E27FC236}">
                    <a16:creationId xmlns:a16="http://schemas.microsoft.com/office/drawing/2014/main" id="{CABB6036-9D35-435E-897D-32E94F615AC0}"/>
                  </a:ext>
                </a:extLst>
              </p:cNvPr>
              <p:cNvSpPr txBox="1"/>
              <p:nvPr/>
            </p:nvSpPr>
            <p:spPr>
              <a:xfrm>
                <a:off x="9935850" y="14965385"/>
                <a:ext cx="2179950" cy="400110"/>
              </a:xfrm>
              <a:prstGeom prst="rect">
                <a:avLst/>
              </a:prstGeom>
              <a:noFill/>
            </p:spPr>
            <p:txBody>
              <a:bodyPr wrap="square" rtlCol="0">
                <a:spAutoFit/>
              </a:bodyPr>
              <a:lstStyle/>
              <a:p>
                <a:r>
                  <a:rPr lang="en-GB" sz="2000" dirty="0"/>
                  <a:t>DMM (all)</a:t>
                </a:r>
              </a:p>
            </p:txBody>
          </p:sp>
          <p:sp>
            <p:nvSpPr>
              <p:cNvPr id="49" name="TextBox 48">
                <a:extLst>
                  <a:ext uri="{FF2B5EF4-FFF2-40B4-BE49-F238E27FC236}">
                    <a16:creationId xmlns:a16="http://schemas.microsoft.com/office/drawing/2014/main" id="{E4AC4166-CA50-4322-95F7-380F9C476042}"/>
                  </a:ext>
                </a:extLst>
              </p:cNvPr>
              <p:cNvSpPr txBox="1"/>
              <p:nvPr/>
            </p:nvSpPr>
            <p:spPr>
              <a:xfrm>
                <a:off x="9935850" y="15480613"/>
                <a:ext cx="2346244" cy="707886"/>
              </a:xfrm>
              <a:prstGeom prst="rect">
                <a:avLst/>
              </a:prstGeom>
              <a:noFill/>
            </p:spPr>
            <p:txBody>
              <a:bodyPr wrap="square" rtlCol="0">
                <a:spAutoFit/>
              </a:bodyPr>
              <a:lstStyle/>
              <a:p>
                <a:r>
                  <a:rPr lang="en-GB" sz="2000" dirty="0"/>
                  <a:t>DMM </a:t>
                </a:r>
              </a:p>
              <a:p>
                <a:r>
                  <a:rPr lang="en-GB" sz="2000" dirty="0"/>
                  <a:t>(Stage 1/T1N0M0)</a:t>
                </a:r>
              </a:p>
            </p:txBody>
          </p:sp>
          <p:sp>
            <p:nvSpPr>
              <p:cNvPr id="50" name="TextBox 49">
                <a:extLst>
                  <a:ext uri="{FF2B5EF4-FFF2-40B4-BE49-F238E27FC236}">
                    <a16:creationId xmlns:a16="http://schemas.microsoft.com/office/drawing/2014/main" id="{12777480-2E2B-47A5-853F-87CAD94D9ED4}"/>
                  </a:ext>
                </a:extLst>
              </p:cNvPr>
              <p:cNvSpPr txBox="1"/>
              <p:nvPr/>
            </p:nvSpPr>
            <p:spPr>
              <a:xfrm>
                <a:off x="9935850" y="16288056"/>
                <a:ext cx="2346244" cy="400110"/>
              </a:xfrm>
              <a:prstGeom prst="rect">
                <a:avLst/>
              </a:prstGeom>
              <a:noFill/>
            </p:spPr>
            <p:txBody>
              <a:bodyPr wrap="square" rtlCol="0">
                <a:spAutoFit/>
              </a:bodyPr>
              <a:lstStyle/>
              <a:p>
                <a:r>
                  <a:rPr lang="en-GB" sz="2000" dirty="0"/>
                  <a:t>LMM</a:t>
                </a:r>
              </a:p>
            </p:txBody>
          </p:sp>
        </p:grpSp>
      </p:grpSp>
      <p:sp>
        <p:nvSpPr>
          <p:cNvPr id="74" name="Arrow: Right 73">
            <a:extLst>
              <a:ext uri="{FF2B5EF4-FFF2-40B4-BE49-F238E27FC236}">
                <a16:creationId xmlns:a16="http://schemas.microsoft.com/office/drawing/2014/main" id="{CDC087C5-3361-4F47-9F1A-A36A4FE01051}"/>
              </a:ext>
            </a:extLst>
          </p:cNvPr>
          <p:cNvSpPr/>
          <p:nvPr/>
        </p:nvSpPr>
        <p:spPr>
          <a:xfrm rot="18654230">
            <a:off x="12173668" y="6552914"/>
            <a:ext cx="515551" cy="188367"/>
          </a:xfrm>
          <a:prstGeom prst="rightArrow">
            <a:avLst>
              <a:gd name="adj1" fmla="val 50000"/>
              <a:gd name="adj2" fmla="val 10295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5" name="Arrow: Right 74">
            <a:extLst>
              <a:ext uri="{FF2B5EF4-FFF2-40B4-BE49-F238E27FC236}">
                <a16:creationId xmlns:a16="http://schemas.microsoft.com/office/drawing/2014/main" id="{F5322C67-C0AB-4B01-B278-D0697367A636}"/>
              </a:ext>
            </a:extLst>
          </p:cNvPr>
          <p:cNvSpPr/>
          <p:nvPr/>
        </p:nvSpPr>
        <p:spPr>
          <a:xfrm rot="18654230">
            <a:off x="15508793" y="6862454"/>
            <a:ext cx="515551" cy="188367"/>
          </a:xfrm>
          <a:prstGeom prst="rightArrow">
            <a:avLst>
              <a:gd name="adj1" fmla="val 50000"/>
              <a:gd name="adj2" fmla="val 10295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6" name="Arrow: Right 75">
            <a:extLst>
              <a:ext uri="{FF2B5EF4-FFF2-40B4-BE49-F238E27FC236}">
                <a16:creationId xmlns:a16="http://schemas.microsoft.com/office/drawing/2014/main" id="{77CD0954-D30C-48BD-A52C-1BE9A078DB94}"/>
              </a:ext>
            </a:extLst>
          </p:cNvPr>
          <p:cNvSpPr/>
          <p:nvPr/>
        </p:nvSpPr>
        <p:spPr>
          <a:xfrm rot="18654230">
            <a:off x="18502112" y="8738744"/>
            <a:ext cx="515551" cy="188367"/>
          </a:xfrm>
          <a:prstGeom prst="rightArrow">
            <a:avLst>
              <a:gd name="adj1" fmla="val 50000"/>
              <a:gd name="adj2" fmla="val 10295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TextBox 64">
            <a:extLst>
              <a:ext uri="{FF2B5EF4-FFF2-40B4-BE49-F238E27FC236}">
                <a16:creationId xmlns:a16="http://schemas.microsoft.com/office/drawing/2014/main" id="{C7AD02E8-17A0-4149-BBA7-B5850FFC052B}"/>
              </a:ext>
            </a:extLst>
          </p:cNvPr>
          <p:cNvSpPr txBox="1"/>
          <p:nvPr/>
        </p:nvSpPr>
        <p:spPr>
          <a:xfrm>
            <a:off x="22493706" y="15474053"/>
            <a:ext cx="6863142" cy="5386090"/>
          </a:xfrm>
          <a:prstGeom prst="rect">
            <a:avLst/>
          </a:prstGeom>
          <a:noFill/>
          <a:ln>
            <a:noFill/>
          </a:ln>
        </p:spPr>
        <p:txBody>
          <a:bodyPr wrap="square">
            <a:spAutoFit/>
          </a:bodyPr>
          <a:lstStyle/>
          <a:p>
            <a:r>
              <a:rPr lang="en-GB" sz="3600" dirty="0">
                <a:latin typeface="Amasis MT Pro" panose="02040504050005020304" pitchFamily="18" charset="0"/>
              </a:rPr>
              <a:t>4 A different prognosis?</a:t>
            </a:r>
          </a:p>
          <a:p>
            <a:endParaRPr lang="en-GB" sz="800" dirty="0"/>
          </a:p>
          <a:p>
            <a:r>
              <a:rPr lang="en-GB" sz="2000" dirty="0"/>
              <a:t>The interest in diagnosing localised malignant mesothelioma (LMM) is the possibility that combined treatment including surgery might control the disease long term. In contrast, the more common diffuse malignant mesothelioma is mostly not amenable to radical resection with curative intent</a:t>
            </a:r>
            <a:r>
              <a:rPr lang="en-GB" sz="2000" baseline="30000" dirty="0"/>
              <a:t>(3)</a:t>
            </a:r>
            <a:r>
              <a:rPr lang="en-GB" sz="2000" dirty="0"/>
              <a:t>. As LMM has mostly been featured through case reports, there has been some attempt to assimilate this data, but prognosis remains uncertain though is potentially more optimistic (Chart).</a:t>
            </a:r>
          </a:p>
          <a:p>
            <a:endParaRPr lang="en-GB" sz="2000" dirty="0"/>
          </a:p>
          <a:p>
            <a:r>
              <a:rPr lang="en-GB" sz="2000" dirty="0"/>
              <a:t>Radiologically, our patient appeared to have LMM. His rapid deterioration and systemic symptoms may suggest otherwise. Unfortunately this gentleman was no longer fit for laparoscopy and passed away shortly thereafter. His diagnosis of LMM is therefore unconfirmed. Nevertheless his case and presentation reminds us of this diagnosis and its potential for treatment. </a:t>
            </a:r>
          </a:p>
        </p:txBody>
      </p:sp>
    </p:spTree>
    <p:extLst>
      <p:ext uri="{BB962C8B-B14F-4D97-AF65-F5344CB8AC3E}">
        <p14:creationId xmlns:p14="http://schemas.microsoft.com/office/powerpoint/2010/main" val="3148248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5033</TotalTime>
  <Words>1574</Words>
  <Application>Microsoft Office PowerPoint</Application>
  <PresentationFormat>Custom</PresentationFormat>
  <Paragraphs>116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Amasis MT Pro</vt: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Evelyn Qian</dc:creator>
  <cp:lastModifiedBy>Evelyn Qian</cp:lastModifiedBy>
  <cp:revision>92</cp:revision>
  <dcterms:created xsi:type="dcterms:W3CDTF">2021-05-24T22:10:39Z</dcterms:created>
  <dcterms:modified xsi:type="dcterms:W3CDTF">2021-06-05T21:41:57Z</dcterms:modified>
</cp:coreProperties>
</file>