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776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image" Target="../media/image3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en-GB"/>
              <a:t>Admitting locations related to age and Battle score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65 and over</c:v>
          </c:tx>
          <c:spPr>
            <a:solidFill>
              <a:srgbClr val="4472C4"/>
            </a:solidFill>
            <a:ln>
              <a:noFill/>
            </a:ln>
          </c:spPr>
          <c:invertIfNegative val="0"/>
          <c:cat>
            <c:strLit>
              <c:ptCount val="4"/>
              <c:pt idx="0">
                <c:v>Battle score 16 or more admitted invasive</c:v>
              </c:pt>
              <c:pt idx="1">
                <c:v>Battle score 0 - 15 admitted non-invasive</c:v>
              </c:pt>
              <c:pt idx="2">
                <c:v>Battle score 16 or more admitted non-invasive</c:v>
              </c:pt>
              <c:pt idx="3">
                <c:v>Battle score 0 - 15 admitted invasive</c:v>
              </c:pt>
            </c:strLit>
          </c:cat>
          <c:val>
            <c:numLit>
              <c:formatCode>General</c:formatCode>
              <c:ptCount val="4"/>
              <c:pt idx="0">
                <c:v>13</c:v>
              </c:pt>
              <c:pt idx="1">
                <c:v>10</c:v>
              </c:pt>
              <c:pt idx="2">
                <c:v>21</c:v>
              </c:pt>
              <c:pt idx="3">
                <c:v>4</c:v>
              </c:pt>
            </c:numLit>
          </c:val>
          <c:extLst>
            <c:ext xmlns:c16="http://schemas.microsoft.com/office/drawing/2014/chart" uri="{C3380CC4-5D6E-409C-BE32-E72D297353CC}">
              <c16:uniqueId val="{00000000-FC9D-41F0-AF69-7DA58D29CE68}"/>
            </c:ext>
          </c:extLst>
        </c:ser>
        <c:ser>
          <c:idx val="1"/>
          <c:order val="1"/>
          <c:tx>
            <c:v>Under 65</c:v>
          </c:tx>
          <c:spPr>
            <a:solidFill>
              <a:srgbClr val="ED7D31"/>
            </a:solidFill>
            <a:ln>
              <a:noFill/>
            </a:ln>
          </c:spPr>
          <c:invertIfNegative val="0"/>
          <c:cat>
            <c:strLit>
              <c:ptCount val="4"/>
              <c:pt idx="0">
                <c:v>Battle score 16 or more admitted invasive</c:v>
              </c:pt>
              <c:pt idx="1">
                <c:v>Battle score 0 - 15 admitted non-invasive</c:v>
              </c:pt>
              <c:pt idx="2">
                <c:v>Battle score 16 or more admitted non-invasive</c:v>
              </c:pt>
              <c:pt idx="3">
                <c:v>Battle score 0 - 15 admitted invasive</c:v>
              </c:pt>
            </c:strLit>
          </c:cat>
          <c:val>
            <c:numLit>
              <c:formatCode>General</c:formatCode>
              <c:ptCount val="4"/>
              <c:pt idx="0">
                <c:v>12</c:v>
              </c:pt>
              <c:pt idx="1">
                <c:v>6</c:v>
              </c:pt>
              <c:pt idx="2">
                <c:v>3</c:v>
              </c:pt>
              <c:pt idx="3">
                <c:v>8</c:v>
              </c:pt>
            </c:numLit>
          </c:val>
          <c:extLst>
            <c:ext xmlns:c16="http://schemas.microsoft.com/office/drawing/2014/chart" uri="{C3380CC4-5D6E-409C-BE32-E72D297353CC}">
              <c16:uniqueId val="{00000001-FC9D-41F0-AF69-7DA58D29C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8201912"/>
        <c:axId val="248201256"/>
      </c:barChart>
      <c:valAx>
        <c:axId val="248201256"/>
        <c:scaling>
          <c:orientation val="minMax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crossAx val="248201912"/>
        <c:crosses val="autoZero"/>
        <c:crossBetween val="between"/>
      </c:valAx>
      <c:catAx>
        <c:axId val="248201912"/>
        <c:scaling>
          <c:orientation val="minMax"/>
        </c:scaling>
        <c:delete val="0"/>
        <c:axPos val="b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crossAx val="248201256"/>
        <c:crosses val="autoZero"/>
        <c:auto val="1"/>
        <c:lblAlgn val="ctr"/>
        <c:lblOffset val="100"/>
        <c:noMultiLvlLbl val="0"/>
      </c:catAx>
      <c:spPr>
        <a:blipFill>
          <a:blip xmlns:r="http://schemas.openxmlformats.org/officeDocument/2006/relationships" r:embed="rId1"/>
          <a:tile/>
        </a:blipFill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  <c:dispBlanksAs val="gap"/>
    <c:showDLblsOverMax val="0"/>
  </c:chart>
  <c:spPr>
    <a:solidFill>
      <a:srgbClr val="FFFFFF"/>
    </a:solidFill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500" b="0" i="0" u="none" strike="noStrike" kern="1200" baseline="0">
          <a:solidFill>
            <a:srgbClr val="000000"/>
          </a:solidFill>
          <a:latin typeface="Calibri"/>
        </a:defRPr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1C5B1-0970-4D82-A911-7EC364005E0D}" type="datetimeFigureOut">
              <a:rPr lang="en-GB" smtClean="0"/>
              <a:pPr/>
              <a:t>06/06/2021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1E929-9F08-4702-A328-00413DB8BBE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Julie\Desktop\rcem powerpo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3138" y="347244"/>
            <a:ext cx="5373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Chest Trauma In Victoria Kirkcaldy Hospital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66300"/>
            <a:ext cx="2616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166300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AutoShape 14" descr="Image result for prize"/>
          <p:cNvSpPr>
            <a:spLocks noChangeAspect="1" noChangeArrowheads="1"/>
          </p:cNvSpPr>
          <p:nvPr/>
        </p:nvSpPr>
        <p:spPr bwMode="auto">
          <a:xfrm>
            <a:off x="47626" y="-182033"/>
            <a:ext cx="2135981" cy="2120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694EFE-BEF4-45E5-9C49-C4769466A2F9}"/>
              </a:ext>
            </a:extLst>
          </p:cNvPr>
          <p:cNvSpPr txBox="1"/>
          <p:nvPr/>
        </p:nvSpPr>
        <p:spPr>
          <a:xfrm>
            <a:off x="309236" y="1290536"/>
            <a:ext cx="5520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Anna Johnstone</a:t>
            </a:r>
            <a:r>
              <a:rPr lang="en-GB" sz="1400" baseline="30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, Julie Thomson</a:t>
            </a:r>
            <a:r>
              <a:rPr lang="en-GB" sz="1400" baseline="30000" dirty="0">
                <a:solidFill>
                  <a:schemeClr val="bg1">
                    <a:lumMod val="75000"/>
                  </a:schemeClr>
                </a:solidFill>
              </a:rPr>
              <a:t>2</a:t>
            </a:r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,  Alex Von Maydell</a:t>
            </a:r>
            <a:r>
              <a:rPr lang="en-GB" sz="1400" baseline="30000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GB" sz="1400" dirty="0">
                <a:solidFill>
                  <a:schemeClr val="bg1">
                    <a:lumMod val="75000"/>
                  </a:schemeClr>
                </a:solidFill>
              </a:rPr>
              <a:t>, Deborah Gilliland</a:t>
            </a:r>
            <a:r>
              <a:rPr lang="en-GB" sz="1400" baseline="30000" dirty="0">
                <a:solidFill>
                  <a:schemeClr val="bg1">
                    <a:lumMod val="75000"/>
                  </a:schemeClr>
                </a:solidFill>
              </a:rPr>
              <a:t>1</a:t>
            </a:r>
          </a:p>
          <a:p>
            <a:r>
              <a:rPr lang="en-GB" sz="1400" baseline="30000" dirty="0">
                <a:solidFill>
                  <a:schemeClr val="bg1">
                    <a:lumMod val="75000"/>
                  </a:schemeClr>
                </a:solidFill>
              </a:rPr>
              <a:t>1. Junior Clinical Fellow, Emergency Medicine. 2. Consultant and Clinical Lead, Emergency Medicine</a:t>
            </a:r>
            <a:endParaRPr lang="en-GB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7785A1-E0ED-46EB-85CA-DF8C240E7523}"/>
              </a:ext>
            </a:extLst>
          </p:cNvPr>
          <p:cNvSpPr txBox="1"/>
          <p:nvPr/>
        </p:nvSpPr>
        <p:spPr>
          <a:xfrm rot="10800000" flipH="1" flipV="1">
            <a:off x="111569" y="1885197"/>
            <a:ext cx="65577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Blunt chest wall trauma accounts for 15% of presentations to the emergency department. Complications don’t occur until 48-72 hours after presentation, making management decisions difficult in early stages (Battle 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al.,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2014). Battle’s Score is a prognostic model in which 5 risk factors for complications: age; number of ribs fractures; pre-injury anticoagulant use; chronic lung disease; oxygen saturations are used. A score of 16 or more means patients are high risk for developing complications. </a:t>
            </a:r>
            <a:endParaRPr lang="en-GB" sz="1200" dirty="0"/>
          </a:p>
        </p:txBody>
      </p:sp>
      <p:pic>
        <p:nvPicPr>
          <p:cNvPr id="11" name="Picture 2" descr="Ceri Battle on Twitter: &quot;Happy to share info re the score if you want it.… &quot;">
            <a:extLst>
              <a:ext uri="{FF2B5EF4-FFF2-40B4-BE49-F238E27FC236}">
                <a16:creationId xmlns:a16="http://schemas.microsoft.com/office/drawing/2014/main" id="{EF6E65EF-98AA-4814-888A-D3E5C5D6A7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321" t="18568" r="1957" b="1790"/>
          <a:stretch/>
        </p:blipFill>
        <p:spPr>
          <a:xfrm>
            <a:off x="164560" y="3414208"/>
            <a:ext cx="3660921" cy="216590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8C4104-7E61-42AF-A0BD-253A92D695EF}"/>
              </a:ext>
            </a:extLst>
          </p:cNvPr>
          <p:cNvSpPr txBox="1"/>
          <p:nvPr/>
        </p:nvSpPr>
        <p:spPr>
          <a:xfrm>
            <a:off x="4017050" y="3174455"/>
            <a:ext cx="2652310" cy="2853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was collected retrospectively from patients who presented through A&amp;E over 12 months from November 2019 to 2020. Patients had a chest wall injury and had a hospital stay of 3 or more days. All patients were identified through the Scottish Trauma Audit Group (STAG) data. High risk patients were identified as a Battle’s score of 16 or above. The audit was approved by the Fife Clinical Effectiveness Team. </a:t>
            </a:r>
          </a:p>
          <a:p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FF22CC-DCB8-4065-92C6-C0E590897C5C}"/>
              </a:ext>
            </a:extLst>
          </p:cNvPr>
          <p:cNvSpPr txBox="1"/>
          <p:nvPr/>
        </p:nvSpPr>
        <p:spPr>
          <a:xfrm>
            <a:off x="104646" y="5508104"/>
            <a:ext cx="65647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</a:p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78 patients were identified. Battle’s score was 15 or less in 40% (31) and 16 or above in 60% (47) patients. 24 high risk patients were admitted to level 1 care, with 21 of these aged 65 or older. The median stay for all patients was 10 days. Those admitted to level 1 care with a Battles’ score of 0-15 or 16+ had a mean length of stay of 11 days verses 23 days. High risk patients admitted to level 2 or 3 care had a mean length of stay of 17 days.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risk patients not admitted to level 2 or 3 care were admitted to a range of medical (35%), orthopaedic (21%) and surgical wards (43%). </a:t>
            </a:r>
            <a:endParaRPr lang="en-GB" sz="1200" dirty="0"/>
          </a:p>
        </p:txBody>
      </p:sp>
      <p:graphicFrame>
        <p:nvGraphicFramePr>
          <p:cNvPr id="14" name="Content Placeholder 3">
            <a:extLst>
              <a:ext uri="{FF2B5EF4-FFF2-40B4-BE49-F238E27FC236}">
                <a16:creationId xmlns:a16="http://schemas.microsoft.com/office/drawing/2014/main" id="{AD9BC750-50E0-4B49-935A-B27D580151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9881852"/>
              </p:ext>
            </p:extLst>
          </p:nvPr>
        </p:nvGraphicFramePr>
        <p:xfrm>
          <a:off x="116632" y="6890534"/>
          <a:ext cx="3525464" cy="2073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8AAFEFE-1253-4155-9A0F-A556B05B1C2C}"/>
              </a:ext>
            </a:extLst>
          </p:cNvPr>
          <p:cNvSpPr txBox="1"/>
          <p:nvPr/>
        </p:nvSpPr>
        <p:spPr>
          <a:xfrm>
            <a:off x="3645024" y="6876256"/>
            <a:ext cx="30272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Discussion</a:t>
            </a:r>
          </a:p>
          <a:p>
            <a:r>
              <a:rPr lang="en-GB" sz="1200" dirty="0"/>
              <a:t>This audit highlights that patients with high risk injuries are under-recognised, and have no clear  pathway for admission. A new protocol has been designed to streamline these patients, recognise their risk level and initiate early physiotherapy, respiratory support and appropriate analgesia. The use of the battle’s score in A&amp;E will aid clinicians in making these decisions, and hopefully lead to shorter admissions with fewer complications.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C2DDFC-8DB7-47B1-B92E-68F073A42383}"/>
              </a:ext>
            </a:extLst>
          </p:cNvPr>
          <p:cNvSpPr txBox="1"/>
          <p:nvPr/>
        </p:nvSpPr>
        <p:spPr>
          <a:xfrm>
            <a:off x="93212" y="3214881"/>
            <a:ext cx="1535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Battle’s Score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431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Julie</dc:creator>
  <cp:lastModifiedBy>Anna Johnstone</cp:lastModifiedBy>
  <cp:revision>16</cp:revision>
  <dcterms:created xsi:type="dcterms:W3CDTF">2015-09-01T18:05:14Z</dcterms:created>
  <dcterms:modified xsi:type="dcterms:W3CDTF">2021-06-06T16:54:52Z</dcterms:modified>
</cp:coreProperties>
</file>