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6255"/>
  </p:normalViewPr>
  <p:slideViewPr>
    <p:cSldViewPr snapToGrid="0">
      <p:cViewPr>
        <p:scale>
          <a:sx n="40" d="100"/>
          <a:sy n="40" d="100"/>
        </p:scale>
        <p:origin x="-1056" y="-84"/>
      </p:cViewPr>
      <p:guideLst>
        <p:guide orient="horz" pos="13481"/>
        <p:guide pos="953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6E1F3-05B8-104C-A393-B5B98A593160}" type="datetimeFigureOut">
              <a:rPr lang="en-US" smtClean="0"/>
              <a:pPr/>
              <a:t>6/9/2023</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F78FD-18A7-774D-9E21-F0322E89D015}" type="slidenum">
              <a:rPr lang="en-US" smtClean="0"/>
              <a:pPr/>
              <a:t>‹#›</a:t>
            </a:fld>
            <a:endParaRPr lang="en-US"/>
          </a:p>
        </p:txBody>
      </p:sp>
    </p:spTree>
    <p:extLst>
      <p:ext uri="{BB962C8B-B14F-4D97-AF65-F5344CB8AC3E}">
        <p14:creationId xmlns:p14="http://schemas.microsoft.com/office/powerpoint/2010/main" xmlns="" val="44012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A1F78FD-18A7-774D-9E21-F0322E89D015}" type="slidenum">
              <a:rPr lang="en-US" smtClean="0"/>
              <a:pPr/>
              <a:t>1</a:t>
            </a:fld>
            <a:endParaRPr lang="en-US"/>
          </a:p>
        </p:txBody>
      </p:sp>
    </p:spTree>
    <p:extLst>
      <p:ext uri="{BB962C8B-B14F-4D97-AF65-F5344CB8AC3E}">
        <p14:creationId xmlns:p14="http://schemas.microsoft.com/office/powerpoint/2010/main" xmlns="" val="408699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ED13F0-0DCF-486E-9B71-C5C76B8EDE06}" type="datetimeFigureOut">
              <a:rPr lang="en-GB" smtClean="0"/>
              <a:pPr/>
              <a:t>09/06/2023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30AE69-2704-4FB1-B6CE-A95C35A9B5D6}" type="slidenum">
              <a:rPr lang="en-GB" smtClean="0"/>
              <a:pPr/>
              <a:t>‹#›</a:t>
            </a:fld>
            <a:endParaRPr lang="en-GB" dirty="0"/>
          </a:p>
        </p:txBody>
      </p:sp>
    </p:spTree>
    <p:extLst>
      <p:ext uri="{BB962C8B-B14F-4D97-AF65-F5344CB8AC3E}">
        <p14:creationId xmlns:p14="http://schemas.microsoft.com/office/powerpoint/2010/main" xmlns="" val="338780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D13F0-0DCF-486E-9B71-C5C76B8EDE06}" type="datetimeFigureOut">
              <a:rPr lang="en-GB" smtClean="0"/>
              <a:pPr/>
              <a:t>09/06/2023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30AE69-2704-4FB1-B6CE-A95C35A9B5D6}" type="slidenum">
              <a:rPr lang="en-GB" smtClean="0"/>
              <a:pPr/>
              <a:t>‹#›</a:t>
            </a:fld>
            <a:endParaRPr lang="en-GB" dirty="0"/>
          </a:p>
        </p:txBody>
      </p:sp>
    </p:spTree>
    <p:extLst>
      <p:ext uri="{BB962C8B-B14F-4D97-AF65-F5344CB8AC3E}">
        <p14:creationId xmlns:p14="http://schemas.microsoft.com/office/powerpoint/2010/main" xmlns="" val="236197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D13F0-0DCF-486E-9B71-C5C76B8EDE06}" type="datetimeFigureOut">
              <a:rPr lang="en-GB" smtClean="0"/>
              <a:pPr/>
              <a:t>09/06/2023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30AE69-2704-4FB1-B6CE-A95C35A9B5D6}" type="slidenum">
              <a:rPr lang="en-GB" smtClean="0"/>
              <a:pPr/>
              <a:t>‹#›</a:t>
            </a:fld>
            <a:endParaRPr lang="en-GB" dirty="0"/>
          </a:p>
        </p:txBody>
      </p:sp>
    </p:spTree>
    <p:extLst>
      <p:ext uri="{BB962C8B-B14F-4D97-AF65-F5344CB8AC3E}">
        <p14:creationId xmlns:p14="http://schemas.microsoft.com/office/powerpoint/2010/main" xmlns="" val="418306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D13F0-0DCF-486E-9B71-C5C76B8EDE06}" type="datetimeFigureOut">
              <a:rPr lang="en-GB" smtClean="0"/>
              <a:pPr/>
              <a:t>09/06/2023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30AE69-2704-4FB1-B6CE-A95C35A9B5D6}" type="slidenum">
              <a:rPr lang="en-GB" smtClean="0"/>
              <a:pPr/>
              <a:t>‹#›</a:t>
            </a:fld>
            <a:endParaRPr lang="en-GB" dirty="0"/>
          </a:p>
        </p:txBody>
      </p:sp>
    </p:spTree>
    <p:extLst>
      <p:ext uri="{BB962C8B-B14F-4D97-AF65-F5344CB8AC3E}">
        <p14:creationId xmlns:p14="http://schemas.microsoft.com/office/powerpoint/2010/main" xmlns="" val="147321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ED13F0-0DCF-486E-9B71-C5C76B8EDE06}" type="datetimeFigureOut">
              <a:rPr lang="en-GB" smtClean="0"/>
              <a:pPr/>
              <a:t>09/06/2023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30AE69-2704-4FB1-B6CE-A95C35A9B5D6}" type="slidenum">
              <a:rPr lang="en-GB" smtClean="0"/>
              <a:pPr/>
              <a:t>‹#›</a:t>
            </a:fld>
            <a:endParaRPr lang="en-GB" dirty="0"/>
          </a:p>
        </p:txBody>
      </p:sp>
    </p:spTree>
    <p:extLst>
      <p:ext uri="{BB962C8B-B14F-4D97-AF65-F5344CB8AC3E}">
        <p14:creationId xmlns:p14="http://schemas.microsoft.com/office/powerpoint/2010/main" xmlns="" val="133294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ED13F0-0DCF-486E-9B71-C5C76B8EDE06}" type="datetimeFigureOut">
              <a:rPr lang="en-GB" smtClean="0"/>
              <a:pPr/>
              <a:t>09/06/2023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30AE69-2704-4FB1-B6CE-A95C35A9B5D6}" type="slidenum">
              <a:rPr lang="en-GB" smtClean="0"/>
              <a:pPr/>
              <a:t>‹#›</a:t>
            </a:fld>
            <a:endParaRPr lang="en-GB" dirty="0"/>
          </a:p>
        </p:txBody>
      </p:sp>
    </p:spTree>
    <p:extLst>
      <p:ext uri="{BB962C8B-B14F-4D97-AF65-F5344CB8AC3E}">
        <p14:creationId xmlns:p14="http://schemas.microsoft.com/office/powerpoint/2010/main" xmlns="" val="241071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ED13F0-0DCF-486E-9B71-C5C76B8EDE06}" type="datetimeFigureOut">
              <a:rPr lang="en-GB" smtClean="0"/>
              <a:pPr/>
              <a:t>09/06/2023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30AE69-2704-4FB1-B6CE-A95C35A9B5D6}" type="slidenum">
              <a:rPr lang="en-GB" smtClean="0"/>
              <a:pPr/>
              <a:t>‹#›</a:t>
            </a:fld>
            <a:endParaRPr lang="en-GB" dirty="0"/>
          </a:p>
        </p:txBody>
      </p:sp>
    </p:spTree>
    <p:extLst>
      <p:ext uri="{BB962C8B-B14F-4D97-AF65-F5344CB8AC3E}">
        <p14:creationId xmlns:p14="http://schemas.microsoft.com/office/powerpoint/2010/main" xmlns="" val="1683911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D13F0-0DCF-486E-9B71-C5C76B8EDE06}" type="datetimeFigureOut">
              <a:rPr lang="en-GB" smtClean="0"/>
              <a:pPr/>
              <a:t>09/06/2023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30AE69-2704-4FB1-B6CE-A95C35A9B5D6}" type="slidenum">
              <a:rPr lang="en-GB" smtClean="0"/>
              <a:pPr/>
              <a:t>‹#›</a:t>
            </a:fld>
            <a:endParaRPr lang="en-GB" dirty="0"/>
          </a:p>
        </p:txBody>
      </p:sp>
    </p:spTree>
    <p:extLst>
      <p:ext uri="{BB962C8B-B14F-4D97-AF65-F5344CB8AC3E}">
        <p14:creationId xmlns:p14="http://schemas.microsoft.com/office/powerpoint/2010/main" xmlns="" val="20098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D13F0-0DCF-486E-9B71-C5C76B8EDE06}" type="datetimeFigureOut">
              <a:rPr lang="en-GB" smtClean="0"/>
              <a:pPr/>
              <a:t>09/06/2023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030AE69-2704-4FB1-B6CE-A95C35A9B5D6}" type="slidenum">
              <a:rPr lang="en-GB" smtClean="0"/>
              <a:pPr/>
              <a:t>‹#›</a:t>
            </a:fld>
            <a:endParaRPr lang="en-GB" dirty="0"/>
          </a:p>
        </p:txBody>
      </p:sp>
    </p:spTree>
    <p:extLst>
      <p:ext uri="{BB962C8B-B14F-4D97-AF65-F5344CB8AC3E}">
        <p14:creationId xmlns:p14="http://schemas.microsoft.com/office/powerpoint/2010/main" xmlns="" val="205135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B2ED13F0-0DCF-486E-9B71-C5C76B8EDE06}" type="datetimeFigureOut">
              <a:rPr lang="en-GB" smtClean="0"/>
              <a:pPr/>
              <a:t>09/06/2023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30AE69-2704-4FB1-B6CE-A95C35A9B5D6}" type="slidenum">
              <a:rPr lang="en-GB" smtClean="0"/>
              <a:pPr/>
              <a:t>‹#›</a:t>
            </a:fld>
            <a:endParaRPr lang="en-GB" dirty="0"/>
          </a:p>
        </p:txBody>
      </p:sp>
    </p:spTree>
    <p:extLst>
      <p:ext uri="{BB962C8B-B14F-4D97-AF65-F5344CB8AC3E}">
        <p14:creationId xmlns:p14="http://schemas.microsoft.com/office/powerpoint/2010/main" xmlns="" val="349786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dirty="0"/>
              <a:t>Click icon to add picture</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B2ED13F0-0DCF-486E-9B71-C5C76B8EDE06}" type="datetimeFigureOut">
              <a:rPr lang="en-GB" smtClean="0"/>
              <a:pPr/>
              <a:t>09/06/2023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30AE69-2704-4FB1-B6CE-A95C35A9B5D6}" type="slidenum">
              <a:rPr lang="en-GB" smtClean="0"/>
              <a:pPr/>
              <a:t>‹#›</a:t>
            </a:fld>
            <a:endParaRPr lang="en-GB" dirty="0"/>
          </a:p>
        </p:txBody>
      </p:sp>
    </p:spTree>
    <p:extLst>
      <p:ext uri="{BB962C8B-B14F-4D97-AF65-F5344CB8AC3E}">
        <p14:creationId xmlns:p14="http://schemas.microsoft.com/office/powerpoint/2010/main" xmlns="" val="362722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2ED13F0-0DCF-486E-9B71-C5C76B8EDE06}" type="datetimeFigureOut">
              <a:rPr lang="en-GB" smtClean="0"/>
              <a:pPr/>
              <a:t>09/06/2023</a:t>
            </a:fld>
            <a:endParaRPr lang="en-GB"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030AE69-2704-4FB1-B6CE-A95C35A9B5D6}" type="slidenum">
              <a:rPr lang="en-GB" smtClean="0"/>
              <a:pPr/>
              <a:t>‹#›</a:t>
            </a:fld>
            <a:endParaRPr lang="en-GB" dirty="0"/>
          </a:p>
        </p:txBody>
      </p:sp>
    </p:spTree>
    <p:extLst>
      <p:ext uri="{BB962C8B-B14F-4D97-AF65-F5344CB8AC3E}">
        <p14:creationId xmlns:p14="http://schemas.microsoft.com/office/powerpoint/2010/main" xmlns="" val="393712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B90F181-91CA-F3A4-72B2-284D08EE0DB3}"/>
              </a:ext>
            </a:extLst>
          </p:cNvPr>
          <p:cNvSpPr txBox="1"/>
          <p:nvPr/>
        </p:nvSpPr>
        <p:spPr>
          <a:xfrm>
            <a:off x="236278" y="185873"/>
            <a:ext cx="24622643" cy="4632037"/>
          </a:xfrm>
          <a:prstGeom prst="rect">
            <a:avLst/>
          </a:prstGeom>
          <a:solidFill>
            <a:schemeClr val="bg1"/>
          </a:solidFill>
          <a:ln w="76200">
            <a:solidFill>
              <a:srgbClr val="002060"/>
            </a:solidFill>
          </a:ln>
        </p:spPr>
        <p:txBody>
          <a:bodyPr wrap="square" rtlCol="0">
            <a:spAutoFit/>
          </a:bodyPr>
          <a:lstStyle/>
          <a:p>
            <a:pPr algn="ctr"/>
            <a:r>
              <a:rPr lang="en-GB" sz="7200" b="1" dirty="0"/>
              <a:t>Oesophageal submucosal haematoma: a case associated with naproxen use?</a:t>
            </a:r>
          </a:p>
          <a:p>
            <a:pPr algn="ctr"/>
            <a:endParaRPr lang="en-GB" sz="1000" b="1" u="sng" dirty="0"/>
          </a:p>
          <a:p>
            <a:pPr algn="ctr"/>
            <a:r>
              <a:rPr lang="en-GB" sz="4800" b="1" u="sng" dirty="0"/>
              <a:t>Dr Eilidh Duthie</a:t>
            </a:r>
            <a:r>
              <a:rPr lang="en-GB" sz="4800" baseline="30000" dirty="0"/>
              <a:t>1</a:t>
            </a:r>
            <a:r>
              <a:rPr lang="en-GB" sz="4800" dirty="0"/>
              <a:t>, Dr Ross Porter</a:t>
            </a:r>
            <a:r>
              <a:rPr lang="en-GB" sz="4800" baseline="30000" dirty="0"/>
              <a:t>1</a:t>
            </a:r>
            <a:r>
              <a:rPr lang="en-GB" sz="4800" dirty="0"/>
              <a:t>, Dr Jonathan Serhan</a:t>
            </a:r>
            <a:r>
              <a:rPr lang="en-GB" sz="4800" baseline="30000" dirty="0"/>
              <a:t>2</a:t>
            </a:r>
            <a:r>
              <a:rPr lang="en-GB" sz="4800" dirty="0"/>
              <a:t> &amp; Dr Hasnain Jafferbhoy</a:t>
            </a:r>
            <a:r>
              <a:rPr lang="en-GB" sz="4800" baseline="30000" dirty="0"/>
              <a:t>1</a:t>
            </a:r>
            <a:endParaRPr lang="en-GB" sz="4800" dirty="0"/>
          </a:p>
          <a:p>
            <a:pPr algn="ctr"/>
            <a:r>
              <a:rPr lang="en-GB" sz="1100" dirty="0"/>
              <a:t/>
            </a:r>
            <a:br>
              <a:rPr lang="en-GB" sz="1100" dirty="0"/>
            </a:br>
            <a:r>
              <a:rPr lang="en-GB" sz="3600" dirty="0"/>
              <a:t>Department of Gastroenterology, Victoria Hospital, Kirkcaldy, NHS Fife, Scotland</a:t>
            </a:r>
          </a:p>
          <a:p>
            <a:pPr algn="ctr"/>
            <a:r>
              <a:rPr lang="en-GB" sz="3600" dirty="0"/>
              <a:t>Department of Radiology, Victoria Hospital, Kirkcaldy, NHS Fife, Scotland</a:t>
            </a:r>
            <a:endParaRPr lang="en-GB" sz="4400" dirty="0"/>
          </a:p>
        </p:txBody>
      </p:sp>
      <p:pic>
        <p:nvPicPr>
          <p:cNvPr id="10" name="Picture 9">
            <a:extLst>
              <a:ext uri="{FF2B5EF4-FFF2-40B4-BE49-F238E27FC236}">
                <a16:creationId xmlns:a16="http://schemas.microsoft.com/office/drawing/2014/main" xmlns="" id="{4B246CEE-D7AA-77CD-B103-2DBB6826F575}"/>
              </a:ext>
            </a:extLst>
          </p:cNvPr>
          <p:cNvPicPr>
            <a:picLocks noChangeAspect="1"/>
          </p:cNvPicPr>
          <p:nvPr/>
        </p:nvPicPr>
        <p:blipFill>
          <a:blip r:embed="rId3" cstate="print"/>
          <a:stretch>
            <a:fillRect/>
          </a:stretch>
        </p:blipFill>
        <p:spPr>
          <a:xfrm>
            <a:off x="25257384" y="793240"/>
            <a:ext cx="4781550" cy="3248025"/>
          </a:xfrm>
          <a:prstGeom prst="rect">
            <a:avLst/>
          </a:prstGeom>
        </p:spPr>
      </p:pic>
      <p:sp>
        <p:nvSpPr>
          <p:cNvPr id="11" name="TextBox 10">
            <a:extLst>
              <a:ext uri="{FF2B5EF4-FFF2-40B4-BE49-F238E27FC236}">
                <a16:creationId xmlns:a16="http://schemas.microsoft.com/office/drawing/2014/main" xmlns="" id="{7B4B504F-0218-B0A0-8EC5-9B2FC75AE6CA}"/>
              </a:ext>
            </a:extLst>
          </p:cNvPr>
          <p:cNvSpPr txBox="1"/>
          <p:nvPr/>
        </p:nvSpPr>
        <p:spPr>
          <a:xfrm>
            <a:off x="236277" y="5005964"/>
            <a:ext cx="29802657" cy="3870000"/>
          </a:xfrm>
          <a:prstGeom prst="rect">
            <a:avLst/>
          </a:prstGeom>
          <a:solidFill>
            <a:schemeClr val="bg1"/>
          </a:solidFill>
          <a:ln w="76200">
            <a:solidFill>
              <a:srgbClr val="002060"/>
            </a:solidFill>
          </a:ln>
        </p:spPr>
        <p:txBody>
          <a:bodyPr wrap="square" rtlCol="0">
            <a:spAutoFit/>
          </a:bodyPr>
          <a:lstStyle/>
          <a:p>
            <a:r>
              <a:rPr lang="en-GB" sz="4400" b="1" dirty="0"/>
              <a:t>Introduction</a:t>
            </a:r>
          </a:p>
          <a:p>
            <a:pPr algn="just"/>
            <a:r>
              <a:rPr lang="en-GB" sz="3800" dirty="0"/>
              <a:t>Oesophageal submucosal haematomas (OSHs) are a rare cause of haematemesis, with fewer than 15 cases previously reported. OSH can occur spontaneously, or in the context of acute trauma. Spontaneous OSH typically occur in patients with an underlying bleeding tendency, for example, those taking anti-coagulant medications, when there is a sudden change in oesophageal pressure. Here, we present the first case study of spontaneous OSH in a previously healthy female patient, who did not have a known bleeding tendency or preceding increased intra-oesophageal pressure. Instead, we suggest that non-steroidal anti-inflammatory drugs (NSAIDs) may be a newly identified risk factor for spontaneous OSH.</a:t>
            </a:r>
          </a:p>
        </p:txBody>
      </p:sp>
      <p:sp>
        <p:nvSpPr>
          <p:cNvPr id="12" name="TextBox 11">
            <a:extLst>
              <a:ext uri="{FF2B5EF4-FFF2-40B4-BE49-F238E27FC236}">
                <a16:creationId xmlns:a16="http://schemas.microsoft.com/office/drawing/2014/main" xmlns="" id="{3531EC5B-DD80-6EC5-EA83-8F45C0453370}"/>
              </a:ext>
            </a:extLst>
          </p:cNvPr>
          <p:cNvSpPr txBox="1"/>
          <p:nvPr/>
        </p:nvSpPr>
        <p:spPr>
          <a:xfrm>
            <a:off x="236278" y="9573738"/>
            <a:ext cx="21688056" cy="25920000"/>
          </a:xfrm>
          <a:prstGeom prst="rect">
            <a:avLst/>
          </a:prstGeom>
          <a:solidFill>
            <a:schemeClr val="bg1"/>
          </a:solidFill>
          <a:ln w="76200">
            <a:solidFill>
              <a:srgbClr val="002060"/>
            </a:solidFill>
          </a:ln>
        </p:spPr>
        <p:txBody>
          <a:bodyPr wrap="square" rtlCol="0">
            <a:spAutoFit/>
          </a:bodyPr>
          <a:lstStyle/>
          <a:p>
            <a:r>
              <a:rPr lang="en-GB" sz="4400" b="1" dirty="0"/>
              <a:t>Case Study</a:t>
            </a:r>
          </a:p>
          <a:p>
            <a:r>
              <a:rPr lang="en-GB" sz="4000" b="1" dirty="0"/>
              <a:t>i. Initial Presentation</a:t>
            </a:r>
            <a:endParaRPr lang="en-GB" sz="40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3800" dirty="0"/>
          </a:p>
          <a:p>
            <a:endParaRPr lang="en-GB" sz="4000" b="1" dirty="0"/>
          </a:p>
          <a:p>
            <a:endParaRPr lang="en-GB" sz="4000" b="1" dirty="0"/>
          </a:p>
          <a:p>
            <a:r>
              <a:rPr lang="en-GB" sz="4000" b="1" dirty="0" smtClean="0"/>
              <a:t>ii. Inpatient Progress</a:t>
            </a:r>
          </a:p>
          <a:p>
            <a:endParaRPr lang="en-GB" sz="3800" dirty="0" smtClean="0"/>
          </a:p>
          <a:p>
            <a:pPr algn="just"/>
            <a:r>
              <a:rPr lang="en-GB" sz="3800" dirty="0" smtClean="0"/>
              <a:t>Whilst waiting for OGD, the patient developed acute onset chest pain. Acute coronary syndrome (ACS) was ruled out by negative </a:t>
            </a:r>
            <a:r>
              <a:rPr lang="en-GB" sz="3800" dirty="0" err="1" smtClean="0"/>
              <a:t>troponin</a:t>
            </a:r>
            <a:r>
              <a:rPr lang="en-GB" sz="3800" dirty="0" smtClean="0"/>
              <a:t> and the absence of </a:t>
            </a:r>
            <a:r>
              <a:rPr lang="en-GB" sz="3800" dirty="0" err="1" smtClean="0"/>
              <a:t>ischaemic</a:t>
            </a:r>
            <a:r>
              <a:rPr lang="en-GB" sz="3800" dirty="0" smtClean="0"/>
              <a:t> changes on electrocardiogram (ECG). A CT pulmonary angiogram (PA) excluded a pulmonary embolism, however demonstrated a diffusely thickened appearance of the lower oesophagus (Figure 1).</a:t>
            </a:r>
          </a:p>
          <a:p>
            <a:pPr algn="just"/>
            <a:endParaRPr lang="en-GB" sz="3800" dirty="0" smtClean="0"/>
          </a:p>
          <a:p>
            <a:pPr algn="just"/>
            <a:r>
              <a:rPr lang="en-GB" sz="3800" dirty="0" smtClean="0"/>
              <a:t>OGD was carried out later that day which showed a large circumferential </a:t>
            </a:r>
            <a:r>
              <a:rPr lang="en-GB" sz="3800" dirty="0" err="1" smtClean="0"/>
              <a:t>submucosal</a:t>
            </a:r>
            <a:r>
              <a:rPr lang="en-GB" sz="3800" dirty="0" smtClean="0"/>
              <a:t> haematoma which extended from the upper oesophagus distally to the </a:t>
            </a:r>
            <a:r>
              <a:rPr lang="en-GB" sz="3800" dirty="0" err="1" smtClean="0"/>
              <a:t>oesophago</a:t>
            </a:r>
            <a:r>
              <a:rPr lang="en-GB" sz="3800" dirty="0" smtClean="0"/>
              <a:t>-gastric junction, with an associated linear ulcer and evidence of recent bleeding (Figure 2).</a:t>
            </a:r>
          </a:p>
          <a:p>
            <a:pPr algn="just"/>
            <a:endParaRPr lang="en-GB" sz="3800" dirty="0" smtClean="0"/>
          </a:p>
          <a:p>
            <a:pPr algn="just"/>
            <a:r>
              <a:rPr lang="en-GB" sz="3800" dirty="0" smtClean="0"/>
              <a:t>Following OGD, the patient had worsening </a:t>
            </a:r>
            <a:r>
              <a:rPr lang="en-GB" sz="3800" dirty="0" err="1" smtClean="0"/>
              <a:t>retrosternal</a:t>
            </a:r>
            <a:r>
              <a:rPr lang="en-GB" sz="3800" dirty="0" smtClean="0"/>
              <a:t> chest pain which prompted a repeat OGD 3 days after the index endoscopy. This reported longitudinal necrotic mucosa from mid- to distal oesophagus, and at the distal oesophagus, there was a large ulcer in the continuation of abnormal mucosa (Figure 3). The ulcer looked very deep and there was concern for perforation, therefore an urgent CT of the chest, abdomen and pelvis (CAP) was performed (Figure 4), which ruled this out.</a:t>
            </a:r>
          </a:p>
          <a:p>
            <a:pPr algn="just"/>
            <a:endParaRPr lang="en-GB" sz="3800" dirty="0" smtClean="0"/>
          </a:p>
          <a:p>
            <a:pPr algn="just"/>
            <a:r>
              <a:rPr lang="en-GB" sz="3800" dirty="0" smtClean="0"/>
              <a:t>The patient recovered well and had a trans-nasal endoscopy 3 days following the repeat OGD which demonstrated mucosal healing (Figure 5). She was discharged home 8 days after presentation on </a:t>
            </a:r>
            <a:r>
              <a:rPr lang="en-GB" sz="3800" dirty="0" err="1" smtClean="0"/>
              <a:t>omeprazole</a:t>
            </a:r>
            <a:r>
              <a:rPr lang="en-GB" sz="3800" dirty="0" smtClean="0"/>
              <a:t> 40mg BD for 2 weeks, followed by 20mg OD thereafter. She awaits a repeat OGD in 8 weeks. Naproxen was permanently discontinued.</a:t>
            </a:r>
            <a:endParaRPr lang="en-GB" sz="3800" dirty="0"/>
          </a:p>
        </p:txBody>
      </p:sp>
      <p:sp>
        <p:nvSpPr>
          <p:cNvPr id="14" name="Rectangle: Rounded Corners 13">
            <a:extLst>
              <a:ext uri="{FF2B5EF4-FFF2-40B4-BE49-F238E27FC236}">
                <a16:creationId xmlns:a16="http://schemas.microsoft.com/office/drawing/2014/main" xmlns="" id="{4A896CA5-22B0-B01F-A6C1-6DA6FF376306}"/>
              </a:ext>
            </a:extLst>
          </p:cNvPr>
          <p:cNvSpPr/>
          <p:nvPr/>
        </p:nvSpPr>
        <p:spPr>
          <a:xfrm>
            <a:off x="851923" y="11438427"/>
            <a:ext cx="20457042" cy="35512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xmlns="" id="{39CB8526-3A43-9631-CAE4-FB3C74707843}"/>
              </a:ext>
            </a:extLst>
          </p:cNvPr>
          <p:cNvSpPr txBox="1"/>
          <p:nvPr/>
        </p:nvSpPr>
        <p:spPr>
          <a:xfrm>
            <a:off x="1064576" y="11632834"/>
            <a:ext cx="20074269" cy="3016210"/>
          </a:xfrm>
          <a:prstGeom prst="rect">
            <a:avLst/>
          </a:prstGeom>
          <a:noFill/>
        </p:spPr>
        <p:txBody>
          <a:bodyPr wrap="square" rtlCol="0">
            <a:spAutoFit/>
          </a:bodyPr>
          <a:lstStyle/>
          <a:p>
            <a:pPr algn="just"/>
            <a:r>
              <a:rPr lang="en-GB" sz="3800" u="sng" dirty="0"/>
              <a:t>History</a:t>
            </a:r>
            <a:r>
              <a:rPr lang="en-GB" sz="3800" dirty="0"/>
              <a:t>: 64-year-old female presented to the Emergency Department with acute onset epigastric pain and 6 episodes of haematemesis. She had recently attended her GP due to a few month history of mild epigastric discomfort and nausea, and had been commenced on oral iron replacement for new unexplained iron deficiency anaemia. Past medical history included osteoarthritis for which she had been taking naproxen 500mg BD for 3 years, alongside omeprazole 20mg OD for gastroprotection.</a:t>
            </a:r>
          </a:p>
        </p:txBody>
      </p:sp>
      <p:sp>
        <p:nvSpPr>
          <p:cNvPr id="16" name="Rectangle: Rounded Corners 15">
            <a:extLst>
              <a:ext uri="{FF2B5EF4-FFF2-40B4-BE49-F238E27FC236}">
                <a16:creationId xmlns:a16="http://schemas.microsoft.com/office/drawing/2014/main" xmlns="" id="{D3DF27F7-860F-1CDF-972B-9B8ADA270DE6}"/>
              </a:ext>
            </a:extLst>
          </p:cNvPr>
          <p:cNvSpPr/>
          <p:nvPr/>
        </p:nvSpPr>
        <p:spPr>
          <a:xfrm>
            <a:off x="851924" y="15621446"/>
            <a:ext cx="20457042" cy="177253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xmlns="" id="{207056BA-8634-490F-10DA-2C3CED2A4A61}"/>
              </a:ext>
            </a:extLst>
          </p:cNvPr>
          <p:cNvSpPr txBox="1"/>
          <p:nvPr/>
        </p:nvSpPr>
        <p:spPr>
          <a:xfrm>
            <a:off x="1064576" y="15940568"/>
            <a:ext cx="19712763" cy="1261884"/>
          </a:xfrm>
          <a:prstGeom prst="rect">
            <a:avLst/>
          </a:prstGeom>
          <a:noFill/>
        </p:spPr>
        <p:txBody>
          <a:bodyPr wrap="square" rtlCol="0">
            <a:spAutoFit/>
          </a:bodyPr>
          <a:lstStyle/>
          <a:p>
            <a:pPr algn="just"/>
            <a:r>
              <a:rPr lang="en-GB" sz="3800" u="sng" dirty="0"/>
              <a:t>Examination</a:t>
            </a:r>
            <a:r>
              <a:rPr lang="en-GB" sz="3800" dirty="0"/>
              <a:t>: FEWS 3 due to BP </a:t>
            </a:r>
            <a:r>
              <a:rPr lang="en-GB" sz="3800" dirty="0" smtClean="0"/>
              <a:t>83/64mmHg and </a:t>
            </a:r>
            <a:r>
              <a:rPr lang="en-GB" sz="3800" dirty="0"/>
              <a:t>RR 22/min. All other observations were </a:t>
            </a:r>
            <a:r>
              <a:rPr lang="en-GB" sz="3800" dirty="0" smtClean="0"/>
              <a:t>normal (HR 91bpm). </a:t>
            </a:r>
            <a:r>
              <a:rPr lang="en-GB" sz="3800" dirty="0"/>
              <a:t>Examination revealed only mild epigastric pain</a:t>
            </a:r>
            <a:r>
              <a:rPr lang="en-GB" sz="3800" dirty="0" smtClean="0"/>
              <a:t>.</a:t>
            </a:r>
            <a:endParaRPr lang="en-GB" sz="3800" dirty="0"/>
          </a:p>
        </p:txBody>
      </p:sp>
      <p:sp>
        <p:nvSpPr>
          <p:cNvPr id="21" name="Rectangle: Rounded Corners 20">
            <a:extLst>
              <a:ext uri="{FF2B5EF4-FFF2-40B4-BE49-F238E27FC236}">
                <a16:creationId xmlns:a16="http://schemas.microsoft.com/office/drawing/2014/main" xmlns="" id="{2BBC4C12-3125-3FA3-7DEA-AAAB8A33562D}"/>
              </a:ext>
            </a:extLst>
          </p:cNvPr>
          <p:cNvSpPr/>
          <p:nvPr/>
        </p:nvSpPr>
        <p:spPr>
          <a:xfrm>
            <a:off x="851923" y="17921946"/>
            <a:ext cx="9763839" cy="470809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xmlns="" id="{A2CE264C-654E-40DD-CD29-6CB5E13D290A}"/>
              </a:ext>
            </a:extLst>
          </p:cNvPr>
          <p:cNvSpPr txBox="1"/>
          <p:nvPr/>
        </p:nvSpPr>
        <p:spPr>
          <a:xfrm>
            <a:off x="1064576" y="18114948"/>
            <a:ext cx="9551186" cy="4216539"/>
          </a:xfrm>
          <a:prstGeom prst="rect">
            <a:avLst/>
          </a:prstGeom>
          <a:noFill/>
        </p:spPr>
        <p:txBody>
          <a:bodyPr wrap="square" rtlCol="0">
            <a:spAutoFit/>
          </a:bodyPr>
          <a:lstStyle/>
          <a:p>
            <a:pPr algn="just"/>
            <a:r>
              <a:rPr lang="en-GB" sz="3800" u="sng" dirty="0"/>
              <a:t>Investigations</a:t>
            </a:r>
            <a:r>
              <a:rPr lang="en-GB" sz="3800" dirty="0"/>
              <a:t>:</a:t>
            </a:r>
          </a:p>
          <a:p>
            <a:pPr algn="just"/>
            <a:r>
              <a:rPr lang="en-GB" sz="3800" dirty="0" err="1"/>
              <a:t>Hb</a:t>
            </a:r>
            <a:r>
              <a:rPr lang="en-GB" sz="3800" dirty="0"/>
              <a:t> </a:t>
            </a:r>
            <a:r>
              <a:rPr lang="en-GB" sz="3800" dirty="0" smtClean="0"/>
              <a:t>113g/L (MCV 88.4fl)</a:t>
            </a:r>
            <a:endParaRPr lang="en-GB" sz="3800" dirty="0"/>
          </a:p>
          <a:p>
            <a:pPr algn="just"/>
            <a:r>
              <a:rPr lang="en-GB" sz="3800" dirty="0"/>
              <a:t>Platelets 370x10</a:t>
            </a:r>
            <a:r>
              <a:rPr lang="en-GB" sz="4000" baseline="30000" dirty="0">
                <a:effectLst/>
                <a:latin typeface="Calibri" panose="020F0502020204030204" pitchFamily="34" charset="0"/>
                <a:ea typeface="Calibri" panose="020F0502020204030204" pitchFamily="34" charset="0"/>
              </a:rPr>
              <a:t>-9</a:t>
            </a:r>
            <a:r>
              <a:rPr lang="en-GB" sz="4000" dirty="0">
                <a:effectLst/>
                <a:latin typeface="Calibri" panose="020F0502020204030204" pitchFamily="34" charset="0"/>
                <a:ea typeface="Calibri" panose="020F0502020204030204" pitchFamily="34" charset="0"/>
              </a:rPr>
              <a:t>/L</a:t>
            </a:r>
            <a:endParaRPr lang="en-GB" sz="4000" baseline="30000" dirty="0">
              <a:effectLst/>
              <a:latin typeface="Calibri" panose="020F0502020204030204" pitchFamily="34" charset="0"/>
              <a:ea typeface="Calibri" panose="020F0502020204030204" pitchFamily="34" charset="0"/>
            </a:endParaRPr>
          </a:p>
          <a:p>
            <a:pPr algn="just"/>
            <a:r>
              <a:rPr lang="en-GB" sz="3800" dirty="0"/>
              <a:t>Urea 6.3mmol/L (Creatinine 67umol/L)</a:t>
            </a:r>
          </a:p>
          <a:p>
            <a:pPr algn="just"/>
            <a:r>
              <a:rPr lang="en-GB" sz="3800" dirty="0"/>
              <a:t>Lactate 2.0mmol/L</a:t>
            </a:r>
          </a:p>
          <a:p>
            <a:pPr algn="just"/>
            <a:r>
              <a:rPr lang="en-GB" sz="3800" dirty="0"/>
              <a:t>Liver function and coagulation – </a:t>
            </a:r>
            <a:r>
              <a:rPr lang="en-GB" sz="3800" dirty="0" smtClean="0"/>
              <a:t>normal</a:t>
            </a:r>
          </a:p>
          <a:p>
            <a:pPr algn="just"/>
            <a:r>
              <a:rPr lang="en-GB" sz="3800" dirty="0" smtClean="0"/>
              <a:t>Glasgow Blatchford score was 4.</a:t>
            </a:r>
            <a:endParaRPr lang="en-GB" sz="3800" dirty="0"/>
          </a:p>
        </p:txBody>
      </p:sp>
      <p:sp>
        <p:nvSpPr>
          <p:cNvPr id="23" name="Rectangle: Rounded Corners 22">
            <a:extLst>
              <a:ext uri="{FF2B5EF4-FFF2-40B4-BE49-F238E27FC236}">
                <a16:creationId xmlns:a16="http://schemas.microsoft.com/office/drawing/2014/main" xmlns="" id="{3A15A8F1-8717-8720-F688-0FC892CBA48A}"/>
              </a:ext>
            </a:extLst>
          </p:cNvPr>
          <p:cNvSpPr/>
          <p:nvPr/>
        </p:nvSpPr>
        <p:spPr>
          <a:xfrm>
            <a:off x="11250566" y="17964178"/>
            <a:ext cx="9888279" cy="46658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xmlns="" id="{6BB62232-D35B-B615-D281-2682A31AE8FA}"/>
              </a:ext>
            </a:extLst>
          </p:cNvPr>
          <p:cNvSpPr txBox="1"/>
          <p:nvPr/>
        </p:nvSpPr>
        <p:spPr>
          <a:xfrm>
            <a:off x="11697133" y="18140154"/>
            <a:ext cx="9050288" cy="3600986"/>
          </a:xfrm>
          <a:prstGeom prst="rect">
            <a:avLst/>
          </a:prstGeom>
          <a:noFill/>
        </p:spPr>
        <p:txBody>
          <a:bodyPr wrap="square" rtlCol="0">
            <a:spAutoFit/>
          </a:bodyPr>
          <a:lstStyle/>
          <a:p>
            <a:pPr algn="just"/>
            <a:r>
              <a:rPr lang="en-GB" sz="3800" u="sng" dirty="0"/>
              <a:t>Plan</a:t>
            </a:r>
            <a:r>
              <a:rPr lang="en-GB" sz="3800" dirty="0"/>
              <a:t>:</a:t>
            </a:r>
          </a:p>
          <a:p>
            <a:pPr marL="742950" indent="-742950" algn="just">
              <a:buFont typeface="+mj-lt"/>
              <a:buAutoNum type="arabicPeriod"/>
            </a:pPr>
            <a:r>
              <a:rPr lang="en-GB" sz="3800" dirty="0"/>
              <a:t>Keep nil by mouth</a:t>
            </a:r>
          </a:p>
          <a:p>
            <a:pPr marL="742950" indent="-742950" algn="just">
              <a:buFont typeface="+mj-lt"/>
              <a:buAutoNum type="arabicPeriod"/>
            </a:pPr>
            <a:r>
              <a:rPr lang="en-GB" sz="3800" dirty="0"/>
              <a:t>Intravenous (IV) fluid resuscitation (resolved hypotension immediately)</a:t>
            </a:r>
          </a:p>
          <a:p>
            <a:pPr marL="742950" indent="-742950" algn="just">
              <a:buFont typeface="+mj-lt"/>
              <a:buAutoNum type="arabicPeriod"/>
            </a:pPr>
            <a:r>
              <a:rPr lang="en-GB" sz="3800" dirty="0"/>
              <a:t>IV pantoprazole 80mg BD</a:t>
            </a:r>
          </a:p>
          <a:p>
            <a:pPr marL="742950" indent="-742950" algn="just">
              <a:buFont typeface="+mj-lt"/>
              <a:buAutoNum type="arabicPeriod"/>
            </a:pPr>
            <a:r>
              <a:rPr lang="en-GB" sz="3800" dirty="0" err="1" smtClean="0"/>
              <a:t>O</a:t>
            </a:r>
            <a:r>
              <a:rPr lang="en-GB" sz="3800" dirty="0" err="1" smtClean="0"/>
              <a:t>esophago</a:t>
            </a:r>
            <a:r>
              <a:rPr lang="en-GB" sz="3800" dirty="0" smtClean="0"/>
              <a:t>-gastro-</a:t>
            </a:r>
            <a:r>
              <a:rPr lang="en-GB" sz="3800" dirty="0" err="1" smtClean="0"/>
              <a:t>duodenoscopy</a:t>
            </a:r>
            <a:r>
              <a:rPr lang="en-GB" sz="3800" dirty="0" smtClean="0"/>
              <a:t> </a:t>
            </a:r>
            <a:r>
              <a:rPr lang="en-GB" sz="3800" dirty="0"/>
              <a:t>(OGD)</a:t>
            </a:r>
          </a:p>
        </p:txBody>
      </p:sp>
      <p:sp>
        <p:nvSpPr>
          <p:cNvPr id="24" name="Arrow: Down 23">
            <a:extLst>
              <a:ext uri="{FF2B5EF4-FFF2-40B4-BE49-F238E27FC236}">
                <a16:creationId xmlns:a16="http://schemas.microsoft.com/office/drawing/2014/main" xmlns="" id="{3CEF53CE-30F3-79E8-D082-49D05F5AFAF3}"/>
              </a:ext>
            </a:extLst>
          </p:cNvPr>
          <p:cNvSpPr/>
          <p:nvPr/>
        </p:nvSpPr>
        <p:spPr>
          <a:xfrm>
            <a:off x="10873109" y="14767164"/>
            <a:ext cx="414669" cy="11257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Down 26">
            <a:extLst>
              <a:ext uri="{FF2B5EF4-FFF2-40B4-BE49-F238E27FC236}">
                <a16:creationId xmlns:a16="http://schemas.microsoft.com/office/drawing/2014/main" xmlns="" id="{CAE51FBE-4BD3-B777-411B-8D899EC8A080}"/>
              </a:ext>
            </a:extLst>
          </p:cNvPr>
          <p:cNvSpPr/>
          <p:nvPr/>
        </p:nvSpPr>
        <p:spPr>
          <a:xfrm rot="2565623">
            <a:off x="5216980" y="17155999"/>
            <a:ext cx="414669" cy="11257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Down 27">
            <a:extLst>
              <a:ext uri="{FF2B5EF4-FFF2-40B4-BE49-F238E27FC236}">
                <a16:creationId xmlns:a16="http://schemas.microsoft.com/office/drawing/2014/main" xmlns="" id="{D3496981-E524-04CE-E092-0B1FC9ACA15A}"/>
              </a:ext>
            </a:extLst>
          </p:cNvPr>
          <p:cNvSpPr/>
          <p:nvPr/>
        </p:nvSpPr>
        <p:spPr>
          <a:xfrm rot="16200000">
            <a:off x="10515599" y="19602391"/>
            <a:ext cx="414669" cy="11257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a:extLst>
              <a:ext uri="{FF2B5EF4-FFF2-40B4-BE49-F238E27FC236}">
                <a16:creationId xmlns:a16="http://schemas.microsoft.com/office/drawing/2014/main" xmlns="" id="{CC1A0784-413B-2D76-E1DD-48DB167C8D18}"/>
              </a:ext>
            </a:extLst>
          </p:cNvPr>
          <p:cNvPicPr>
            <a:picLocks noChangeAspect="1"/>
          </p:cNvPicPr>
          <p:nvPr/>
        </p:nvPicPr>
        <p:blipFill rotWithShape="1">
          <a:blip r:embed="rId4" cstate="print"/>
          <a:srcRect l="26999" t="41718" r="50855" b="27969"/>
          <a:stretch/>
        </p:blipFill>
        <p:spPr>
          <a:xfrm>
            <a:off x="23080756" y="9211733"/>
            <a:ext cx="6280055" cy="4834985"/>
          </a:xfrm>
          <a:prstGeom prst="rect">
            <a:avLst/>
          </a:prstGeom>
        </p:spPr>
      </p:pic>
      <p:pic>
        <p:nvPicPr>
          <p:cNvPr id="32" name="Picture 31">
            <a:extLst>
              <a:ext uri="{FF2B5EF4-FFF2-40B4-BE49-F238E27FC236}">
                <a16:creationId xmlns:a16="http://schemas.microsoft.com/office/drawing/2014/main" xmlns="" id="{8F3E518C-F767-FEB4-EC11-A5291380AD8B}"/>
              </a:ext>
            </a:extLst>
          </p:cNvPr>
          <p:cNvPicPr>
            <a:picLocks noChangeAspect="1"/>
          </p:cNvPicPr>
          <p:nvPr/>
        </p:nvPicPr>
        <p:blipFill rotWithShape="1">
          <a:blip r:embed="rId5" cstate="print"/>
          <a:srcRect l="26999" t="33788" r="50855" b="34770"/>
          <a:stretch/>
        </p:blipFill>
        <p:spPr>
          <a:xfrm>
            <a:off x="23157842" y="15596377"/>
            <a:ext cx="6120000" cy="4887250"/>
          </a:xfrm>
          <a:prstGeom prst="rect">
            <a:avLst/>
          </a:prstGeom>
        </p:spPr>
      </p:pic>
      <p:pic>
        <p:nvPicPr>
          <p:cNvPr id="34" name="Picture 33">
            <a:extLst>
              <a:ext uri="{FF2B5EF4-FFF2-40B4-BE49-F238E27FC236}">
                <a16:creationId xmlns:a16="http://schemas.microsoft.com/office/drawing/2014/main" xmlns="" id="{8512A4D9-A7D5-4830-1276-17CB19B62135}"/>
              </a:ext>
            </a:extLst>
          </p:cNvPr>
          <p:cNvPicPr>
            <a:picLocks noChangeAspect="1"/>
          </p:cNvPicPr>
          <p:nvPr/>
        </p:nvPicPr>
        <p:blipFill rotWithShape="1">
          <a:blip r:embed="rId6" cstate="print"/>
          <a:srcRect l="29154" t="48658" r="52076" b="23545"/>
          <a:stretch/>
        </p:blipFill>
        <p:spPr>
          <a:xfrm>
            <a:off x="23252666" y="22040660"/>
            <a:ext cx="6120000" cy="5097985"/>
          </a:xfrm>
          <a:prstGeom prst="rect">
            <a:avLst/>
          </a:prstGeom>
        </p:spPr>
      </p:pic>
      <p:pic>
        <p:nvPicPr>
          <p:cNvPr id="36" name="Picture 35">
            <a:extLst>
              <a:ext uri="{FF2B5EF4-FFF2-40B4-BE49-F238E27FC236}">
                <a16:creationId xmlns:a16="http://schemas.microsoft.com/office/drawing/2014/main" xmlns="" id="{CA3A9527-115D-9D24-2E50-A98CE3E192CF}"/>
              </a:ext>
            </a:extLst>
          </p:cNvPr>
          <p:cNvPicPr>
            <a:picLocks noChangeAspect="1"/>
          </p:cNvPicPr>
          <p:nvPr/>
        </p:nvPicPr>
        <p:blipFill rotWithShape="1">
          <a:blip r:embed="rId7" cstate="print"/>
          <a:srcRect l="53615" t="34174" r="30344" b="33480"/>
          <a:stretch/>
        </p:blipFill>
        <p:spPr>
          <a:xfrm>
            <a:off x="23972666" y="28220754"/>
            <a:ext cx="4680000" cy="5595243"/>
          </a:xfrm>
          <a:prstGeom prst="rect">
            <a:avLst/>
          </a:prstGeom>
        </p:spPr>
      </p:pic>
      <p:pic>
        <p:nvPicPr>
          <p:cNvPr id="38" name="Picture 37">
            <a:extLst>
              <a:ext uri="{FF2B5EF4-FFF2-40B4-BE49-F238E27FC236}">
                <a16:creationId xmlns:a16="http://schemas.microsoft.com/office/drawing/2014/main" xmlns="" id="{E74FBBCE-24F6-A72C-1D41-2FB26B900F3D}"/>
              </a:ext>
            </a:extLst>
          </p:cNvPr>
          <p:cNvPicPr>
            <a:picLocks noChangeAspect="1"/>
          </p:cNvPicPr>
          <p:nvPr/>
        </p:nvPicPr>
        <p:blipFill rotWithShape="1">
          <a:blip r:embed="rId8" cstate="print"/>
          <a:srcRect l="28938" t="35964" r="51732" b="29652"/>
          <a:stretch/>
        </p:blipFill>
        <p:spPr>
          <a:xfrm>
            <a:off x="23376053" y="35781664"/>
            <a:ext cx="6021503" cy="6024870"/>
          </a:xfrm>
          <a:prstGeom prst="rect">
            <a:avLst/>
          </a:prstGeom>
        </p:spPr>
      </p:pic>
      <p:sp>
        <p:nvSpPr>
          <p:cNvPr id="39" name="TextBox 38">
            <a:extLst>
              <a:ext uri="{FF2B5EF4-FFF2-40B4-BE49-F238E27FC236}">
                <a16:creationId xmlns:a16="http://schemas.microsoft.com/office/drawing/2014/main" xmlns="" id="{92B0F9DC-B264-5DD3-26CF-35BF2419A756}"/>
              </a:ext>
            </a:extLst>
          </p:cNvPr>
          <p:cNvSpPr txBox="1"/>
          <p:nvPr/>
        </p:nvSpPr>
        <p:spPr>
          <a:xfrm>
            <a:off x="236277" y="36265559"/>
            <a:ext cx="15733825" cy="5580000"/>
          </a:xfrm>
          <a:prstGeom prst="rect">
            <a:avLst/>
          </a:prstGeom>
          <a:solidFill>
            <a:schemeClr val="bg1"/>
          </a:solidFill>
          <a:ln w="76200">
            <a:solidFill>
              <a:srgbClr val="002060"/>
            </a:solidFill>
          </a:ln>
        </p:spPr>
        <p:txBody>
          <a:bodyPr wrap="square" rtlCol="0">
            <a:spAutoFit/>
          </a:bodyPr>
          <a:lstStyle/>
          <a:p>
            <a:r>
              <a:rPr lang="en-GB" sz="4400" b="1" dirty="0"/>
              <a:t>Conclusion</a:t>
            </a:r>
          </a:p>
          <a:p>
            <a:pPr marL="571500" indent="-571500" algn="just">
              <a:buFont typeface="Wingdings" panose="05000000000000000000" pitchFamily="2" charset="2"/>
              <a:buChar char="v"/>
            </a:pPr>
            <a:r>
              <a:rPr lang="en-GB" sz="3800" dirty="0"/>
              <a:t>This case study is an important addition to the current literature, as the patient did not have any of the previously known risk factors for OSH.</a:t>
            </a:r>
          </a:p>
          <a:p>
            <a:pPr marL="571500" indent="-571500" algn="just">
              <a:buFont typeface="Wingdings" panose="05000000000000000000" pitchFamily="2" charset="2"/>
              <a:buChar char="v"/>
            </a:pPr>
            <a:r>
              <a:rPr lang="en-GB" sz="3800" dirty="0"/>
              <a:t>We propose that the use of NSAIDs, such as naproxen, may increase the risk of OSH, particularly if associated with concurrent oesophageal ulceration.</a:t>
            </a:r>
          </a:p>
          <a:p>
            <a:pPr marL="571500" indent="-571500" algn="just">
              <a:buFont typeface="Wingdings" panose="05000000000000000000" pitchFamily="2" charset="2"/>
              <a:buChar char="v"/>
            </a:pPr>
            <a:r>
              <a:rPr lang="en-GB" sz="3800" dirty="0"/>
              <a:t>The importance of recognising cases of OSH promptly has been highlighted. Mistaking OSH for other causes of acute chest pain (e.g. ACS or pulmonary embolism) and giving the associated empirical anti-platelet and / or anti-coagulant treatment could have been severely detrimental.</a:t>
            </a:r>
          </a:p>
        </p:txBody>
      </p:sp>
      <p:sp>
        <p:nvSpPr>
          <p:cNvPr id="40" name="TextBox 39">
            <a:extLst>
              <a:ext uri="{FF2B5EF4-FFF2-40B4-BE49-F238E27FC236}">
                <a16:creationId xmlns:a16="http://schemas.microsoft.com/office/drawing/2014/main" xmlns="" id="{E5E1AD1F-A2F0-A5BC-52FB-CD3821553791}"/>
              </a:ext>
            </a:extLst>
          </p:cNvPr>
          <p:cNvSpPr txBox="1"/>
          <p:nvPr/>
        </p:nvSpPr>
        <p:spPr>
          <a:xfrm>
            <a:off x="236277" y="42099834"/>
            <a:ext cx="20117590" cy="523220"/>
          </a:xfrm>
          <a:prstGeom prst="rect">
            <a:avLst/>
          </a:prstGeom>
          <a:noFill/>
        </p:spPr>
        <p:txBody>
          <a:bodyPr wrap="square" rtlCol="0">
            <a:spAutoFit/>
          </a:bodyPr>
          <a:lstStyle/>
          <a:p>
            <a:r>
              <a:rPr lang="en-GB" sz="2800" dirty="0"/>
              <a:t>This poster is presented with the consent of the patient.</a:t>
            </a:r>
          </a:p>
        </p:txBody>
      </p:sp>
      <p:sp>
        <p:nvSpPr>
          <p:cNvPr id="41" name="TextBox 40">
            <a:extLst>
              <a:ext uri="{FF2B5EF4-FFF2-40B4-BE49-F238E27FC236}">
                <a16:creationId xmlns:a16="http://schemas.microsoft.com/office/drawing/2014/main" xmlns="" id="{60043851-7C0B-8F5E-36E3-AA68E963C813}"/>
              </a:ext>
            </a:extLst>
          </p:cNvPr>
          <p:cNvSpPr txBox="1"/>
          <p:nvPr/>
        </p:nvSpPr>
        <p:spPr>
          <a:xfrm>
            <a:off x="16204018" y="36204501"/>
            <a:ext cx="5720316" cy="5693866"/>
          </a:xfrm>
          <a:prstGeom prst="rect">
            <a:avLst/>
          </a:prstGeom>
          <a:solidFill>
            <a:schemeClr val="bg1"/>
          </a:solidFill>
          <a:ln w="76200">
            <a:solidFill>
              <a:srgbClr val="002060"/>
            </a:solidFill>
          </a:ln>
        </p:spPr>
        <p:txBody>
          <a:bodyPr wrap="square" rtlCol="0">
            <a:spAutoFit/>
          </a:bodyPr>
          <a:lstStyle/>
          <a:p>
            <a:r>
              <a:rPr lang="en-GB" sz="4400" b="1" dirty="0"/>
              <a:t>References</a:t>
            </a:r>
          </a:p>
          <a:p>
            <a:pPr algn="just"/>
            <a:r>
              <a:rPr lang="en-GB" sz="16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Uchida S, Saito H, Kuriyama K, Yoshida T, Hara K, Sakai M, Sohda M, Saeki H, Shirabe K. A case of spontaneous esophageal submucosal hematoma. Clin J Gastroenterol. 2022 Jun;15(3):522-525. doi: 10.1007/s12328-022-01608-6. Epub 2022 Feb 23. PMID: 35195857.</a:t>
            </a:r>
          </a:p>
          <a:p>
            <a:pPr algn="just"/>
            <a:r>
              <a:rPr lang="en-US" sz="1600" dirty="0">
                <a:effectLst/>
                <a:latin typeface="Calibri" panose="020F0502020204030204" pitchFamily="34" charset="0"/>
                <a:ea typeface="Calibri" panose="020F0502020204030204" pitchFamily="34" charset="0"/>
                <a:cs typeface="Calibri" panose="020F0502020204030204" pitchFamily="34" charset="0"/>
              </a:rPr>
              <a:t>Sharma A, Hoilat GJ, Ahmad SA. Esophageal Hematoma. [Updated 2022 Aug 14]. In: StatPearls [Internet]. Treasure Island (FL): StatPearls Publishing; 2023 Jan.," Available from: https://www.ncbi.nlm.nih.gov/books/NBK459228/.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6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Driver B, Marks DC, van der Wal DE. Not all (N)SAID and done: Effects of nonsteroidal anti-inflammatory drugs and paracetamol intake on platelets. Res Pract Thromb Haemost. 2019 Nov 26;4(1):36-45. doi: 10.1002/rth2.12283. PMID: 31989083; PMCID: PMC6971311.</a:t>
            </a:r>
          </a:p>
          <a:p>
            <a:pPr algn="just"/>
            <a:r>
              <a:rPr lang="en-GB" sz="16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Pomara C, Bello S, D'Errico S, Greco M, Fineschi V. Sudden death due to a dissecting intramural hematoma of the esophagus (DIHE) in a woman with severe neurofibromatosis-related scoliosis. Forensic Sci Int. 2013 May 10;228(1-3):e71-5. doi: 10.1016/j.forsciint.2013.02.005. Epub 2013 Feb 28. PMID: 23453641.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xmlns="" id="{CF11CE58-CF7F-C0FE-D7F4-3F374E1D02A0}"/>
              </a:ext>
            </a:extLst>
          </p:cNvPr>
          <p:cNvSpPr txBox="1"/>
          <p:nvPr/>
        </p:nvSpPr>
        <p:spPr>
          <a:xfrm>
            <a:off x="23227776" y="14032861"/>
            <a:ext cx="6169780" cy="1477328"/>
          </a:xfrm>
          <a:prstGeom prst="rect">
            <a:avLst/>
          </a:prstGeom>
          <a:noFill/>
        </p:spPr>
        <p:txBody>
          <a:bodyPr wrap="square" rtlCol="0">
            <a:spAutoFit/>
          </a:bodyPr>
          <a:lstStyle/>
          <a:p>
            <a:pPr algn="ctr"/>
            <a:r>
              <a:rPr lang="en-GB" sz="3000" dirty="0"/>
              <a:t>Figure 1: Axial section from CT PA </a:t>
            </a:r>
            <a:r>
              <a:rPr lang="en-GB" sz="3000" dirty="0">
                <a:effectLst/>
                <a:latin typeface="Calibri" panose="020F0502020204030204" pitchFamily="34" charset="0"/>
                <a:ea typeface="Calibri" panose="020F0502020204030204" pitchFamily="34" charset="0"/>
              </a:rPr>
              <a:t>showing significant oesophageal oedema and paraoesophageal fluid.</a:t>
            </a:r>
            <a:endParaRPr lang="en-GB" sz="3000" dirty="0"/>
          </a:p>
        </p:txBody>
      </p:sp>
      <p:sp>
        <p:nvSpPr>
          <p:cNvPr id="43" name="TextBox 42">
            <a:extLst>
              <a:ext uri="{FF2B5EF4-FFF2-40B4-BE49-F238E27FC236}">
                <a16:creationId xmlns:a16="http://schemas.microsoft.com/office/drawing/2014/main" xmlns="" id="{A7895006-E5D1-6B84-CB29-1559B9F8F8A4}"/>
              </a:ext>
            </a:extLst>
          </p:cNvPr>
          <p:cNvSpPr txBox="1"/>
          <p:nvPr/>
        </p:nvSpPr>
        <p:spPr>
          <a:xfrm>
            <a:off x="23083659" y="20446877"/>
            <a:ext cx="6458014" cy="1569660"/>
          </a:xfrm>
          <a:prstGeom prst="rect">
            <a:avLst/>
          </a:prstGeom>
          <a:noFill/>
        </p:spPr>
        <p:txBody>
          <a:bodyPr wrap="square" rtlCol="0">
            <a:spAutoFit/>
          </a:bodyPr>
          <a:lstStyle/>
          <a:p>
            <a:pPr algn="ctr"/>
            <a:r>
              <a:rPr lang="en-GB" sz="3000" dirty="0"/>
              <a:t>Figure 2: </a:t>
            </a:r>
            <a:r>
              <a:rPr lang="en-GB" sz="3200" dirty="0">
                <a:latin typeface="Calibri" panose="020F0502020204030204" pitchFamily="34" charset="0"/>
              </a:rPr>
              <a:t>L</a:t>
            </a:r>
            <a:r>
              <a:rPr lang="en-GB" sz="3200" dirty="0">
                <a:effectLst/>
                <a:latin typeface="Calibri" panose="020F0502020204030204" pitchFamily="34" charset="0"/>
                <a:ea typeface="Calibri" panose="020F0502020204030204" pitchFamily="34" charset="0"/>
              </a:rPr>
              <a:t>arge circumferential submucosal haematoma extending from the upper to lower oesophagus.</a:t>
            </a:r>
            <a:endParaRPr lang="en-GB" sz="3000" dirty="0"/>
          </a:p>
        </p:txBody>
      </p:sp>
      <p:sp>
        <p:nvSpPr>
          <p:cNvPr id="44" name="TextBox 43">
            <a:extLst>
              <a:ext uri="{FF2B5EF4-FFF2-40B4-BE49-F238E27FC236}">
                <a16:creationId xmlns:a16="http://schemas.microsoft.com/office/drawing/2014/main" xmlns="" id="{51ACEF7D-55B9-2470-8C00-70A1904F8949}"/>
              </a:ext>
            </a:extLst>
          </p:cNvPr>
          <p:cNvSpPr txBox="1"/>
          <p:nvPr/>
        </p:nvSpPr>
        <p:spPr>
          <a:xfrm>
            <a:off x="23338621" y="27162768"/>
            <a:ext cx="5948090" cy="1015663"/>
          </a:xfrm>
          <a:prstGeom prst="rect">
            <a:avLst/>
          </a:prstGeom>
          <a:noFill/>
        </p:spPr>
        <p:txBody>
          <a:bodyPr wrap="square" rtlCol="0">
            <a:spAutoFit/>
          </a:bodyPr>
          <a:lstStyle/>
          <a:p>
            <a:pPr algn="ctr"/>
            <a:r>
              <a:rPr lang="en-GB" sz="3000" dirty="0"/>
              <a:t>Figure 3: </a:t>
            </a:r>
            <a:r>
              <a:rPr lang="en-GB" sz="3000" dirty="0">
                <a:latin typeface="Calibri" panose="020F0502020204030204" pitchFamily="34" charset="0"/>
              </a:rPr>
              <a:t>L</a:t>
            </a:r>
            <a:r>
              <a:rPr lang="en-GB" sz="3000" dirty="0">
                <a:effectLst/>
                <a:latin typeface="Calibri" panose="020F0502020204030204" pitchFamily="34" charset="0"/>
                <a:ea typeface="Calibri" panose="020F0502020204030204" pitchFamily="34" charset="0"/>
              </a:rPr>
              <a:t>ongitudinal necrotic mucosa concerning for perforation.</a:t>
            </a:r>
            <a:endParaRPr lang="en-GB" sz="3000" dirty="0"/>
          </a:p>
        </p:txBody>
      </p:sp>
      <p:sp>
        <p:nvSpPr>
          <p:cNvPr id="45" name="TextBox 44">
            <a:extLst>
              <a:ext uri="{FF2B5EF4-FFF2-40B4-BE49-F238E27FC236}">
                <a16:creationId xmlns:a16="http://schemas.microsoft.com/office/drawing/2014/main" xmlns="" id="{2F566663-D490-9FEB-5AA1-D2CE83684549}"/>
              </a:ext>
            </a:extLst>
          </p:cNvPr>
          <p:cNvSpPr txBox="1"/>
          <p:nvPr/>
        </p:nvSpPr>
        <p:spPr>
          <a:xfrm>
            <a:off x="23157842" y="33841820"/>
            <a:ext cx="6556422" cy="1938992"/>
          </a:xfrm>
          <a:prstGeom prst="rect">
            <a:avLst/>
          </a:prstGeom>
          <a:noFill/>
        </p:spPr>
        <p:txBody>
          <a:bodyPr wrap="square" rtlCol="0">
            <a:spAutoFit/>
          </a:bodyPr>
          <a:lstStyle/>
          <a:p>
            <a:pPr algn="ctr"/>
            <a:r>
              <a:rPr lang="en-GB" sz="3000" dirty="0"/>
              <a:t>Figure 4: Coronal section of CT CAP with IV and oral contrast which excludes perforation, but</a:t>
            </a:r>
            <a:r>
              <a:rPr lang="en-GB" sz="3000" dirty="0">
                <a:effectLst/>
                <a:latin typeface="Calibri" panose="020F0502020204030204" pitchFamily="34" charset="0"/>
                <a:ea typeface="Calibri" panose="020F0502020204030204" pitchFamily="34" charset="0"/>
              </a:rPr>
              <a:t> demonstrates dissecting contrast on the right.</a:t>
            </a:r>
            <a:endParaRPr lang="en-GB" sz="3000" dirty="0"/>
          </a:p>
        </p:txBody>
      </p:sp>
      <p:sp>
        <p:nvSpPr>
          <p:cNvPr id="46" name="TextBox 45">
            <a:extLst>
              <a:ext uri="{FF2B5EF4-FFF2-40B4-BE49-F238E27FC236}">
                <a16:creationId xmlns:a16="http://schemas.microsoft.com/office/drawing/2014/main" xmlns="" id="{9D3DB3EC-F63C-F570-7C41-0C69B4CD7D54}"/>
              </a:ext>
            </a:extLst>
          </p:cNvPr>
          <p:cNvSpPr txBox="1"/>
          <p:nvPr/>
        </p:nvSpPr>
        <p:spPr>
          <a:xfrm>
            <a:off x="24238716" y="41806534"/>
            <a:ext cx="4296176" cy="553998"/>
          </a:xfrm>
          <a:prstGeom prst="rect">
            <a:avLst/>
          </a:prstGeom>
          <a:noFill/>
        </p:spPr>
        <p:txBody>
          <a:bodyPr wrap="square" rtlCol="0">
            <a:spAutoFit/>
          </a:bodyPr>
          <a:lstStyle/>
          <a:p>
            <a:r>
              <a:rPr lang="en-GB" sz="3000" dirty="0"/>
              <a:t>Figure 5: Mucosal healing.</a:t>
            </a:r>
          </a:p>
        </p:txBody>
      </p:sp>
      <p:sp>
        <p:nvSpPr>
          <p:cNvPr id="47" name="Rectangle 46">
            <a:extLst>
              <a:ext uri="{FF2B5EF4-FFF2-40B4-BE49-F238E27FC236}">
                <a16:creationId xmlns:a16="http://schemas.microsoft.com/office/drawing/2014/main" xmlns="" id="{B328134E-E074-CE96-C310-3D692EC285ED}"/>
              </a:ext>
            </a:extLst>
          </p:cNvPr>
          <p:cNvSpPr/>
          <p:nvPr/>
        </p:nvSpPr>
        <p:spPr>
          <a:xfrm>
            <a:off x="23094047" y="9240388"/>
            <a:ext cx="361377" cy="5184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xmlns="" id="{5B3AF5E7-E3E3-DD90-50E8-F5F25CB23BA1}"/>
              </a:ext>
            </a:extLst>
          </p:cNvPr>
          <p:cNvSpPr/>
          <p:nvPr/>
        </p:nvSpPr>
        <p:spPr>
          <a:xfrm>
            <a:off x="23232205" y="15601851"/>
            <a:ext cx="350809" cy="5146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xmlns="" id="{17C4FF07-BD04-44B2-35D4-47AAEF39AEA1}"/>
              </a:ext>
            </a:extLst>
          </p:cNvPr>
          <p:cNvSpPr/>
          <p:nvPr/>
        </p:nvSpPr>
        <p:spPr>
          <a:xfrm>
            <a:off x="23242902" y="22257416"/>
            <a:ext cx="361377" cy="5184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xmlns="" id="{AF90D367-B6AD-8BDE-A3A3-FE94F0208194}"/>
              </a:ext>
            </a:extLst>
          </p:cNvPr>
          <p:cNvSpPr/>
          <p:nvPr/>
        </p:nvSpPr>
        <p:spPr>
          <a:xfrm>
            <a:off x="23359886" y="35945260"/>
            <a:ext cx="361377" cy="5184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1256439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481</TotalTime>
  <Words>967</Words>
  <Application>Microsoft Office PowerPoint</Application>
  <PresentationFormat>Custom</PresentationFormat>
  <Paragraphs>69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Eilidh Duthie (NHS Fife)</dc:creator>
  <cp:lastModifiedBy>7952060</cp:lastModifiedBy>
  <cp:revision>16</cp:revision>
  <dcterms:created xsi:type="dcterms:W3CDTF">2023-06-08T09:49:14Z</dcterms:created>
  <dcterms:modified xsi:type="dcterms:W3CDTF">2023-06-09T09:28:10Z</dcterms:modified>
</cp:coreProperties>
</file>