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Lst>
  <p:sldSz cx="50399950" cy="323961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userDrawn="1">
          <p15:clr>
            <a:srgbClr val="A4A3A4"/>
          </p15:clr>
        </p15:guide>
        <p15:guide id="2" pos="15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000099"/>
    <a:srgbClr val="3366FF"/>
    <a:srgbClr val="F8F8F8"/>
    <a:srgbClr val="5F9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3734" autoAdjust="0"/>
  </p:normalViewPr>
  <p:slideViewPr>
    <p:cSldViewPr snapToGrid="0">
      <p:cViewPr>
        <p:scale>
          <a:sx n="30" d="100"/>
          <a:sy n="30" d="100"/>
        </p:scale>
        <p:origin x="-1488" y="-1502"/>
      </p:cViewPr>
      <p:guideLst>
        <p:guide orient="horz" pos="10204"/>
        <p:guide pos="15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6614994" y="11274603"/>
            <a:ext cx="37169963" cy="7775067"/>
          </a:xfrm>
          <a:solidFill>
            <a:srgbClr val="FFFFFF"/>
          </a:solidFill>
          <a:ln w="38100">
            <a:solidFill>
              <a:srgbClr val="404040"/>
            </a:solidFill>
          </a:ln>
        </p:spPr>
        <p:txBody>
          <a:bodyPr lIns="274320" rIns="274320" anchor="ctr" anchorCtr="1">
            <a:normAutofit/>
          </a:bodyPr>
          <a:lstStyle>
            <a:lvl1pPr algn="ctr">
              <a:defRPr sz="15709">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11141539" y="20560733"/>
            <a:ext cx="28116872" cy="5857064"/>
          </a:xfrm>
          <a:noFill/>
        </p:spPr>
        <p:txBody>
          <a:bodyPr>
            <a:normAutofit/>
          </a:bodyPr>
          <a:lstStyle>
            <a:lvl1pPr marL="0" indent="0" algn="ctr">
              <a:buNone/>
              <a:defRPr sz="8268">
                <a:solidFill>
                  <a:schemeClr val="tx1">
                    <a:lumMod val="75000"/>
                    <a:lumOff val="25000"/>
                  </a:schemeClr>
                </a:solidFill>
              </a:defRPr>
            </a:lvl1pPr>
            <a:lvl2pPr marL="1890019" indent="0" algn="ctr">
              <a:buNone/>
              <a:defRPr sz="8268"/>
            </a:lvl2pPr>
            <a:lvl3pPr marL="3780038" indent="0" algn="ctr">
              <a:buNone/>
              <a:defRPr sz="7441"/>
            </a:lvl3pPr>
            <a:lvl4pPr marL="5670057" indent="0" algn="ctr">
              <a:buNone/>
              <a:defRPr sz="6614"/>
            </a:lvl4pPr>
            <a:lvl5pPr marL="7560076" indent="0" algn="ctr">
              <a:buNone/>
              <a:defRPr sz="6614"/>
            </a:lvl5pPr>
            <a:lvl6pPr marL="9450095" indent="0" algn="ctr">
              <a:buNone/>
              <a:defRPr sz="6614"/>
            </a:lvl6pPr>
            <a:lvl7pPr marL="11340114" indent="0" algn="ctr">
              <a:buNone/>
              <a:defRPr sz="6614"/>
            </a:lvl7pPr>
            <a:lvl8pPr marL="13230134" indent="0" algn="ctr">
              <a:buNone/>
              <a:defRPr sz="6614"/>
            </a:lvl8pPr>
            <a:lvl9pPr marL="15120153" indent="0" algn="ctr">
              <a:buNone/>
              <a:defRPr sz="6614"/>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E98A5B9-7F10-4F68-9A0D-79BEE66FED47}" type="datetimeFigureOut">
              <a:rPr lang="en-GB" smtClean="0"/>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41631406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8A5B9-7F10-4F68-9A0D-79BEE66FED47}"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415961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70703" y="4427469"/>
            <a:ext cx="5368256" cy="23541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23193" y="4427469"/>
            <a:ext cx="25623650" cy="23541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8A5B9-7F10-4F68-9A0D-79BEE66FED47}"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303850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98A5B9-7F10-4F68-9A0D-79BEE66FED47}" type="datetimeFigureOut">
              <a:rPr lang="en-GB" smtClean="0"/>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158190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6614994" y="11274603"/>
            <a:ext cx="37169963" cy="7775067"/>
          </a:xfrm>
          <a:solidFill>
            <a:srgbClr val="FFFFFF"/>
          </a:solidFill>
          <a:ln w="38100">
            <a:solidFill>
              <a:srgbClr val="404040"/>
            </a:solidFill>
          </a:ln>
        </p:spPr>
        <p:txBody>
          <a:bodyPr lIns="274320" rIns="274320" anchor="ctr" anchorCtr="1">
            <a:normAutofit/>
          </a:bodyPr>
          <a:lstStyle>
            <a:lvl1pPr>
              <a:defRPr sz="15709">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141539" y="20560360"/>
            <a:ext cx="28116872" cy="5976048"/>
          </a:xfrm>
        </p:spPr>
        <p:txBody>
          <a:bodyPr anchor="t" anchorCtr="1">
            <a:normAutofit/>
          </a:bodyPr>
          <a:lstStyle>
            <a:lvl1pPr marL="0" indent="0">
              <a:buNone/>
              <a:defRPr sz="8268">
                <a:solidFill>
                  <a:schemeClr val="tx1"/>
                </a:solidFill>
              </a:defRPr>
            </a:lvl1pPr>
            <a:lvl2pPr marL="1890019" indent="0">
              <a:buNone/>
              <a:defRPr sz="8268">
                <a:solidFill>
                  <a:schemeClr val="tx1">
                    <a:tint val="75000"/>
                  </a:schemeClr>
                </a:solidFill>
              </a:defRPr>
            </a:lvl2pPr>
            <a:lvl3pPr marL="3780038" indent="0">
              <a:buNone/>
              <a:defRPr sz="7441">
                <a:solidFill>
                  <a:schemeClr val="tx1">
                    <a:tint val="75000"/>
                  </a:schemeClr>
                </a:solidFill>
              </a:defRPr>
            </a:lvl3pPr>
            <a:lvl4pPr marL="5670057" indent="0">
              <a:buNone/>
              <a:defRPr sz="6614">
                <a:solidFill>
                  <a:schemeClr val="tx1">
                    <a:tint val="75000"/>
                  </a:schemeClr>
                </a:solidFill>
              </a:defRPr>
            </a:lvl4pPr>
            <a:lvl5pPr marL="7560076" indent="0">
              <a:buNone/>
              <a:defRPr sz="6614">
                <a:solidFill>
                  <a:schemeClr val="tx1">
                    <a:tint val="75000"/>
                  </a:schemeClr>
                </a:solidFill>
              </a:defRPr>
            </a:lvl5pPr>
            <a:lvl6pPr marL="9450095" indent="0">
              <a:buNone/>
              <a:defRPr sz="6614">
                <a:solidFill>
                  <a:schemeClr val="tx1">
                    <a:tint val="75000"/>
                  </a:schemeClr>
                </a:solidFill>
              </a:defRPr>
            </a:lvl6pPr>
            <a:lvl7pPr marL="11340114" indent="0">
              <a:buNone/>
              <a:defRPr sz="6614">
                <a:solidFill>
                  <a:schemeClr val="tx1">
                    <a:tint val="75000"/>
                  </a:schemeClr>
                </a:solidFill>
              </a:defRPr>
            </a:lvl7pPr>
            <a:lvl8pPr marL="13230134" indent="0">
              <a:buNone/>
              <a:defRPr sz="6614">
                <a:solidFill>
                  <a:schemeClr val="tx1">
                    <a:tint val="75000"/>
                  </a:schemeClr>
                </a:solidFill>
              </a:defRPr>
            </a:lvl8pPr>
            <a:lvl9pPr marL="15120153" indent="0">
              <a:buNone/>
              <a:defRPr sz="6614">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E98A5B9-7F10-4F68-9A0D-79BEE66FED47}" type="datetimeFigureOut">
              <a:rPr lang="en-GB" smtClean="0"/>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11267202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39396" y="12461705"/>
            <a:ext cx="17658878" cy="1465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6201672" y="12461705"/>
            <a:ext cx="17652578" cy="1465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E98A5B9-7F10-4F68-9A0D-79BEE66FED47}" type="datetimeFigureOut">
              <a:rPr lang="en-GB" smtClean="0"/>
              <a:t>07/06/2021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187085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45694" y="10928296"/>
            <a:ext cx="17652582" cy="3325996"/>
          </a:xfrm>
        </p:spPr>
        <p:txBody>
          <a:bodyPr anchor="b" anchorCtr="1">
            <a:normAutofit/>
          </a:bodyPr>
          <a:lstStyle>
            <a:lvl1pPr marL="0" indent="0" algn="ctr">
              <a:buNone/>
              <a:defRPr sz="7854" b="0" cap="all" spc="413" baseline="0">
                <a:solidFill>
                  <a:schemeClr val="accent2">
                    <a:lumMod val="75000"/>
                  </a:schemeClr>
                </a:solidFill>
              </a:defRPr>
            </a:lvl1pPr>
            <a:lvl2pPr marL="1890019" indent="0">
              <a:buNone/>
              <a:defRPr sz="7854"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en-US"/>
              <a:t>Click to edit Master text styles</a:t>
            </a:r>
          </a:p>
        </p:txBody>
      </p:sp>
      <p:sp>
        <p:nvSpPr>
          <p:cNvPr id="4" name="Content Placeholder 3"/>
          <p:cNvSpPr>
            <a:spLocks noGrp="1"/>
          </p:cNvSpPr>
          <p:nvPr>
            <p:ph sz="half" idx="2"/>
          </p:nvPr>
        </p:nvSpPr>
        <p:spPr>
          <a:xfrm>
            <a:off x="6545694" y="14848219"/>
            <a:ext cx="17652582" cy="12266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26201674" y="14848219"/>
            <a:ext cx="17583283" cy="12266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26201674" y="10928296"/>
            <a:ext cx="17652582" cy="3325996"/>
          </a:xfrm>
        </p:spPr>
        <p:txBody>
          <a:bodyPr anchor="b" anchorCtr="1">
            <a:normAutofit/>
          </a:bodyPr>
          <a:lstStyle>
            <a:lvl1pPr marL="0" indent="0" algn="ctr">
              <a:buNone/>
              <a:defRPr sz="7854" b="0" cap="all" spc="413" baseline="0">
                <a:solidFill>
                  <a:schemeClr val="accent2">
                    <a:lumMod val="75000"/>
                  </a:schemeClr>
                </a:solidFill>
              </a:defRPr>
            </a:lvl1pPr>
            <a:lvl2pPr marL="1890019" indent="0">
              <a:buNone/>
              <a:defRPr sz="7854"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en-US"/>
              <a:t>Click to edit Master text styles</a:t>
            </a:r>
          </a:p>
        </p:txBody>
      </p:sp>
      <p:sp>
        <p:nvSpPr>
          <p:cNvPr id="7" name="Date Placeholder 6"/>
          <p:cNvSpPr>
            <a:spLocks noGrp="1"/>
          </p:cNvSpPr>
          <p:nvPr>
            <p:ph type="dt" sz="half" idx="10"/>
          </p:nvPr>
        </p:nvSpPr>
        <p:spPr/>
        <p:txBody>
          <a:bodyPr/>
          <a:lstStyle/>
          <a:p>
            <a:fld id="{3E98A5B9-7F10-4F68-9A0D-79BEE66FED47}" type="datetimeFigureOut">
              <a:rPr lang="en-GB" smtClean="0"/>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69522B-6194-4DB5-B336-E029945689D8}"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669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98A5B9-7F10-4F68-9A0D-79BEE66FED47}"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194327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8A5B9-7F10-4F68-9A0D-79BEE66FED47}" type="datetimeFigureOut">
              <a:rPr lang="en-GB" smtClean="0"/>
              <a:t>07/06/2021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42881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25199975" cy="32396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326397" y="10599493"/>
            <a:ext cx="18547182" cy="5392252"/>
          </a:xfrm>
          <a:solidFill>
            <a:srgbClr val="FFFFFF"/>
          </a:solidFill>
          <a:ln>
            <a:solidFill>
              <a:srgbClr val="404040"/>
            </a:solidFill>
          </a:ln>
        </p:spPr>
        <p:txBody>
          <a:bodyPr anchor="ctr" anchorCtr="1">
            <a:normAutofit/>
          </a:bodyPr>
          <a:lstStyle>
            <a:lvl1pPr>
              <a:defRPr sz="9095">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27845973" y="3801144"/>
            <a:ext cx="19907980" cy="24793825"/>
          </a:xfrm>
        </p:spPr>
        <p:txBody>
          <a:bodyPr>
            <a:normAutofit/>
          </a:bodyPr>
          <a:lstStyle>
            <a:lvl1pPr>
              <a:defRPr sz="7854">
                <a:solidFill>
                  <a:schemeClr val="tx1"/>
                </a:solidFill>
              </a:defRPr>
            </a:lvl1pPr>
            <a:lvl2pPr>
              <a:defRPr sz="6614">
                <a:solidFill>
                  <a:schemeClr val="tx1"/>
                </a:solidFill>
              </a:defRPr>
            </a:lvl2pPr>
            <a:lvl3pPr>
              <a:defRPr sz="6614">
                <a:solidFill>
                  <a:schemeClr val="tx1"/>
                </a:solidFill>
              </a:defRPr>
            </a:lvl3pPr>
            <a:lvl4pPr>
              <a:defRPr sz="6614">
                <a:solidFill>
                  <a:schemeClr val="tx1"/>
                </a:solidFill>
              </a:defRPr>
            </a:lvl4pPr>
            <a:lvl5pPr>
              <a:defRPr sz="6614">
                <a:solidFill>
                  <a:schemeClr val="tx1"/>
                </a:solidFill>
              </a:defRPr>
            </a:lvl5pPr>
            <a:lvl6pPr>
              <a:defRPr sz="6614"/>
            </a:lvl6pPr>
            <a:lvl7pPr>
              <a:defRPr sz="6614"/>
            </a:lvl7pPr>
            <a:lvl8pPr>
              <a:defRPr sz="6614"/>
            </a:lvl8pPr>
            <a:lvl9pPr>
              <a:defRPr sz="66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1596" y="16769254"/>
            <a:ext cx="15686984" cy="10364281"/>
          </a:xfrm>
        </p:spPr>
        <p:txBody>
          <a:bodyPr anchor="t" anchorCtr="1">
            <a:normAutofit/>
          </a:bodyPr>
          <a:lstStyle>
            <a:lvl1pPr marL="0" indent="0" algn="ctr">
              <a:buNone/>
              <a:defRPr sz="6201">
                <a:solidFill>
                  <a:srgbClr val="FFFFFF"/>
                </a:solidFill>
              </a:defRPr>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en-US"/>
              <a:t>Click to edit Master text styles</a:t>
            </a:r>
          </a:p>
        </p:txBody>
      </p:sp>
      <p:sp>
        <p:nvSpPr>
          <p:cNvPr id="9" name="Date Placeholder 8"/>
          <p:cNvSpPr>
            <a:spLocks noGrp="1"/>
          </p:cNvSpPr>
          <p:nvPr>
            <p:ph type="dt" sz="half" idx="10"/>
          </p:nvPr>
        </p:nvSpPr>
        <p:spPr/>
        <p:txBody>
          <a:bodyPr/>
          <a:lstStyle/>
          <a:p>
            <a:fld id="{3E98A5B9-7F10-4F68-9A0D-79BEE66FED47}" type="datetimeFigureOut">
              <a:rPr lang="en-GB" smtClean="0"/>
              <a:t>07/06/2021</a:t>
            </a:fld>
            <a:endParaRPr lang="en-GB"/>
          </a:p>
        </p:txBody>
      </p:sp>
      <p:sp>
        <p:nvSpPr>
          <p:cNvPr id="10" name="Footer Placeholder 9"/>
          <p:cNvSpPr>
            <a:spLocks noGrp="1"/>
          </p:cNvSpPr>
          <p:nvPr>
            <p:ph type="ftr" sz="quarter" idx="11"/>
          </p:nvPr>
        </p:nvSpPr>
        <p:spPr>
          <a:xfrm>
            <a:off x="3326399" y="29458865"/>
            <a:ext cx="21185163" cy="1511819"/>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308070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25199971" cy="32396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342316" y="10599490"/>
            <a:ext cx="18581666" cy="5359861"/>
          </a:xfrm>
          <a:solidFill>
            <a:srgbClr val="FFFFFF"/>
          </a:solidFill>
          <a:ln>
            <a:solidFill>
              <a:srgbClr val="404040"/>
            </a:solidFill>
          </a:ln>
        </p:spPr>
        <p:txBody>
          <a:bodyPr anchor="ctr" anchorCtr="1">
            <a:noAutofit/>
          </a:bodyPr>
          <a:lstStyle>
            <a:lvl1pPr>
              <a:defRPr sz="9095">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5199973" y="0"/>
            <a:ext cx="25225179" cy="32396113"/>
          </a:xfrm>
          <a:solidFill>
            <a:schemeClr val="bg1">
              <a:lumMod val="75000"/>
            </a:schemeClr>
          </a:solidFill>
        </p:spPr>
        <p:txBody>
          <a:bodyPr anchor="t"/>
          <a:lstStyle>
            <a:lvl1pPr marL="0" indent="0">
              <a:buNone/>
              <a:defRPr sz="13228">
                <a:solidFill>
                  <a:schemeClr val="bg1">
                    <a:lumMod val="85000"/>
                    <a:lumOff val="15000"/>
                  </a:schemeClr>
                </a:solidFill>
              </a:defRPr>
            </a:lvl1pPr>
            <a:lvl2pPr marL="1890019" indent="0">
              <a:buNone/>
              <a:defRPr sz="11575"/>
            </a:lvl2pPr>
            <a:lvl3pPr marL="3780038" indent="0">
              <a:buNone/>
              <a:defRPr sz="9921"/>
            </a:lvl3pPr>
            <a:lvl4pPr marL="5670057" indent="0">
              <a:buNone/>
              <a:defRPr sz="8268"/>
            </a:lvl4pPr>
            <a:lvl5pPr marL="7560076" indent="0">
              <a:buNone/>
              <a:defRPr sz="8268"/>
            </a:lvl5pPr>
            <a:lvl6pPr marL="9450095" indent="0">
              <a:buNone/>
              <a:defRPr sz="8268"/>
            </a:lvl6pPr>
            <a:lvl7pPr marL="11340114" indent="0">
              <a:buNone/>
              <a:defRPr sz="8268"/>
            </a:lvl7pPr>
            <a:lvl8pPr marL="13230134" indent="0">
              <a:buNone/>
              <a:defRPr sz="8268"/>
            </a:lvl8pPr>
            <a:lvl9pPr marL="15120153" indent="0">
              <a:buNone/>
              <a:defRPr sz="8268"/>
            </a:lvl9pPr>
          </a:lstStyle>
          <a:p>
            <a:r>
              <a:rPr lang="en-US"/>
              <a:t>Click icon to add picture</a:t>
            </a:r>
            <a:endParaRPr lang="en-US" dirty="0"/>
          </a:p>
        </p:txBody>
      </p:sp>
      <p:sp>
        <p:nvSpPr>
          <p:cNvPr id="4" name="Text Placeholder 3"/>
          <p:cNvSpPr>
            <a:spLocks noGrp="1"/>
          </p:cNvSpPr>
          <p:nvPr>
            <p:ph type="body" sz="half" idx="2"/>
          </p:nvPr>
        </p:nvSpPr>
        <p:spPr>
          <a:xfrm>
            <a:off x="4611596" y="16769256"/>
            <a:ext cx="15686984" cy="10364286"/>
          </a:xfrm>
        </p:spPr>
        <p:txBody>
          <a:bodyPr anchor="t" anchorCtr="1">
            <a:normAutofit/>
          </a:bodyPr>
          <a:lstStyle>
            <a:lvl1pPr marL="0" indent="0" algn="ctr">
              <a:buNone/>
              <a:defRPr sz="6201">
                <a:solidFill>
                  <a:srgbClr val="FFFFFF"/>
                </a:solidFill>
              </a:defRPr>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E98A5B9-7F10-4F68-9A0D-79BEE66FED47}" type="datetimeFigureOut">
              <a:rPr lang="en-GB" smtClean="0"/>
              <a:t>07/06/2021</a:t>
            </a:fld>
            <a:endParaRPr lang="en-GB"/>
          </a:p>
        </p:txBody>
      </p:sp>
      <p:sp>
        <p:nvSpPr>
          <p:cNvPr id="9" name="Footer Placeholder 8"/>
          <p:cNvSpPr>
            <a:spLocks noGrp="1"/>
          </p:cNvSpPr>
          <p:nvPr>
            <p:ph type="ftr" sz="quarter" idx="11"/>
          </p:nvPr>
        </p:nvSpPr>
        <p:spPr>
          <a:xfrm>
            <a:off x="3326399" y="29458865"/>
            <a:ext cx="21185163" cy="1511819"/>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C069522B-6194-4DB5-B336-E029945689D8}" type="slidenum">
              <a:rPr lang="en-GB" smtClean="0"/>
              <a:t>‹#›</a:t>
            </a:fld>
            <a:endParaRPr lang="en-GB"/>
          </a:p>
        </p:txBody>
      </p:sp>
    </p:spTree>
    <p:extLst>
      <p:ext uri="{BB962C8B-B14F-4D97-AF65-F5344CB8AC3E}">
        <p14:creationId xmlns:p14="http://schemas.microsoft.com/office/powerpoint/2010/main" val="202651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9223191" y="4557053"/>
            <a:ext cx="31953568" cy="561532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23191" y="12461707"/>
            <a:ext cx="31953568" cy="14653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332647" y="29471185"/>
            <a:ext cx="11383584" cy="1530374"/>
          </a:xfrm>
          <a:prstGeom prst="rect">
            <a:avLst/>
          </a:prstGeom>
        </p:spPr>
        <p:txBody>
          <a:bodyPr vert="horz" lIns="91440" tIns="45720" rIns="91440" bIns="45720" rtlCol="0" anchor="ctr"/>
          <a:lstStyle>
            <a:lvl1pPr algn="r">
              <a:defRPr sz="4341">
                <a:solidFill>
                  <a:schemeClr val="tx1">
                    <a:alpha val="70000"/>
                  </a:schemeClr>
                </a:solidFill>
              </a:defRPr>
            </a:lvl1pPr>
          </a:lstStyle>
          <a:p>
            <a:fld id="{3E98A5B9-7F10-4F68-9A0D-79BEE66FED47}" type="datetimeFigureOut">
              <a:rPr lang="en-GB" smtClean="0"/>
              <a:t>07/06/2021</a:t>
            </a:fld>
            <a:endParaRPr lang="en-GB"/>
          </a:p>
        </p:txBody>
      </p:sp>
      <p:sp>
        <p:nvSpPr>
          <p:cNvPr id="5" name="Footer Placeholder 4"/>
          <p:cNvSpPr>
            <a:spLocks noGrp="1"/>
          </p:cNvSpPr>
          <p:nvPr>
            <p:ph type="ftr" sz="quarter" idx="3"/>
          </p:nvPr>
        </p:nvSpPr>
        <p:spPr>
          <a:xfrm>
            <a:off x="6614995" y="29458865"/>
            <a:ext cx="24394655" cy="1511819"/>
          </a:xfrm>
          <a:prstGeom prst="rect">
            <a:avLst/>
          </a:prstGeom>
        </p:spPr>
        <p:txBody>
          <a:bodyPr vert="horz" lIns="91440" tIns="45720" rIns="91440" bIns="45720" rtlCol="0" anchor="ctr"/>
          <a:lstStyle>
            <a:lvl1pPr algn="l">
              <a:defRPr sz="4341">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44475814" y="29372476"/>
            <a:ext cx="1511999" cy="1727793"/>
          </a:xfrm>
          <a:prstGeom prst="ellipse">
            <a:avLst/>
          </a:prstGeom>
          <a:solidFill>
            <a:srgbClr val="1D1D1D">
              <a:alpha val="70000"/>
            </a:srgbClr>
          </a:solidFill>
        </p:spPr>
        <p:txBody>
          <a:bodyPr vert="horz" lIns="18288" tIns="45720" rIns="18288" bIns="45720" rtlCol="0" anchor="ctr">
            <a:noAutofit/>
          </a:bodyPr>
          <a:lstStyle>
            <a:lvl1pPr algn="ctr">
              <a:defRPr sz="4547" spc="0" baseline="0">
                <a:solidFill>
                  <a:srgbClr val="FFFFFF"/>
                </a:solidFill>
              </a:defRPr>
            </a:lvl1pPr>
          </a:lstStyle>
          <a:p>
            <a:fld id="{C069522B-6194-4DB5-B336-E029945689D8}" type="slidenum">
              <a:rPr lang="en-GB" smtClean="0"/>
              <a:t>‹#›</a:t>
            </a:fld>
            <a:endParaRPr lang="en-GB"/>
          </a:p>
        </p:txBody>
      </p:sp>
    </p:spTree>
    <p:extLst>
      <p:ext uri="{BB962C8B-B14F-4D97-AF65-F5344CB8AC3E}">
        <p14:creationId xmlns:p14="http://schemas.microsoft.com/office/powerpoint/2010/main" val="35353864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3780038" rtl="0" eaLnBrk="1" latinLnBrk="0" hangingPunct="1">
        <a:lnSpc>
          <a:spcPct val="90000"/>
        </a:lnSpc>
        <a:spcBef>
          <a:spcPct val="0"/>
        </a:spcBef>
        <a:buNone/>
        <a:defRPr sz="11575" kern="1200" cap="all" spc="827" baseline="0">
          <a:solidFill>
            <a:srgbClr val="262626"/>
          </a:solidFill>
          <a:latin typeface="+mj-lt"/>
          <a:ea typeface="+mj-ea"/>
          <a:cs typeface="+mj-cs"/>
        </a:defRPr>
      </a:lvl1pPr>
    </p:titleStyle>
    <p:bodyStyle>
      <a:lvl1pPr marL="945010" indent="-945010" algn="l" defTabSz="3780038" rtl="0" eaLnBrk="1" latinLnBrk="0" hangingPunct="1">
        <a:lnSpc>
          <a:spcPct val="100000"/>
        </a:lnSpc>
        <a:spcBef>
          <a:spcPts val="4134"/>
        </a:spcBef>
        <a:buClr>
          <a:schemeClr val="accent2"/>
        </a:buClr>
        <a:buFont typeface="Arial" panose="020B0604020202020204" pitchFamily="34" charset="0"/>
        <a:buChar char="•"/>
        <a:defRPr sz="7441" kern="1200">
          <a:solidFill>
            <a:schemeClr val="tx1">
              <a:lumMod val="85000"/>
              <a:lumOff val="15000"/>
            </a:schemeClr>
          </a:solidFill>
          <a:latin typeface="+mn-lt"/>
          <a:ea typeface="+mn-ea"/>
          <a:cs typeface="+mn-cs"/>
        </a:defRPr>
      </a:lvl1pPr>
      <a:lvl2pPr marL="1890019" indent="-945010" algn="l" defTabSz="3780038" rtl="0" eaLnBrk="1" latinLnBrk="0" hangingPunct="1">
        <a:lnSpc>
          <a:spcPct val="100000"/>
        </a:lnSpc>
        <a:spcBef>
          <a:spcPts val="4134"/>
        </a:spcBef>
        <a:buClr>
          <a:schemeClr val="accent2"/>
        </a:buClr>
        <a:buFont typeface="Arial" panose="020B0604020202020204" pitchFamily="34" charset="0"/>
        <a:buChar char="•"/>
        <a:defRPr sz="6614" kern="1200">
          <a:solidFill>
            <a:schemeClr val="tx1">
              <a:lumMod val="85000"/>
              <a:lumOff val="15000"/>
            </a:schemeClr>
          </a:solidFill>
          <a:latin typeface="+mn-lt"/>
          <a:ea typeface="+mn-ea"/>
          <a:cs typeface="+mn-cs"/>
        </a:defRPr>
      </a:lvl2pPr>
      <a:lvl3pPr marL="2835029" indent="-945010" algn="l" defTabSz="3780038" rtl="0" eaLnBrk="1" latinLnBrk="0" hangingPunct="1">
        <a:lnSpc>
          <a:spcPct val="100000"/>
        </a:lnSpc>
        <a:spcBef>
          <a:spcPts val="4134"/>
        </a:spcBef>
        <a:buClr>
          <a:schemeClr val="accent2"/>
        </a:buClr>
        <a:buFont typeface="Arial" panose="020B0604020202020204" pitchFamily="34" charset="0"/>
        <a:buChar char="•"/>
        <a:defRPr sz="6614" kern="1200">
          <a:solidFill>
            <a:schemeClr val="tx1">
              <a:lumMod val="85000"/>
              <a:lumOff val="15000"/>
            </a:schemeClr>
          </a:solidFill>
          <a:latin typeface="+mn-lt"/>
          <a:ea typeface="+mn-ea"/>
          <a:cs typeface="+mn-cs"/>
        </a:defRPr>
      </a:lvl3pPr>
      <a:lvl4pPr marL="3780038" indent="-945010" algn="l" defTabSz="3780038" rtl="0" eaLnBrk="1" latinLnBrk="0" hangingPunct="1">
        <a:lnSpc>
          <a:spcPct val="100000"/>
        </a:lnSpc>
        <a:spcBef>
          <a:spcPts val="4134"/>
        </a:spcBef>
        <a:buClr>
          <a:schemeClr val="accent2"/>
        </a:buClr>
        <a:buFont typeface="Arial" panose="020B0604020202020204" pitchFamily="34" charset="0"/>
        <a:buChar char="•"/>
        <a:defRPr sz="6614" kern="1200">
          <a:solidFill>
            <a:schemeClr val="tx1">
              <a:lumMod val="85000"/>
              <a:lumOff val="15000"/>
            </a:schemeClr>
          </a:solidFill>
          <a:latin typeface="+mn-lt"/>
          <a:ea typeface="+mn-ea"/>
          <a:cs typeface="+mn-cs"/>
        </a:defRPr>
      </a:lvl4pPr>
      <a:lvl5pPr marL="4725048" indent="-945010" algn="l" defTabSz="3780038" rtl="0" eaLnBrk="1" latinLnBrk="0" hangingPunct="1">
        <a:lnSpc>
          <a:spcPct val="100000"/>
        </a:lnSpc>
        <a:spcBef>
          <a:spcPts val="4134"/>
        </a:spcBef>
        <a:buClr>
          <a:schemeClr val="accent2"/>
        </a:buClr>
        <a:buFont typeface="Arial" panose="020B0604020202020204" pitchFamily="34" charset="0"/>
        <a:buChar char="•"/>
        <a:defRPr sz="6614" kern="1200">
          <a:solidFill>
            <a:schemeClr val="tx1">
              <a:lumMod val="85000"/>
              <a:lumOff val="15000"/>
            </a:schemeClr>
          </a:solidFill>
          <a:latin typeface="+mn-lt"/>
          <a:ea typeface="+mn-ea"/>
          <a:cs typeface="+mn-cs"/>
        </a:defRPr>
      </a:lvl5pPr>
      <a:lvl6pPr marL="5427244" indent="-945010" algn="l" defTabSz="3780038" rtl="0" eaLnBrk="1" latinLnBrk="0" hangingPunct="1">
        <a:lnSpc>
          <a:spcPct val="100000"/>
        </a:lnSpc>
        <a:spcBef>
          <a:spcPts val="4134"/>
        </a:spcBef>
        <a:buClr>
          <a:schemeClr val="accent2"/>
        </a:buClr>
        <a:buFont typeface="Arial" panose="020B0604020202020204" pitchFamily="34" charset="0"/>
        <a:buChar char="•"/>
        <a:defRPr sz="6614" kern="1200">
          <a:solidFill>
            <a:schemeClr val="tx1"/>
          </a:solidFill>
          <a:latin typeface="+mn-lt"/>
          <a:ea typeface="+mn-ea"/>
          <a:cs typeface="+mn-cs"/>
        </a:defRPr>
      </a:lvl6pPr>
      <a:lvl7pPr marL="6136002" indent="-945010" algn="l" defTabSz="3780038" rtl="0" eaLnBrk="1" latinLnBrk="0" hangingPunct="1">
        <a:lnSpc>
          <a:spcPct val="100000"/>
        </a:lnSpc>
        <a:spcBef>
          <a:spcPts val="4134"/>
        </a:spcBef>
        <a:buClr>
          <a:schemeClr val="accent2"/>
        </a:buClr>
        <a:buFont typeface="Arial" panose="020B0604020202020204" pitchFamily="34" charset="0"/>
        <a:buChar char="•"/>
        <a:defRPr sz="6614" kern="1200">
          <a:solidFill>
            <a:schemeClr val="tx1"/>
          </a:solidFill>
          <a:latin typeface="+mn-lt"/>
          <a:ea typeface="+mn-ea"/>
          <a:cs typeface="+mn-cs"/>
        </a:defRPr>
      </a:lvl7pPr>
      <a:lvl8pPr marL="6851319" indent="-945010" algn="l" defTabSz="3780038" rtl="0" eaLnBrk="1" latinLnBrk="0" hangingPunct="1">
        <a:lnSpc>
          <a:spcPct val="100000"/>
        </a:lnSpc>
        <a:spcBef>
          <a:spcPts val="4134"/>
        </a:spcBef>
        <a:buClr>
          <a:schemeClr val="accent2"/>
        </a:buClr>
        <a:buFont typeface="Arial" panose="020B0604020202020204" pitchFamily="34" charset="0"/>
        <a:buChar char="•"/>
        <a:defRPr sz="6614" kern="1200" baseline="0">
          <a:solidFill>
            <a:schemeClr val="tx1"/>
          </a:solidFill>
          <a:latin typeface="+mn-lt"/>
          <a:ea typeface="+mn-ea"/>
          <a:cs typeface="+mn-cs"/>
        </a:defRPr>
      </a:lvl8pPr>
      <a:lvl9pPr marL="7783204" indent="-945010" algn="l" defTabSz="3780038" rtl="0" eaLnBrk="1" latinLnBrk="0" hangingPunct="1">
        <a:lnSpc>
          <a:spcPct val="100000"/>
        </a:lnSpc>
        <a:spcBef>
          <a:spcPts val="4134"/>
        </a:spcBef>
        <a:buClr>
          <a:schemeClr val="accent2"/>
        </a:buClr>
        <a:buFont typeface="Arial" panose="020B0604020202020204" pitchFamily="34" charset="0"/>
        <a:buChar char="•"/>
        <a:defRPr sz="6614" kern="1200" baseline="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CFF">
            <a:alpha val="15000"/>
          </a:srgb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EF5294-6635-428B-9D20-FC084E6F6659}"/>
              </a:ext>
            </a:extLst>
          </p:cNvPr>
          <p:cNvSpPr txBox="1"/>
          <p:nvPr/>
        </p:nvSpPr>
        <p:spPr>
          <a:xfrm>
            <a:off x="418035" y="6376563"/>
            <a:ext cx="14580883" cy="9581213"/>
          </a:xfrm>
          <a:prstGeom prst="rect">
            <a:avLst/>
          </a:prstGeom>
          <a:noFill/>
        </p:spPr>
        <p:txBody>
          <a:bodyPr wrap="square" rtlCol="0">
            <a:spAutoFit/>
          </a:bodyPr>
          <a:lstStyle/>
          <a:p>
            <a:pPr indent="990600" algn="just">
              <a:lnSpc>
                <a:spcPct val="107000"/>
              </a:lnSpc>
              <a:spcAft>
                <a:spcPts val="800"/>
              </a:spcAft>
            </a:pPr>
            <a:r>
              <a:rPr lang="en-GB" sz="4400" dirty="0">
                <a:effectLst/>
                <a:latin typeface="Calibri" panose="020F0502020204030204" pitchFamily="34" charset="0"/>
                <a:ea typeface="Calibri" panose="020F0502020204030204" pitchFamily="34" charset="0"/>
                <a:cs typeface="Calibri" panose="020F0502020204030204" pitchFamily="34" charset="0"/>
              </a:rPr>
              <a:t>LOCs also known as LOGIC (Laryngeal and Ocular Granulation in children) is rare autosomal recessive condition characterised by abnormal growth of granulation tissue in larynx, oropharyngeal mucosa, nail bed and skin (see Fig. 1).</a:t>
            </a:r>
          </a:p>
          <a:p>
            <a:pPr indent="990600" algn="just">
              <a:lnSpc>
                <a:spcPct val="107000"/>
              </a:lnSpc>
              <a:spcAft>
                <a:spcPts val="800"/>
              </a:spcAft>
            </a:pPr>
            <a:r>
              <a:rPr lang="en-GB" sz="4400" dirty="0">
                <a:effectLst/>
                <a:latin typeface="Calibri" panose="020F0502020204030204" pitchFamily="34" charset="0"/>
                <a:ea typeface="Calibri" panose="020F0502020204030204" pitchFamily="34" charset="0"/>
                <a:cs typeface="Calibri" panose="020F0502020204030204" pitchFamily="34" charset="0"/>
              </a:rPr>
              <a:t>Shabbir (1986)</a:t>
            </a:r>
            <a:r>
              <a:rPr lang="en-GB" sz="4400" baseline="30000" dirty="0">
                <a:effectLst/>
                <a:latin typeface="Calibri" panose="020F0502020204030204" pitchFamily="34" charset="0"/>
                <a:ea typeface="Calibri" panose="020F0502020204030204" pitchFamily="34" charset="0"/>
                <a:cs typeface="Calibri" panose="020F0502020204030204" pitchFamily="34" charset="0"/>
              </a:rPr>
              <a:t>1</a:t>
            </a:r>
            <a:r>
              <a:rPr lang="en-GB" sz="4400" dirty="0">
                <a:effectLst/>
                <a:latin typeface="Calibri" panose="020F0502020204030204" pitchFamily="34" charset="0"/>
                <a:ea typeface="Calibri" panose="020F0502020204030204" pitchFamily="34" charset="0"/>
                <a:cs typeface="Calibri" panose="020F0502020204030204" pitchFamily="34" charset="0"/>
              </a:rPr>
              <a:t>, studied 22 children from 12 Punjabi families with presence of LOCS (Knows as Shabbir Syndrome as </a:t>
            </a:r>
            <a:r>
              <a:rPr lang="en-GB" sz="4400" dirty="0" err="1">
                <a:effectLst/>
                <a:latin typeface="Calibri" panose="020F0502020204030204" pitchFamily="34" charset="0"/>
                <a:ea typeface="Calibri" panose="020F0502020204030204" pitchFamily="34" charset="0"/>
                <a:cs typeface="Calibri" panose="020F0502020204030204" pitchFamily="34" charset="0"/>
              </a:rPr>
              <a:t>wel</a:t>
            </a:r>
            <a:r>
              <a:rPr lang="en-GB" sz="4400" dirty="0">
                <a:effectLst/>
                <a:latin typeface="Calibri" panose="020F0502020204030204" pitchFamily="34" charset="0"/>
                <a:ea typeface="Calibri" panose="020F0502020204030204" pitchFamily="34" charset="0"/>
                <a:cs typeface="Calibri" panose="020F0502020204030204" pitchFamily="34" charset="0"/>
              </a:rPr>
              <a:t>). He attributed this prevalence to consanguineous marriages. This syndrome was not known to the Western world till </a:t>
            </a:r>
            <a:r>
              <a:rPr lang="en-GB" sz="4400" dirty="0" err="1">
                <a:effectLst/>
                <a:latin typeface="Calibri" panose="020F0502020204030204" pitchFamily="34" charset="0"/>
                <a:ea typeface="Calibri" panose="020F0502020204030204" pitchFamily="34" charset="0"/>
                <a:cs typeface="Calibri" panose="020F0502020204030204" pitchFamily="34" charset="0"/>
              </a:rPr>
              <a:t>Anisworth</a:t>
            </a:r>
            <a:r>
              <a:rPr lang="en-GB" sz="4400" dirty="0">
                <a:effectLst/>
                <a:latin typeface="Calibri" panose="020F0502020204030204" pitchFamily="34" charset="0"/>
                <a:ea typeface="Calibri" panose="020F0502020204030204" pitchFamily="34" charset="0"/>
                <a:cs typeface="Calibri" panose="020F0502020204030204" pitchFamily="34" charset="0"/>
              </a:rPr>
              <a:t> (1991)</a:t>
            </a:r>
            <a:r>
              <a:rPr lang="en-GB" sz="4400" baseline="30000" dirty="0">
                <a:effectLst/>
                <a:latin typeface="Calibri" panose="020F0502020204030204" pitchFamily="34" charset="0"/>
                <a:ea typeface="Calibri" panose="020F0502020204030204" pitchFamily="34" charset="0"/>
                <a:cs typeface="Calibri" panose="020F0502020204030204" pitchFamily="34" charset="0"/>
              </a:rPr>
              <a:t>2</a:t>
            </a:r>
            <a:r>
              <a:rPr lang="en-GB" sz="4400" dirty="0">
                <a:effectLst/>
                <a:latin typeface="Calibri" panose="020F0502020204030204" pitchFamily="34" charset="0"/>
                <a:ea typeface="Calibri" panose="020F0502020204030204" pitchFamily="34" charset="0"/>
                <a:cs typeface="Calibri" panose="020F0502020204030204" pitchFamily="34" charset="0"/>
              </a:rPr>
              <a:t> noticed laryngeal and ocular granulation tissue in two children from Punjabi families in Glasgow. Less the 50 cases are reported worldwide apart from one case in Iran rest all cases are from Punjabi decedent families of Indian subcontinent</a:t>
            </a:r>
            <a:r>
              <a:rPr lang="en-GB" sz="4400" baseline="30000" dirty="0">
                <a:effectLst/>
                <a:latin typeface="Calibri" panose="020F0502020204030204" pitchFamily="34" charset="0"/>
                <a:ea typeface="Calibri" panose="020F0502020204030204" pitchFamily="34" charset="0"/>
                <a:cs typeface="Calibri" panose="020F0502020204030204" pitchFamily="34" charset="0"/>
              </a:rPr>
              <a:t>3</a:t>
            </a:r>
            <a:r>
              <a:rPr lang="en-GB" sz="44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E77253F1-9BD8-45AC-B008-F569AF253947}"/>
              </a:ext>
            </a:extLst>
          </p:cNvPr>
          <p:cNvSpPr txBox="1"/>
          <p:nvPr/>
        </p:nvSpPr>
        <p:spPr>
          <a:xfrm>
            <a:off x="418036" y="3474248"/>
            <a:ext cx="49378664" cy="1754326"/>
          </a:xfrm>
          <a:prstGeom prst="rect">
            <a:avLst/>
          </a:prstGeom>
          <a:noFill/>
          <a:ln>
            <a:solidFill>
              <a:schemeClr val="tx1">
                <a:alpha val="95000"/>
              </a:schemeClr>
            </a:solidFill>
          </a:ln>
        </p:spPr>
        <p:txBody>
          <a:bodyPr wrap="square" rtlCol="0">
            <a:spAutoFit/>
          </a:bodyPr>
          <a:lstStyle/>
          <a:p>
            <a:pPr algn="ctr"/>
            <a:r>
              <a:rPr lang="en-GB" sz="3600" b="1" dirty="0">
                <a:latin typeface="Calibri" panose="020F0502020204030204" pitchFamily="34" charset="0"/>
              </a:rPr>
              <a:t>Warda Jamil*,  David Walker</a:t>
            </a:r>
          </a:p>
          <a:p>
            <a:pPr algn="ctr"/>
            <a:r>
              <a:rPr lang="en-GB" sz="3600" dirty="0">
                <a:latin typeface="Calibri" panose="020F0502020204030204" pitchFamily="34" charset="0"/>
              </a:rPr>
              <a:t>Department of ENT,   Victoria Hospital, Kirkcaldy, UK</a:t>
            </a:r>
          </a:p>
          <a:p>
            <a:pPr algn="ctr"/>
            <a:r>
              <a:rPr lang="en-GB" sz="3600" dirty="0">
                <a:latin typeface="Calibri" panose="020F0502020204030204" pitchFamily="34" charset="0"/>
              </a:rPr>
              <a:t>*</a:t>
            </a:r>
            <a:r>
              <a:rPr lang="en-GB" sz="3600" dirty="0" err="1">
                <a:latin typeface="Calibri" panose="020F0502020204030204" pitchFamily="34" charset="0"/>
              </a:rPr>
              <a:t>warda.jamil@nhs.scot</a:t>
            </a:r>
            <a:endParaRPr lang="en-GB" sz="3600" dirty="0">
              <a:latin typeface="Calibri" panose="020F0502020204030204" pitchFamily="34" charset="0"/>
            </a:endParaRPr>
          </a:p>
        </p:txBody>
      </p:sp>
      <p:sp>
        <p:nvSpPr>
          <p:cNvPr id="10" name="TextBox 9">
            <a:extLst>
              <a:ext uri="{FF2B5EF4-FFF2-40B4-BE49-F238E27FC236}">
                <a16:creationId xmlns:a16="http://schemas.microsoft.com/office/drawing/2014/main" id="{25260338-C541-4DF7-9748-09A518BA7A47}"/>
              </a:ext>
            </a:extLst>
          </p:cNvPr>
          <p:cNvSpPr txBox="1"/>
          <p:nvPr/>
        </p:nvSpPr>
        <p:spPr>
          <a:xfrm>
            <a:off x="704503" y="5447262"/>
            <a:ext cx="14294416" cy="923330"/>
          </a:xfrm>
          <a:prstGeom prst="rect">
            <a:avLst/>
          </a:prstGeom>
          <a:solidFill>
            <a:srgbClr val="3366FF"/>
          </a:solidFill>
        </p:spPr>
        <p:txBody>
          <a:bodyPr wrap="square" rtlCol="0">
            <a:spAutoFit/>
          </a:bodyPr>
          <a:lstStyle/>
          <a:p>
            <a:r>
              <a:rPr lang="en-GB" sz="5400" b="1" dirty="0">
                <a:solidFill>
                  <a:schemeClr val="bg1"/>
                </a:solidFill>
                <a:latin typeface="Calibri" panose="020F0502020204030204" pitchFamily="34" charset="0"/>
              </a:rPr>
              <a:t>BACKGROUND</a:t>
            </a:r>
          </a:p>
        </p:txBody>
      </p:sp>
      <p:pic>
        <p:nvPicPr>
          <p:cNvPr id="16" name="Picture 15">
            <a:extLst>
              <a:ext uri="{FF2B5EF4-FFF2-40B4-BE49-F238E27FC236}">
                <a16:creationId xmlns:a16="http://schemas.microsoft.com/office/drawing/2014/main" id="{3096573B-7F65-4F19-BD89-8BDEE312F23D}"/>
              </a:ext>
            </a:extLst>
          </p:cNvPr>
          <p:cNvPicPr>
            <a:picLocks noChangeAspect="1"/>
          </p:cNvPicPr>
          <p:nvPr/>
        </p:nvPicPr>
        <p:blipFill>
          <a:blip r:embed="rId2"/>
          <a:stretch>
            <a:fillRect/>
          </a:stretch>
        </p:blipFill>
        <p:spPr>
          <a:xfrm>
            <a:off x="44105728" y="123225"/>
            <a:ext cx="5207124" cy="2922901"/>
          </a:xfrm>
          <a:prstGeom prst="rect">
            <a:avLst/>
          </a:prstGeom>
        </p:spPr>
      </p:pic>
      <p:sp>
        <p:nvSpPr>
          <p:cNvPr id="17" name="Rectangle 16">
            <a:extLst>
              <a:ext uri="{FF2B5EF4-FFF2-40B4-BE49-F238E27FC236}">
                <a16:creationId xmlns:a16="http://schemas.microsoft.com/office/drawing/2014/main" id="{98559918-C006-49E3-BFDD-0E1D30A88460}"/>
              </a:ext>
            </a:extLst>
          </p:cNvPr>
          <p:cNvSpPr/>
          <p:nvPr/>
        </p:nvSpPr>
        <p:spPr>
          <a:xfrm>
            <a:off x="0" y="148814"/>
            <a:ext cx="49796700" cy="2970044"/>
          </a:xfrm>
          <a:prstGeom prst="rect">
            <a:avLst/>
          </a:prstGeom>
          <a:noFill/>
        </p:spPr>
        <p:txBody>
          <a:bodyPr wrap="square" lIns="91440" tIns="45720" rIns="91440" bIns="45720">
            <a:spAutoFit/>
          </a:bodyPr>
          <a:lstStyle/>
          <a:p>
            <a:pPr algn="ctr"/>
            <a:r>
              <a:rPr lang="en-GB" sz="115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Laryngo-onycho-cutaneous (LOC) syndrome</a:t>
            </a:r>
          </a:p>
          <a:p>
            <a:pPr algn="ctr"/>
            <a:r>
              <a:rPr lang="en-GB" sz="7200" b="1" dirty="0">
                <a:solidFill>
                  <a:srgbClr val="444444"/>
                </a:solidFill>
                <a:latin typeface="Calibri" panose="020F0502020204030204" pitchFamily="34" charset="0"/>
                <a:ea typeface="Calibri" panose="020F0502020204030204" pitchFamily="34" charset="0"/>
                <a:cs typeface="Times New Roman" panose="02020603050405020304" pitchFamily="18" charset="0"/>
              </a:rPr>
              <a:t>A long-term use of </a:t>
            </a:r>
            <a:r>
              <a:rPr lang="en-GB" sz="7200" b="1" dirty="0" err="1">
                <a:solidFill>
                  <a:srgbClr val="444444"/>
                </a:solidFill>
                <a:latin typeface="Calibri" panose="020F0502020204030204" pitchFamily="34" charset="0"/>
                <a:ea typeface="Calibri" panose="020F0502020204030204" pitchFamily="34" charset="0"/>
                <a:cs typeface="Times New Roman" panose="02020603050405020304" pitchFamily="18" charset="0"/>
              </a:rPr>
              <a:t>silatic</a:t>
            </a:r>
            <a:r>
              <a:rPr lang="en-GB" sz="7200" b="1" dirty="0">
                <a:solidFill>
                  <a:srgbClr val="444444"/>
                </a:solidFill>
                <a:latin typeface="Calibri" panose="020F0502020204030204" pitchFamily="34" charset="0"/>
                <a:ea typeface="Calibri" panose="020F0502020204030204" pitchFamily="34" charset="0"/>
                <a:cs typeface="Times New Roman" panose="02020603050405020304" pitchFamily="18" charset="0"/>
              </a:rPr>
              <a:t> keel for Laryngeal stenosis prevention</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CA8502BA-0522-444F-83B8-9C002E676053}"/>
              </a:ext>
            </a:extLst>
          </p:cNvPr>
          <p:cNvSpPr txBox="1"/>
          <p:nvPr/>
        </p:nvSpPr>
        <p:spPr>
          <a:xfrm>
            <a:off x="15933284" y="5374037"/>
            <a:ext cx="18533382" cy="923330"/>
          </a:xfrm>
          <a:prstGeom prst="rect">
            <a:avLst/>
          </a:prstGeom>
          <a:solidFill>
            <a:srgbClr val="3366FF"/>
          </a:solidFill>
        </p:spPr>
        <p:txBody>
          <a:bodyPr wrap="square" rtlCol="0">
            <a:spAutoFit/>
          </a:bodyPr>
          <a:lstStyle/>
          <a:p>
            <a:r>
              <a:rPr lang="en-GB" sz="5400" b="1" dirty="0">
                <a:solidFill>
                  <a:schemeClr val="bg1"/>
                </a:solidFill>
                <a:latin typeface="Calibri" panose="020F0502020204030204" pitchFamily="34" charset="0"/>
              </a:rPr>
              <a:t>CASE DESCRIPTION</a:t>
            </a:r>
            <a:r>
              <a:rPr lang="en-GB" sz="4800" b="1" dirty="0">
                <a:solidFill>
                  <a:schemeClr val="bg1"/>
                </a:solidFill>
                <a:latin typeface="Calibri" panose="020F0502020204030204" pitchFamily="34" charset="0"/>
              </a:rPr>
              <a:t> </a:t>
            </a:r>
          </a:p>
        </p:txBody>
      </p:sp>
      <p:sp>
        <p:nvSpPr>
          <p:cNvPr id="31" name="TextBox 30">
            <a:extLst>
              <a:ext uri="{FF2B5EF4-FFF2-40B4-BE49-F238E27FC236}">
                <a16:creationId xmlns:a16="http://schemas.microsoft.com/office/drawing/2014/main" id="{A577FEF6-B61D-416B-AF3D-96FA8AF63B43}"/>
              </a:ext>
            </a:extLst>
          </p:cNvPr>
          <p:cNvSpPr txBox="1"/>
          <p:nvPr/>
        </p:nvSpPr>
        <p:spPr>
          <a:xfrm>
            <a:off x="35018436" y="5447261"/>
            <a:ext cx="14294416" cy="923330"/>
          </a:xfrm>
          <a:prstGeom prst="rect">
            <a:avLst/>
          </a:prstGeom>
          <a:solidFill>
            <a:srgbClr val="3366FF"/>
          </a:solidFill>
        </p:spPr>
        <p:txBody>
          <a:bodyPr wrap="square" rtlCol="0">
            <a:spAutoFit/>
          </a:bodyPr>
          <a:lstStyle/>
          <a:p>
            <a:r>
              <a:rPr lang="en-GB" sz="5400" b="1" dirty="0">
                <a:solidFill>
                  <a:schemeClr val="bg1"/>
                </a:solidFill>
                <a:latin typeface="Calibri" panose="020F0502020204030204" pitchFamily="34" charset="0"/>
              </a:rPr>
              <a:t>DISCUSSION</a:t>
            </a:r>
            <a:endParaRPr lang="en-GB" sz="4800" b="1" dirty="0">
              <a:solidFill>
                <a:schemeClr val="bg1"/>
              </a:solidFill>
              <a:latin typeface="Calibri" panose="020F0502020204030204" pitchFamily="34" charset="0"/>
            </a:endParaRPr>
          </a:p>
        </p:txBody>
      </p:sp>
      <p:sp>
        <p:nvSpPr>
          <p:cNvPr id="34" name="TextBox 33">
            <a:extLst>
              <a:ext uri="{FF2B5EF4-FFF2-40B4-BE49-F238E27FC236}">
                <a16:creationId xmlns:a16="http://schemas.microsoft.com/office/drawing/2014/main" id="{1EC33129-7D89-4E8B-B250-D7178A333B19}"/>
              </a:ext>
            </a:extLst>
          </p:cNvPr>
          <p:cNvSpPr txBox="1"/>
          <p:nvPr/>
        </p:nvSpPr>
        <p:spPr>
          <a:xfrm>
            <a:off x="35018436" y="16390747"/>
            <a:ext cx="14294416" cy="923330"/>
          </a:xfrm>
          <a:prstGeom prst="rect">
            <a:avLst/>
          </a:prstGeom>
          <a:solidFill>
            <a:srgbClr val="3366FF"/>
          </a:solidFill>
        </p:spPr>
        <p:txBody>
          <a:bodyPr wrap="square" rtlCol="0">
            <a:spAutoFit/>
          </a:bodyPr>
          <a:lstStyle/>
          <a:p>
            <a:r>
              <a:rPr lang="en-GB" sz="5400" b="1" dirty="0">
                <a:solidFill>
                  <a:schemeClr val="bg1"/>
                </a:solidFill>
                <a:latin typeface="Calibri" panose="020F0502020204030204" pitchFamily="34" charset="0"/>
              </a:rPr>
              <a:t>CONCLUSION</a:t>
            </a:r>
            <a:endParaRPr lang="en-GB" sz="4800" b="1" dirty="0">
              <a:solidFill>
                <a:schemeClr val="bg1"/>
              </a:solidFill>
              <a:latin typeface="Calibri" panose="020F0502020204030204" pitchFamily="34" charset="0"/>
            </a:endParaRPr>
          </a:p>
        </p:txBody>
      </p:sp>
      <p:sp>
        <p:nvSpPr>
          <p:cNvPr id="59" name="TextBox 58">
            <a:extLst>
              <a:ext uri="{FF2B5EF4-FFF2-40B4-BE49-F238E27FC236}">
                <a16:creationId xmlns:a16="http://schemas.microsoft.com/office/drawing/2014/main" id="{136F4394-7179-4D0E-9A5C-FCB1D2158620}"/>
              </a:ext>
            </a:extLst>
          </p:cNvPr>
          <p:cNvSpPr txBox="1"/>
          <p:nvPr/>
        </p:nvSpPr>
        <p:spPr>
          <a:xfrm>
            <a:off x="16028024" y="28604739"/>
            <a:ext cx="8708002" cy="954107"/>
          </a:xfrm>
          <a:prstGeom prst="rect">
            <a:avLst/>
          </a:prstGeom>
          <a:noFill/>
        </p:spPr>
        <p:txBody>
          <a:bodyPr wrap="square" rtlCol="0">
            <a:spAutoFit/>
          </a:bodyPr>
          <a:lstStyle/>
          <a:p>
            <a:r>
              <a:rPr lang="en-US" sz="2800" b="1" dirty="0">
                <a:latin typeface="Calibri" panose="020F0502020204030204" pitchFamily="34" charset="0"/>
              </a:rPr>
              <a:t>Fig. 2</a:t>
            </a:r>
            <a:r>
              <a:rPr lang="en-US" sz="2800" dirty="0">
                <a:latin typeface="Calibri" panose="020F0502020204030204" pitchFamily="34" charset="0"/>
              </a:rPr>
              <a:t>. Case patient’s granulation of the gum &amp; teeth malformation aged 21.  Evidence of LOCS.</a:t>
            </a:r>
            <a:r>
              <a:rPr lang="en-US" sz="2800" baseline="30000" dirty="0">
                <a:latin typeface="Calibri" panose="020F0502020204030204" pitchFamily="34" charset="0"/>
              </a:rPr>
              <a:t>5</a:t>
            </a:r>
          </a:p>
        </p:txBody>
      </p:sp>
      <p:sp>
        <p:nvSpPr>
          <p:cNvPr id="61" name="TextBox 60">
            <a:extLst>
              <a:ext uri="{FF2B5EF4-FFF2-40B4-BE49-F238E27FC236}">
                <a16:creationId xmlns:a16="http://schemas.microsoft.com/office/drawing/2014/main" id="{F6E2D4ED-EDE3-4811-938B-F566E4A259B2}"/>
              </a:ext>
            </a:extLst>
          </p:cNvPr>
          <p:cNvSpPr txBox="1"/>
          <p:nvPr/>
        </p:nvSpPr>
        <p:spPr>
          <a:xfrm>
            <a:off x="403256" y="20473059"/>
            <a:ext cx="14011621" cy="523220"/>
          </a:xfrm>
          <a:prstGeom prst="rect">
            <a:avLst/>
          </a:prstGeom>
          <a:noFill/>
        </p:spPr>
        <p:txBody>
          <a:bodyPr wrap="square" rtlCol="0">
            <a:spAutoFit/>
          </a:bodyPr>
          <a:lstStyle/>
          <a:p>
            <a:r>
              <a:rPr lang="en-US" sz="2400" b="1" dirty="0">
                <a:latin typeface="Calibri" panose="020F0502020204030204" pitchFamily="34" charset="0"/>
              </a:rPr>
              <a:t>Fig. 1. </a:t>
            </a:r>
            <a:r>
              <a:rPr lang="en-US" sz="2400" dirty="0">
                <a:latin typeface="Calibri" panose="020F0502020204030204" pitchFamily="34" charset="0"/>
              </a:rPr>
              <a:t>Vocal cord showing </a:t>
            </a:r>
            <a:r>
              <a:rPr lang="en-US" sz="2800" dirty="0">
                <a:latin typeface="Calibri" panose="020F0502020204030204" pitchFamily="34" charset="0"/>
              </a:rPr>
              <a:t>granulation</a:t>
            </a:r>
            <a:r>
              <a:rPr lang="en-US" sz="2400" dirty="0">
                <a:latin typeface="Calibri" panose="020F0502020204030204" pitchFamily="34" charset="0"/>
              </a:rPr>
              <a:t> tissue  (A). Granulation tissue in eye (B)</a:t>
            </a:r>
            <a:r>
              <a:rPr lang="en-US" sz="2400" baseline="30000" dirty="0">
                <a:latin typeface="Calibri" panose="020F0502020204030204" pitchFamily="34" charset="0"/>
              </a:rPr>
              <a:t>4</a:t>
            </a:r>
            <a:r>
              <a:rPr lang="en-US" sz="2400" dirty="0">
                <a:latin typeface="Calibri" panose="020F0502020204030204" pitchFamily="34" charset="0"/>
              </a:rPr>
              <a:t>   </a:t>
            </a:r>
          </a:p>
        </p:txBody>
      </p:sp>
      <p:sp>
        <p:nvSpPr>
          <p:cNvPr id="32" name="TextBox 31">
            <a:extLst>
              <a:ext uri="{FF2B5EF4-FFF2-40B4-BE49-F238E27FC236}">
                <a16:creationId xmlns:a16="http://schemas.microsoft.com/office/drawing/2014/main" id="{F8F6769C-613B-4886-B840-C9CFBC99082E}"/>
              </a:ext>
            </a:extLst>
          </p:cNvPr>
          <p:cNvSpPr txBox="1"/>
          <p:nvPr/>
        </p:nvSpPr>
        <p:spPr>
          <a:xfrm>
            <a:off x="35018436" y="6499303"/>
            <a:ext cx="14294416" cy="9683805"/>
          </a:xfrm>
          <a:prstGeom prst="rect">
            <a:avLst/>
          </a:prstGeom>
          <a:noFill/>
        </p:spPr>
        <p:txBody>
          <a:bodyPr wrap="square">
            <a:spAutoFit/>
          </a:bodyPr>
          <a:lstStyle/>
          <a:p>
            <a:pPr indent="990600" algn="just">
              <a:lnSpc>
                <a:spcPct val="107000"/>
              </a:lnSpc>
              <a:spcAft>
                <a:spcPts val="800"/>
              </a:spcAft>
            </a:pPr>
            <a:r>
              <a:rPr lang="en-GB" sz="4400" dirty="0">
                <a:effectLst/>
                <a:latin typeface="Calibri" panose="020F0502020204030204" pitchFamily="34" charset="0"/>
                <a:ea typeface="Calibri" panose="020F0502020204030204" pitchFamily="34" charset="0"/>
                <a:cs typeface="Calibri" panose="020F0502020204030204" pitchFamily="34" charset="0"/>
              </a:rPr>
              <a:t>One of the fatal complication of LOCS is airway obstruction which ultimately requires tracheostomy to maintain airway. However,  voice can not be preserved by tracheostomy. </a:t>
            </a:r>
          </a:p>
          <a:p>
            <a:pPr indent="889000" algn="just">
              <a:lnSpc>
                <a:spcPct val="107000"/>
              </a:lnSpc>
              <a:spcAft>
                <a:spcPts val="800"/>
              </a:spcAft>
            </a:pPr>
            <a:r>
              <a:rPr lang="en-GB" sz="4400" dirty="0">
                <a:effectLst/>
                <a:latin typeface="Calibri" panose="020F0502020204030204" pitchFamily="34" charset="0"/>
                <a:ea typeface="Calibri" panose="020F0502020204030204" pitchFamily="34" charset="0"/>
                <a:cs typeface="Calibri" panose="020F0502020204030204" pitchFamily="34" charset="0"/>
              </a:rPr>
              <a:t>Histor</a:t>
            </a:r>
            <a:r>
              <a:rPr lang="en-GB" sz="4400" dirty="0">
                <a:latin typeface="Calibri" panose="020F0502020204030204" pitchFamily="34" charset="0"/>
                <a:ea typeface="Calibri" panose="020F0502020204030204" pitchFamily="34" charset="0"/>
                <a:cs typeface="Calibri" panose="020F0502020204030204" pitchFamily="34" charset="0"/>
              </a:rPr>
              <a:t>ically, three methods are employed for voice preservation for patient with LOCS. They are (</a:t>
            </a:r>
            <a:r>
              <a:rPr lang="en-GB" sz="4400" dirty="0" err="1">
                <a:latin typeface="Calibri" panose="020F0502020204030204" pitchFamily="34" charset="0"/>
                <a:ea typeface="Calibri" panose="020F0502020204030204" pitchFamily="34" charset="0"/>
                <a:cs typeface="Calibri" panose="020F0502020204030204" pitchFamily="34" charset="0"/>
              </a:rPr>
              <a:t>i</a:t>
            </a:r>
            <a:r>
              <a:rPr lang="en-GB" sz="4400" dirty="0">
                <a:latin typeface="Calibri" panose="020F0502020204030204" pitchFamily="34" charset="0"/>
                <a:ea typeface="Calibri" panose="020F0502020204030204" pitchFamily="34" charset="0"/>
                <a:cs typeface="Calibri" panose="020F0502020204030204" pitchFamily="34" charset="0"/>
              </a:rPr>
              <a:t>). Using  </a:t>
            </a:r>
            <a:r>
              <a:rPr lang="en-GB" sz="4400" dirty="0">
                <a:effectLst/>
                <a:latin typeface="Calibri" panose="020F0502020204030204" pitchFamily="34" charset="0"/>
                <a:ea typeface="Calibri" panose="020F0502020204030204" pitchFamily="34" charset="0"/>
                <a:cs typeface="Calibri" panose="020F0502020204030204" pitchFamily="34" charset="0"/>
              </a:rPr>
              <a:t>Mitomycin C , (ii). Laser therapy, (iii) using a </a:t>
            </a:r>
            <a:r>
              <a:rPr lang="en-GB" sz="4400" dirty="0" err="1">
                <a:effectLst/>
                <a:latin typeface="Calibri" panose="020F0502020204030204" pitchFamily="34" charset="0"/>
                <a:ea typeface="Calibri" panose="020F0502020204030204" pitchFamily="34" charset="0"/>
                <a:cs typeface="Calibri" panose="020F0502020204030204" pitchFamily="34" charset="0"/>
              </a:rPr>
              <a:t>keele</a:t>
            </a:r>
            <a:r>
              <a:rPr lang="en-GB" sz="4400" dirty="0">
                <a:effectLst/>
                <a:latin typeface="Calibri" panose="020F0502020204030204" pitchFamily="34" charset="0"/>
                <a:ea typeface="Calibri" panose="020F0502020204030204" pitchFamily="34" charset="0"/>
                <a:cs typeface="Calibri" panose="020F0502020204030204" pitchFamily="34" charset="0"/>
              </a:rPr>
              <a:t>. The first two options prevent </a:t>
            </a:r>
            <a:r>
              <a:rPr lang="en-GB" sz="4400" dirty="0">
                <a:latin typeface="Calibri" panose="020F0502020204030204" pitchFamily="34" charset="0"/>
              </a:rPr>
              <a:t>re-stenosis while the final one keeps the larynx from closing completely. </a:t>
            </a:r>
          </a:p>
          <a:p>
            <a:pPr indent="889000" algn="just">
              <a:lnSpc>
                <a:spcPct val="107000"/>
              </a:lnSpc>
              <a:spcAft>
                <a:spcPts val="800"/>
              </a:spcAft>
            </a:pPr>
            <a:r>
              <a:rPr lang="en-GB" sz="4400" dirty="0">
                <a:latin typeface="Calibri" panose="020F0502020204030204" pitchFamily="34" charset="0"/>
              </a:rPr>
              <a:t>Contrary to previous study which suggested increased in granulation tissue formation in larynx from long-term keel placement our case patient did not show any adverse reaction to keel placement. </a:t>
            </a:r>
          </a:p>
        </p:txBody>
      </p:sp>
      <p:pic>
        <p:nvPicPr>
          <p:cNvPr id="5" name="Picture 4">
            <a:extLst>
              <a:ext uri="{FF2B5EF4-FFF2-40B4-BE49-F238E27FC236}">
                <a16:creationId xmlns:a16="http://schemas.microsoft.com/office/drawing/2014/main" id="{6839F30E-47DA-423D-86D8-72AFB9C15488}"/>
              </a:ext>
            </a:extLst>
          </p:cNvPr>
          <p:cNvPicPr>
            <a:picLocks noChangeAspect="1"/>
          </p:cNvPicPr>
          <p:nvPr/>
        </p:nvPicPr>
        <p:blipFill>
          <a:blip r:embed="rId3"/>
          <a:stretch>
            <a:fillRect/>
          </a:stretch>
        </p:blipFill>
        <p:spPr>
          <a:xfrm>
            <a:off x="418036" y="16162526"/>
            <a:ext cx="14580882" cy="4184967"/>
          </a:xfrm>
          <a:prstGeom prst="rect">
            <a:avLst/>
          </a:prstGeom>
        </p:spPr>
      </p:pic>
      <p:sp>
        <p:nvSpPr>
          <p:cNvPr id="40" name="TextBox 39">
            <a:extLst>
              <a:ext uri="{FF2B5EF4-FFF2-40B4-BE49-F238E27FC236}">
                <a16:creationId xmlns:a16="http://schemas.microsoft.com/office/drawing/2014/main" id="{B33C5B44-45E0-44CD-B22C-07D0A0EE1B18}"/>
              </a:ext>
            </a:extLst>
          </p:cNvPr>
          <p:cNvSpPr txBox="1"/>
          <p:nvPr/>
        </p:nvSpPr>
        <p:spPr>
          <a:xfrm>
            <a:off x="35056536" y="25078171"/>
            <a:ext cx="14294416" cy="6117124"/>
          </a:xfrm>
          <a:prstGeom prst="rect">
            <a:avLst/>
          </a:prstGeom>
          <a:noFill/>
        </p:spPr>
        <p:txBody>
          <a:bodyPr wrap="square">
            <a:spAutoFit/>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1.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G.Shabbir</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M.Hassan</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A.Kazmi</a:t>
            </a:r>
            <a:r>
              <a:rPr lang="en-GB" sz="2800" dirty="0">
                <a:effectLst/>
                <a:latin typeface="Calibri" panose="020F0502020204030204" pitchFamily="34" charset="0"/>
                <a:ea typeface="Calibri" panose="020F0502020204030204" pitchFamily="34" charset="0"/>
                <a:cs typeface="Times New Roman" panose="02020603050405020304" pitchFamily="18" charset="0"/>
              </a:rPr>
              <a:t>, Laryngo-onycho-cutaneous syndrome: a study of 22 cases,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Biomedica</a:t>
            </a:r>
            <a:r>
              <a:rPr lang="en-GB" sz="2800" dirty="0">
                <a:effectLst/>
                <a:latin typeface="Calibri" panose="020F0502020204030204" pitchFamily="34" charset="0"/>
                <a:ea typeface="Calibri" panose="020F0502020204030204" pitchFamily="34" charset="0"/>
                <a:cs typeface="Times New Roman" panose="02020603050405020304" pitchFamily="18" charset="0"/>
              </a:rPr>
              <a:t> 2 (1986) 15—25. </a:t>
            </a: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2. </a:t>
            </a:r>
            <a:r>
              <a:rPr lang="en-GB" sz="2800" dirty="0" err="1">
                <a:latin typeface="Calibri" panose="020F0502020204030204" pitchFamily="34" charset="0"/>
                <a:ea typeface="Calibri" panose="020F0502020204030204" pitchFamily="34" charset="0"/>
                <a:cs typeface="Times New Roman" panose="02020603050405020304" pitchFamily="18" charset="0"/>
              </a:rPr>
              <a:t>J.R.Ainsworth</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A.F.Spencer</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J.Dudgeon</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N.K.Geddes</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W.R.Lee</a:t>
            </a:r>
            <a:r>
              <a:rPr lang="en-GB" sz="2800" dirty="0">
                <a:latin typeface="Calibri" panose="020F0502020204030204" pitchFamily="34" charset="0"/>
                <a:ea typeface="Calibri" panose="020F0502020204030204" pitchFamily="34" charset="0"/>
                <a:cs typeface="Times New Roman" panose="02020603050405020304" pitchFamily="18" charset="0"/>
              </a:rPr>
              <a:t>, Laryngeal and ocular granulation tissue formation in two Punjabi children: LOGIC syndrome, Eye 5 (1991)717—722.</a:t>
            </a:r>
          </a:p>
          <a:p>
            <a:pPr algn="just">
              <a:lnSpc>
                <a:spcPct val="107000"/>
              </a:lnSpc>
              <a:spcAft>
                <a:spcPts val="800"/>
              </a:spcAft>
            </a:pPr>
            <a:r>
              <a:rPr lang="en-GB" sz="2800" dirty="0">
                <a:latin typeface="Calibri" panose="020F0502020204030204" pitchFamily="34" charset="0"/>
                <a:cs typeface="Times New Roman" panose="02020603050405020304" pitchFamily="18" charset="0"/>
              </a:rPr>
              <a:t>3. M. </a:t>
            </a:r>
            <a:r>
              <a:rPr lang="en-GB" sz="2800" dirty="0" err="1">
                <a:latin typeface="Calibri" panose="020F0502020204030204" pitchFamily="34" charset="0"/>
                <a:cs typeface="Times New Roman" panose="02020603050405020304" pitchFamily="18" charset="0"/>
              </a:rPr>
              <a:t>Barzegar</a:t>
            </a:r>
            <a:r>
              <a:rPr lang="en-GB" sz="2800" dirty="0">
                <a:latin typeface="Calibri" panose="020F0502020204030204" pitchFamily="34" charset="0"/>
                <a:cs typeface="Times New Roman" panose="02020603050405020304" pitchFamily="18" charset="0"/>
              </a:rPr>
              <a:t> et al. A new homozygous nonsense mutation inLAMA3A underlying laryngo-onycho-cutaneous syndrome . Br J Dermatol. 2013 Dec;169(6):1353-6</a:t>
            </a: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4. </a:t>
            </a:r>
            <a:r>
              <a:rPr lang="en-GB" sz="2800" dirty="0" err="1">
                <a:latin typeface="Calibri" panose="020F0502020204030204" pitchFamily="34" charset="0"/>
                <a:ea typeface="Calibri" panose="020F0502020204030204" pitchFamily="34" charset="0"/>
                <a:cs typeface="Times New Roman" panose="02020603050405020304" pitchFamily="18" charset="0"/>
              </a:rPr>
              <a:t>W.H.McLean</a:t>
            </a:r>
            <a:r>
              <a:rPr lang="en-GB" sz="2800" dirty="0">
                <a:latin typeface="Calibri" panose="020F0502020204030204" pitchFamily="34" charset="0"/>
                <a:ea typeface="Calibri" panose="020F0502020204030204" pitchFamily="34" charset="0"/>
                <a:cs typeface="Times New Roman" panose="02020603050405020304" pitchFamily="18" charset="0"/>
              </a:rPr>
              <a:t>, A.D. Irvine, </a:t>
            </a:r>
            <a:r>
              <a:rPr lang="en-GB" sz="2800" dirty="0" err="1">
                <a:latin typeface="Calibri" panose="020F0502020204030204" pitchFamily="34" charset="0"/>
                <a:ea typeface="Calibri" panose="020F0502020204030204" pitchFamily="34" charset="0"/>
                <a:cs typeface="Times New Roman" panose="02020603050405020304" pitchFamily="18" charset="0"/>
              </a:rPr>
              <a:t>K.K.Hamill</a:t>
            </a:r>
            <a:r>
              <a:rPr lang="en-GB" sz="2800" dirty="0">
                <a:latin typeface="Calibri" panose="020F0502020204030204" pitchFamily="34" charset="0"/>
                <a:ea typeface="Calibri" panose="020F0502020204030204" pitchFamily="34" charset="0"/>
                <a:cs typeface="Times New Roman" panose="02020603050405020304" pitchFamily="18" charset="0"/>
              </a:rPr>
              <a:t>, et al. An unusual N-terminal deletion of the laminin alpha3a isoform leads to the Chronic granulation tissue disorder laryngo-onycho-cutaneous</a:t>
            </a:r>
          </a:p>
          <a:p>
            <a:pPr algn="just">
              <a:lnSpc>
                <a:spcPct val="107000"/>
              </a:lnSpc>
              <a:spcAft>
                <a:spcPts val="800"/>
              </a:spcAft>
            </a:pPr>
            <a:r>
              <a:rPr lang="en-GB" sz="2800" dirty="0" err="1">
                <a:latin typeface="Calibri" panose="020F0502020204030204" pitchFamily="34" charset="0"/>
                <a:ea typeface="Calibri" panose="020F0502020204030204" pitchFamily="34" charset="0"/>
                <a:cs typeface="Times New Roman" panose="02020603050405020304" pitchFamily="18" charset="0"/>
              </a:rPr>
              <a:t>syndrome.Hum</a:t>
            </a:r>
            <a:r>
              <a:rPr lang="en-GB" sz="2800" dirty="0">
                <a:latin typeface="Calibri" panose="020F0502020204030204" pitchFamily="34" charset="0"/>
                <a:ea typeface="Calibri" panose="020F0502020204030204" pitchFamily="34" charset="0"/>
                <a:cs typeface="Times New Roman" panose="02020603050405020304" pitchFamily="18" charset="0"/>
              </a:rPr>
              <a:t> Mol Genet 2003;12:2395–409. </a:t>
            </a: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5. F. D. Walker, </a:t>
            </a:r>
            <a:r>
              <a:rPr lang="en-GB" sz="2800" dirty="0" err="1">
                <a:latin typeface="Calibri" panose="020F0502020204030204" pitchFamily="34" charset="0"/>
                <a:ea typeface="Calibri" panose="020F0502020204030204" pitchFamily="34" charset="0"/>
                <a:cs typeface="Times New Roman" panose="02020603050405020304" pitchFamily="18" charset="0"/>
              </a:rPr>
              <a:t>C.S.Rutter</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N.K.Geddes</a:t>
            </a:r>
            <a:r>
              <a:rPr lang="en-GB" sz="2800" dirty="0">
                <a:latin typeface="Calibri" panose="020F0502020204030204" pitchFamily="34" charset="0"/>
                <a:ea typeface="Calibri" panose="020F0502020204030204" pitchFamily="34" charset="0"/>
                <a:cs typeface="Times New Roman" panose="02020603050405020304" pitchFamily="18" charset="0"/>
              </a:rPr>
              <a:t> Prevention over an 8-year period of laryngeal stenosis in LOGIC syndrome using a silastic keel. International Journal of Paediatric Otorhinolaryngology Extra(2007) 2,141—143.</a:t>
            </a:r>
          </a:p>
        </p:txBody>
      </p:sp>
      <p:sp>
        <p:nvSpPr>
          <p:cNvPr id="42" name="TextBox 41">
            <a:extLst>
              <a:ext uri="{FF2B5EF4-FFF2-40B4-BE49-F238E27FC236}">
                <a16:creationId xmlns:a16="http://schemas.microsoft.com/office/drawing/2014/main" id="{85710379-7D16-4BAD-AFA1-A828770A4652}"/>
              </a:ext>
            </a:extLst>
          </p:cNvPr>
          <p:cNvSpPr txBox="1"/>
          <p:nvPr/>
        </p:nvSpPr>
        <p:spPr>
          <a:xfrm>
            <a:off x="15933284" y="6769094"/>
            <a:ext cx="18533382" cy="15268219"/>
          </a:xfrm>
          <a:prstGeom prst="rect">
            <a:avLst/>
          </a:prstGeom>
          <a:noFill/>
        </p:spPr>
        <p:txBody>
          <a:bodyPr wrap="square">
            <a:spAutoFit/>
          </a:bodyPr>
          <a:lstStyle/>
          <a:p>
            <a:pPr algn="just">
              <a:lnSpc>
                <a:spcPct val="107000"/>
              </a:lnSpc>
              <a:spcAft>
                <a:spcPts val="800"/>
              </a:spcAft>
            </a:pPr>
            <a:r>
              <a:rPr lang="en-GB" sz="4400" b="1" u="sng" dirty="0">
                <a:latin typeface="Calibri" panose="020F0502020204030204" pitchFamily="34" charset="0"/>
              </a:rPr>
              <a:t>Patient Description</a:t>
            </a:r>
          </a:p>
          <a:p>
            <a:pPr indent="812800" algn="just">
              <a:lnSpc>
                <a:spcPct val="107000"/>
              </a:lnSpc>
              <a:spcAft>
                <a:spcPts val="800"/>
              </a:spcAft>
            </a:pPr>
            <a:r>
              <a:rPr lang="en-GB" sz="4400" dirty="0">
                <a:latin typeface="Calibri" panose="020F0502020204030204" pitchFamily="34" charset="0"/>
              </a:rPr>
              <a:t>A 34 years old lady was seen in ENT clinic for tracheostomy tube change. She require her tracheostomy tube to be changed every 12 weeks.</a:t>
            </a:r>
          </a:p>
          <a:p>
            <a:pPr algn="just">
              <a:lnSpc>
                <a:spcPct val="107000"/>
              </a:lnSpc>
              <a:spcAft>
                <a:spcPts val="800"/>
              </a:spcAft>
            </a:pPr>
            <a:endParaRPr lang="en-GB" sz="4400" dirty="0">
              <a:latin typeface="Calibri" panose="020F0502020204030204" pitchFamily="34" charset="0"/>
            </a:endParaRPr>
          </a:p>
          <a:p>
            <a:pPr algn="just">
              <a:lnSpc>
                <a:spcPct val="107000"/>
              </a:lnSpc>
              <a:spcAft>
                <a:spcPts val="800"/>
              </a:spcAft>
            </a:pPr>
            <a:r>
              <a:rPr lang="en-GB" sz="4400" b="1" u="sng" dirty="0">
                <a:latin typeface="Calibri" panose="020F0502020204030204" pitchFamily="34" charset="0"/>
              </a:rPr>
              <a:t>Patient History </a:t>
            </a:r>
          </a:p>
          <a:p>
            <a:pPr indent="889000" algn="just">
              <a:lnSpc>
                <a:spcPct val="107000"/>
              </a:lnSpc>
              <a:spcAft>
                <a:spcPts val="800"/>
              </a:spcAft>
            </a:pPr>
            <a:r>
              <a:rPr lang="en-GB" sz="4400" dirty="0">
                <a:latin typeface="Calibri" panose="020F0502020204030204" pitchFamily="34" charset="0"/>
              </a:rPr>
              <a:t>The patient was born into an ethic Punjabi family in Glasgow. In 1990, at age three, she presented with granulomata and epithelial breakdown on her cornea and other mucous membranes.  Later she was diagnosed with LOGIC syndrome in 1991.</a:t>
            </a:r>
            <a:r>
              <a:rPr lang="en-US" sz="4400" baseline="30000">
                <a:latin typeface="Calibri" panose="020F0502020204030204" pitchFamily="34" charset="0"/>
              </a:rPr>
              <a:t> 5</a:t>
            </a:r>
            <a:r>
              <a:rPr lang="en-GB" sz="4400">
                <a:latin typeface="Calibri" panose="020F0502020204030204" pitchFamily="34" charset="0"/>
              </a:rPr>
              <a:t> </a:t>
            </a:r>
            <a:endParaRPr lang="en-GB" sz="4400" dirty="0">
              <a:latin typeface="Calibri" panose="020F0502020204030204" pitchFamily="34" charset="0"/>
            </a:endParaRPr>
          </a:p>
          <a:p>
            <a:pPr indent="889000" algn="just">
              <a:lnSpc>
                <a:spcPct val="107000"/>
              </a:lnSpc>
              <a:spcAft>
                <a:spcPts val="800"/>
              </a:spcAft>
            </a:pPr>
            <a:r>
              <a:rPr lang="en-GB" sz="4400" dirty="0">
                <a:latin typeface="Calibri" panose="020F0502020204030204" pitchFamily="34" charset="0"/>
              </a:rPr>
              <a:t>In the year 1991, aged four, she required laser treatment for her laryngeal stenosis. This was followed by subsequent four laser treatments for laryngeal stenosis and anterior webbing in the same year. However, tracheostomy was performed to preserve her airway later that year. </a:t>
            </a:r>
          </a:p>
          <a:p>
            <a:pPr indent="889000" algn="just">
              <a:lnSpc>
                <a:spcPct val="107000"/>
              </a:lnSpc>
              <a:spcAft>
                <a:spcPts val="800"/>
              </a:spcAft>
            </a:pPr>
            <a:r>
              <a:rPr lang="en-GB" sz="4400" dirty="0">
                <a:latin typeface="Calibri" panose="020F0502020204030204" pitchFamily="34" charset="0"/>
              </a:rPr>
              <a:t>She had a short-term silastic keel placed in 1992 to maintain her voice for the first time. This was followed by a number of laser therapies and four short-term keel placements. Each keel placement was limited to a four month period. </a:t>
            </a:r>
          </a:p>
          <a:p>
            <a:pPr indent="889000" algn="just">
              <a:lnSpc>
                <a:spcPct val="107000"/>
              </a:lnSpc>
              <a:spcAft>
                <a:spcPts val="800"/>
              </a:spcAft>
            </a:pPr>
            <a:r>
              <a:rPr lang="en-GB" sz="4400" dirty="0">
                <a:latin typeface="Calibri" panose="020F0502020204030204" pitchFamily="34" charset="0"/>
              </a:rPr>
              <a:t> At aged 13, a long-term silastic keel placement was made to preserve her voice. The keel was placed between the vocal cord. This arrangement kept her glottis aperture open permitting air transfer,  hence giving her a functional voice. Keel placement can be seen in Fig. 3.</a:t>
            </a:r>
          </a:p>
        </p:txBody>
      </p:sp>
      <p:sp>
        <p:nvSpPr>
          <p:cNvPr id="44" name="TextBox 43">
            <a:extLst>
              <a:ext uri="{FF2B5EF4-FFF2-40B4-BE49-F238E27FC236}">
                <a16:creationId xmlns:a16="http://schemas.microsoft.com/office/drawing/2014/main" id="{6B483F25-12B0-4345-A8C4-73E568C515B5}"/>
              </a:ext>
            </a:extLst>
          </p:cNvPr>
          <p:cNvSpPr txBox="1"/>
          <p:nvPr/>
        </p:nvSpPr>
        <p:spPr>
          <a:xfrm>
            <a:off x="34975050" y="17780751"/>
            <a:ext cx="15006864" cy="4832092"/>
          </a:xfrm>
          <a:prstGeom prst="rect">
            <a:avLst/>
          </a:prstGeom>
          <a:noFill/>
        </p:spPr>
        <p:txBody>
          <a:bodyPr wrap="square">
            <a:spAutoFit/>
          </a:bodyPr>
          <a:lstStyle/>
          <a:p>
            <a:pPr indent="889000"/>
            <a:r>
              <a:rPr lang="en-GB" sz="4400" dirty="0"/>
              <a:t>We presented the case demonstrating the success of silastic keel use in preserving the patient’s voice for over 20 years and maintaining the patient’s quality of life. </a:t>
            </a:r>
          </a:p>
          <a:p>
            <a:endParaRPr lang="en-GB" sz="4400" dirty="0"/>
          </a:p>
          <a:p>
            <a:pPr indent="990600"/>
            <a:r>
              <a:rPr lang="en-GB" sz="4400" dirty="0"/>
              <a:t> It can be inferred from the case that silastic keel can be a viable mode of therapy to long-terms voice preservation as compared to u</a:t>
            </a:r>
            <a:r>
              <a:rPr lang="en-GB" sz="4400" dirty="0">
                <a:latin typeface="Calibri" panose="020F0502020204030204" pitchFamily="34" charset="0"/>
                <a:ea typeface="Calibri" panose="020F0502020204030204" pitchFamily="34" charset="0"/>
                <a:cs typeface="Calibri" panose="020F0502020204030204" pitchFamily="34" charset="0"/>
              </a:rPr>
              <a:t>sing  </a:t>
            </a:r>
            <a:r>
              <a:rPr lang="en-GB" sz="4400" dirty="0">
                <a:effectLst/>
                <a:latin typeface="Calibri" panose="020F0502020204030204" pitchFamily="34" charset="0"/>
                <a:ea typeface="Calibri" panose="020F0502020204030204" pitchFamily="34" charset="0"/>
                <a:cs typeface="Calibri" panose="020F0502020204030204" pitchFamily="34" charset="0"/>
              </a:rPr>
              <a:t>Mitomycin C and/or laser therapy. </a:t>
            </a:r>
            <a:endParaRPr lang="en-GB" sz="4400" dirty="0"/>
          </a:p>
        </p:txBody>
      </p:sp>
      <p:sp>
        <p:nvSpPr>
          <p:cNvPr id="55" name="TextBox 54">
            <a:extLst>
              <a:ext uri="{FF2B5EF4-FFF2-40B4-BE49-F238E27FC236}">
                <a16:creationId xmlns:a16="http://schemas.microsoft.com/office/drawing/2014/main" id="{0784EEF9-23A3-4A91-A521-ECE3AD2C6B42}"/>
              </a:ext>
            </a:extLst>
          </p:cNvPr>
          <p:cNvSpPr txBox="1"/>
          <p:nvPr/>
        </p:nvSpPr>
        <p:spPr>
          <a:xfrm>
            <a:off x="24868136" y="28678810"/>
            <a:ext cx="8880249" cy="954107"/>
          </a:xfrm>
          <a:prstGeom prst="rect">
            <a:avLst/>
          </a:prstGeom>
          <a:noFill/>
        </p:spPr>
        <p:txBody>
          <a:bodyPr wrap="square" rtlCol="0">
            <a:spAutoFit/>
          </a:bodyPr>
          <a:lstStyle/>
          <a:p>
            <a:r>
              <a:rPr lang="en-US" sz="2800" b="1" dirty="0">
                <a:latin typeface="Calibri" panose="020F0502020204030204" pitchFamily="34" charset="0"/>
              </a:rPr>
              <a:t>Fig. 3</a:t>
            </a:r>
            <a:r>
              <a:rPr lang="en-US" sz="2800" dirty="0">
                <a:latin typeface="Calibri" panose="020F0502020204030204" pitchFamily="34" charset="0"/>
              </a:rPr>
              <a:t>. Case patient’s silastic keel placement b/w cord keeping airway patent aged 21.</a:t>
            </a:r>
            <a:r>
              <a:rPr lang="en-US" sz="2800" baseline="30000" dirty="0">
                <a:latin typeface="Calibri" panose="020F0502020204030204" pitchFamily="34" charset="0"/>
              </a:rPr>
              <a:t> 5</a:t>
            </a:r>
            <a:endParaRPr lang="en-US" sz="2800" dirty="0">
              <a:latin typeface="Calibri" panose="020F0502020204030204" pitchFamily="34" charset="0"/>
            </a:endParaRPr>
          </a:p>
        </p:txBody>
      </p:sp>
      <p:sp>
        <p:nvSpPr>
          <p:cNvPr id="56" name="TextBox 55">
            <a:extLst>
              <a:ext uri="{FF2B5EF4-FFF2-40B4-BE49-F238E27FC236}">
                <a16:creationId xmlns:a16="http://schemas.microsoft.com/office/drawing/2014/main" id="{64A67063-EDBC-42EA-B83C-BD87D235BDD0}"/>
              </a:ext>
            </a:extLst>
          </p:cNvPr>
          <p:cNvSpPr txBox="1"/>
          <p:nvPr/>
        </p:nvSpPr>
        <p:spPr>
          <a:xfrm>
            <a:off x="238430" y="21248152"/>
            <a:ext cx="14760488" cy="7510326"/>
          </a:xfrm>
          <a:prstGeom prst="rect">
            <a:avLst/>
          </a:prstGeom>
          <a:noFill/>
        </p:spPr>
        <p:txBody>
          <a:bodyPr wrap="square" rtlCol="0">
            <a:spAutoFit/>
          </a:bodyPr>
          <a:lstStyle/>
          <a:p>
            <a:pPr indent="914400" algn="just">
              <a:lnSpc>
                <a:spcPct val="107000"/>
              </a:lnSpc>
              <a:spcAft>
                <a:spcPts val="800"/>
              </a:spcAft>
            </a:pPr>
            <a:r>
              <a:rPr lang="en-GB" sz="4400" dirty="0">
                <a:effectLst/>
                <a:latin typeface="Calibri" panose="020F0502020204030204" pitchFamily="34" charset="0"/>
                <a:ea typeface="Calibri" panose="020F0502020204030204" pitchFamily="34" charset="0"/>
                <a:cs typeface="Calibri" panose="020F0502020204030204" pitchFamily="34" charset="0"/>
              </a:rPr>
              <a:t>Onset of symptoms notice during first two weeks of life One of the first presentation of LOCs is hoarse cry preceding cutaneous, ocular and airway symptoms. LOCs had very high childhood mortality rate. Progression of disease abate after first decade of life though leaving patient with sever morbidities.</a:t>
            </a:r>
          </a:p>
          <a:p>
            <a:pPr indent="990600" algn="just">
              <a:lnSpc>
                <a:spcPct val="107000"/>
              </a:lnSpc>
              <a:spcAft>
                <a:spcPts val="800"/>
              </a:spcAft>
            </a:pPr>
            <a:r>
              <a:rPr lang="en-GB" sz="4400" dirty="0">
                <a:effectLst/>
                <a:latin typeface="Calibri" panose="020F0502020204030204" pitchFamily="34" charset="0"/>
                <a:ea typeface="Calibri" panose="020F0502020204030204" pitchFamily="34" charset="0"/>
                <a:cs typeface="Calibri" panose="020F0502020204030204" pitchFamily="34" charset="0"/>
              </a:rPr>
              <a:t>LOCs is consider subtype of JEB (junctional epidermolysis bulla) which happens due to mutation of LAMA 3 gene.</a:t>
            </a:r>
          </a:p>
          <a:p>
            <a:pPr algn="just">
              <a:lnSpc>
                <a:spcPct val="107000"/>
              </a:lnSpc>
              <a:spcAft>
                <a:spcPts val="800"/>
              </a:spcAft>
            </a:pPr>
            <a:r>
              <a:rPr lang="en-GB" sz="4400" dirty="0">
                <a:latin typeface="Calibri" panose="020F0502020204030204" pitchFamily="34" charset="0"/>
                <a:ea typeface="Calibri" panose="020F0502020204030204" pitchFamily="34" charset="0"/>
                <a:cs typeface="Times New Roman" panose="02020603050405020304" pitchFamily="18" charset="0"/>
              </a:rPr>
              <a:t>LAMA3 gene carries coding for alpha subunit of protein called Laminin 332. This protein plays a vital  in attaching epidermis to dermis and regulate wound healing (see Fig . 2.)</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F092A1C1-FB8E-4B97-890D-D5C8D3312F09}"/>
              </a:ext>
            </a:extLst>
          </p:cNvPr>
          <p:cNvSpPr txBox="1"/>
          <p:nvPr/>
        </p:nvSpPr>
        <p:spPr>
          <a:xfrm>
            <a:off x="238430" y="29243638"/>
            <a:ext cx="14309196" cy="923330"/>
          </a:xfrm>
          <a:prstGeom prst="rect">
            <a:avLst/>
          </a:prstGeom>
          <a:solidFill>
            <a:srgbClr val="3366FF"/>
          </a:solidFill>
        </p:spPr>
        <p:txBody>
          <a:bodyPr wrap="square" rtlCol="0">
            <a:spAutoFit/>
          </a:bodyPr>
          <a:lstStyle/>
          <a:p>
            <a:r>
              <a:rPr lang="en-GB" sz="5400" b="1" dirty="0">
                <a:solidFill>
                  <a:schemeClr val="bg1"/>
                </a:solidFill>
                <a:latin typeface="Calibri" panose="020F0502020204030204" pitchFamily="34" charset="0"/>
              </a:rPr>
              <a:t>OBJECTIVE</a:t>
            </a:r>
          </a:p>
        </p:txBody>
      </p:sp>
      <p:sp>
        <p:nvSpPr>
          <p:cNvPr id="63" name="TextBox 62">
            <a:extLst>
              <a:ext uri="{FF2B5EF4-FFF2-40B4-BE49-F238E27FC236}">
                <a16:creationId xmlns:a16="http://schemas.microsoft.com/office/drawing/2014/main" id="{765BA0B6-9F5C-419D-9344-BE729E46D2DF}"/>
              </a:ext>
            </a:extLst>
          </p:cNvPr>
          <p:cNvSpPr txBox="1"/>
          <p:nvPr/>
        </p:nvSpPr>
        <p:spPr>
          <a:xfrm>
            <a:off x="177141" y="30339696"/>
            <a:ext cx="14821778" cy="1506118"/>
          </a:xfrm>
          <a:prstGeom prst="rect">
            <a:avLst/>
          </a:prstGeom>
          <a:noFill/>
        </p:spPr>
        <p:txBody>
          <a:bodyPr wrap="square">
            <a:spAutoFit/>
          </a:bodyPr>
          <a:lstStyle/>
          <a:p>
            <a:pPr algn="just">
              <a:lnSpc>
                <a:spcPct val="107000"/>
              </a:lnSpc>
              <a:spcAft>
                <a:spcPts val="800"/>
              </a:spcAft>
            </a:pPr>
            <a:r>
              <a:rPr lang="en-GB" sz="4400" dirty="0">
                <a:latin typeface="Calibri" panose="020F0502020204030204" pitchFamily="34" charset="0"/>
              </a:rPr>
              <a:t>The aim of our case is to report and highlight the long-term use of </a:t>
            </a:r>
            <a:r>
              <a:rPr lang="en-GB" sz="4400" dirty="0" err="1">
                <a:latin typeface="Calibri" panose="020F0502020204030204" pitchFamily="34" charset="0"/>
              </a:rPr>
              <a:t>silatic</a:t>
            </a:r>
            <a:r>
              <a:rPr lang="en-GB" sz="4400" dirty="0">
                <a:latin typeface="Calibri" panose="020F0502020204030204" pitchFamily="34" charset="0"/>
              </a:rPr>
              <a:t> keel for Laryngeal Stenosis prevention in LOCS. </a:t>
            </a:r>
            <a:endParaRPr lang="en-GB" sz="4400" dirty="0"/>
          </a:p>
        </p:txBody>
      </p:sp>
      <p:sp>
        <p:nvSpPr>
          <p:cNvPr id="64" name="TextBox 63">
            <a:extLst>
              <a:ext uri="{FF2B5EF4-FFF2-40B4-BE49-F238E27FC236}">
                <a16:creationId xmlns:a16="http://schemas.microsoft.com/office/drawing/2014/main" id="{35D66428-763B-45B3-BF4B-058ACACC252E}"/>
              </a:ext>
            </a:extLst>
          </p:cNvPr>
          <p:cNvSpPr txBox="1"/>
          <p:nvPr/>
        </p:nvSpPr>
        <p:spPr>
          <a:xfrm>
            <a:off x="34975050" y="23399684"/>
            <a:ext cx="14294416" cy="923330"/>
          </a:xfrm>
          <a:prstGeom prst="rect">
            <a:avLst/>
          </a:prstGeom>
          <a:solidFill>
            <a:srgbClr val="3366FF"/>
          </a:solidFill>
        </p:spPr>
        <p:txBody>
          <a:bodyPr wrap="square" rtlCol="0">
            <a:spAutoFit/>
          </a:bodyPr>
          <a:lstStyle/>
          <a:p>
            <a:r>
              <a:rPr lang="en-GB" sz="5400" b="1" dirty="0">
                <a:solidFill>
                  <a:schemeClr val="bg1"/>
                </a:solidFill>
                <a:latin typeface="Calibri" panose="020F0502020204030204" pitchFamily="34" charset="0"/>
              </a:rPr>
              <a:t>REFERENCES</a:t>
            </a:r>
            <a:endParaRPr lang="en-GB" sz="4800" b="1" dirty="0">
              <a:solidFill>
                <a:schemeClr val="bg1"/>
              </a:solidFill>
              <a:latin typeface="Calibri" panose="020F0502020204030204" pitchFamily="34" charset="0"/>
            </a:endParaRPr>
          </a:p>
        </p:txBody>
      </p:sp>
      <p:grpSp>
        <p:nvGrpSpPr>
          <p:cNvPr id="22" name="Group 21">
            <a:extLst>
              <a:ext uri="{FF2B5EF4-FFF2-40B4-BE49-F238E27FC236}">
                <a16:creationId xmlns:a16="http://schemas.microsoft.com/office/drawing/2014/main" id="{2A41A218-1C87-4465-A15C-A84A3E2467AF}"/>
              </a:ext>
            </a:extLst>
          </p:cNvPr>
          <p:cNvGrpSpPr/>
          <p:nvPr/>
        </p:nvGrpSpPr>
        <p:grpSpPr>
          <a:xfrm>
            <a:off x="15883731" y="22062820"/>
            <a:ext cx="8880250" cy="5880989"/>
            <a:chOff x="16147477" y="19071059"/>
            <a:chExt cx="8880250" cy="5880989"/>
          </a:xfrm>
        </p:grpSpPr>
        <p:pic>
          <p:nvPicPr>
            <p:cNvPr id="15" name="Picture 14">
              <a:extLst>
                <a:ext uri="{FF2B5EF4-FFF2-40B4-BE49-F238E27FC236}">
                  <a16:creationId xmlns:a16="http://schemas.microsoft.com/office/drawing/2014/main" id="{CF301254-6BD5-4BBF-B17D-1E3DB48E95F0}"/>
                </a:ext>
              </a:extLst>
            </p:cNvPr>
            <p:cNvPicPr>
              <a:picLocks noChangeAspect="1"/>
            </p:cNvPicPr>
            <p:nvPr/>
          </p:nvPicPr>
          <p:blipFill>
            <a:blip r:embed="rId4"/>
            <a:stretch>
              <a:fillRect/>
            </a:stretch>
          </p:blipFill>
          <p:spPr>
            <a:xfrm>
              <a:off x="16147477" y="19071059"/>
              <a:ext cx="8880250" cy="5880989"/>
            </a:xfrm>
            <a:prstGeom prst="rect">
              <a:avLst/>
            </a:prstGeom>
          </p:spPr>
        </p:pic>
        <p:sp>
          <p:nvSpPr>
            <p:cNvPr id="21" name="Arrow: Right 20">
              <a:extLst>
                <a:ext uri="{FF2B5EF4-FFF2-40B4-BE49-F238E27FC236}">
                  <a16:creationId xmlns:a16="http://schemas.microsoft.com/office/drawing/2014/main" id="{CCDE0925-215F-4AE5-BD40-20B384E10213}"/>
                </a:ext>
              </a:extLst>
            </p:cNvPr>
            <p:cNvSpPr/>
            <p:nvPr/>
          </p:nvSpPr>
          <p:spPr>
            <a:xfrm rot="1910171" flipV="1">
              <a:off x="16908447" y="23385771"/>
              <a:ext cx="2017340" cy="7154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Arrow: Right 64">
              <a:extLst>
                <a:ext uri="{FF2B5EF4-FFF2-40B4-BE49-F238E27FC236}">
                  <a16:creationId xmlns:a16="http://schemas.microsoft.com/office/drawing/2014/main" id="{3E3F4055-46D6-4E63-9606-2037AD6D1176}"/>
                </a:ext>
              </a:extLst>
            </p:cNvPr>
            <p:cNvSpPr/>
            <p:nvPr/>
          </p:nvSpPr>
          <p:spPr>
            <a:xfrm rot="13444981" flipV="1">
              <a:off x="21740269" y="21227876"/>
              <a:ext cx="2017340" cy="7154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0B4D60B3-3BC9-4120-91FC-5BD906518C7B}"/>
              </a:ext>
            </a:extLst>
          </p:cNvPr>
          <p:cNvGrpSpPr/>
          <p:nvPr/>
        </p:nvGrpSpPr>
        <p:grpSpPr>
          <a:xfrm>
            <a:off x="24977029" y="22062820"/>
            <a:ext cx="8880250" cy="5880989"/>
            <a:chOff x="25460510" y="19174910"/>
            <a:chExt cx="8880250" cy="5880989"/>
          </a:xfrm>
        </p:grpSpPr>
        <p:pic>
          <p:nvPicPr>
            <p:cNvPr id="19" name="Picture 18">
              <a:extLst>
                <a:ext uri="{FF2B5EF4-FFF2-40B4-BE49-F238E27FC236}">
                  <a16:creationId xmlns:a16="http://schemas.microsoft.com/office/drawing/2014/main" id="{4F80F49A-746C-42D0-9B6C-E6EF39C57D1B}"/>
                </a:ext>
              </a:extLst>
            </p:cNvPr>
            <p:cNvPicPr>
              <a:picLocks noChangeAspect="1"/>
            </p:cNvPicPr>
            <p:nvPr/>
          </p:nvPicPr>
          <p:blipFill>
            <a:blip r:embed="rId5"/>
            <a:stretch>
              <a:fillRect/>
            </a:stretch>
          </p:blipFill>
          <p:spPr>
            <a:xfrm>
              <a:off x="25460510" y="19174910"/>
              <a:ext cx="8880250" cy="5880989"/>
            </a:xfrm>
            <a:prstGeom prst="rect">
              <a:avLst/>
            </a:prstGeom>
          </p:spPr>
        </p:pic>
        <p:sp>
          <p:nvSpPr>
            <p:cNvPr id="66" name="Arrow: Right 65">
              <a:extLst>
                <a:ext uri="{FF2B5EF4-FFF2-40B4-BE49-F238E27FC236}">
                  <a16:creationId xmlns:a16="http://schemas.microsoft.com/office/drawing/2014/main" id="{D2DAF914-69F0-478F-8DDA-3C5F8C662903}"/>
                </a:ext>
              </a:extLst>
            </p:cNvPr>
            <p:cNvSpPr/>
            <p:nvPr/>
          </p:nvSpPr>
          <p:spPr>
            <a:xfrm rot="19788189" flipV="1">
              <a:off x="26639166" y="22760984"/>
              <a:ext cx="2017340" cy="7154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7" name="TextBox 66">
            <a:extLst>
              <a:ext uri="{FF2B5EF4-FFF2-40B4-BE49-F238E27FC236}">
                <a16:creationId xmlns:a16="http://schemas.microsoft.com/office/drawing/2014/main" id="{6CD2EE2F-0F8D-441C-9A7A-537E085DFC23}"/>
              </a:ext>
            </a:extLst>
          </p:cNvPr>
          <p:cNvSpPr txBox="1"/>
          <p:nvPr/>
        </p:nvSpPr>
        <p:spPr>
          <a:xfrm>
            <a:off x="15933284" y="30429452"/>
            <a:ext cx="17923995" cy="1446550"/>
          </a:xfrm>
          <a:prstGeom prst="rect">
            <a:avLst/>
          </a:prstGeom>
          <a:noFill/>
        </p:spPr>
        <p:txBody>
          <a:bodyPr wrap="square">
            <a:spAutoFit/>
          </a:bodyPr>
          <a:lstStyle/>
          <a:p>
            <a:r>
              <a:rPr lang="en-GB" sz="4400" dirty="0">
                <a:effectLst/>
                <a:latin typeface="Calibri" panose="020F0502020204030204" pitchFamily="34" charset="0"/>
                <a:ea typeface="Calibri" panose="020F0502020204030204" pitchFamily="34" charset="0"/>
                <a:cs typeface="Calibri" panose="020F0502020204030204" pitchFamily="34" charset="0"/>
              </a:rPr>
              <a:t>No further laser therapies were performed for voice preservation in our patient till date.  </a:t>
            </a:r>
            <a:endParaRPr lang="en-GB" sz="4400" dirty="0"/>
          </a:p>
        </p:txBody>
      </p:sp>
      <p:sp>
        <p:nvSpPr>
          <p:cNvPr id="29" name="Rectangle 2">
            <a:extLst>
              <a:ext uri="{FF2B5EF4-FFF2-40B4-BE49-F238E27FC236}">
                <a16:creationId xmlns:a16="http://schemas.microsoft.com/office/drawing/2014/main" id="{4A07F506-E06B-47D8-987C-A2AD72320D1F}"/>
              </a:ext>
            </a:extLst>
          </p:cNvPr>
          <p:cNvSpPr>
            <a:spLocks noChangeArrowheads="1"/>
          </p:cNvSpPr>
          <p:nvPr/>
        </p:nvSpPr>
        <p:spPr bwMode="auto">
          <a:xfrm>
            <a:off x="0" y="0"/>
            <a:ext cx="503999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300" b="0" i="0" u="none" strike="noStrike" cap="none" normalizeH="0" baseline="0">
                <a:ln>
                  <a:noFill/>
                </a:ln>
                <a:solidFill>
                  <a:srgbClr val="0071BC"/>
                </a:solidFill>
                <a:effectLst/>
              </a:rPr>
              <a:t>.</a:t>
            </a:r>
            <a:r>
              <a:rPr kumimoji="0" lang="en-US" altLang="en-US" sz="1800" b="0" i="0" u="none" strike="noStrike" cap="none" normalizeH="0" baseline="0">
                <a:ln>
                  <a:noFill/>
                </a:ln>
                <a:solidFill>
                  <a:srgbClr val="0071BC"/>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2013 Dec;169(6):1353-6.</a:t>
            </a:r>
            <a:r>
              <a:rPr kumimoji="0" lang="en-US" altLang="en-US" sz="1200" b="0" i="0" u="none" strike="noStrike" cap="none" normalizeH="0" baseline="0">
                <a:ln>
                  <a:noFill/>
                </a:ln>
                <a:solidFill>
                  <a:srgbClr val="212121"/>
                </a:solidFill>
                <a:effectLst/>
                <a:latin typeface="BlinkMacSystemFont"/>
              </a:rPr>
              <a:t> </a:t>
            </a:r>
            <a:r>
              <a:rPr kumimoji="0" lang="en-US" altLang="en-US" sz="1200" b="0" i="0" u="none" strike="noStrike" cap="none" normalizeH="0" baseline="0">
                <a:ln>
                  <a:noFill/>
                </a:ln>
                <a:solidFill>
                  <a:srgbClr val="5B616B"/>
                </a:solidFill>
                <a:effectLst/>
                <a:latin typeface="BlinkMacSystemFont"/>
              </a:rPr>
              <a:t>doi: 10.1111/bjd.12522.</a:t>
            </a:r>
            <a:r>
              <a:rPr kumimoji="0" lang="en-US" altLang="en-US" sz="3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
            <a:extLst>
              <a:ext uri="{FF2B5EF4-FFF2-40B4-BE49-F238E27FC236}">
                <a16:creationId xmlns:a16="http://schemas.microsoft.com/office/drawing/2014/main" id="{8449A6A1-54A7-4A0C-81C4-72B0B986C7BA}"/>
              </a:ext>
            </a:extLst>
          </p:cNvPr>
          <p:cNvSpPr>
            <a:spLocks noChangeArrowheads="1"/>
          </p:cNvSpPr>
          <p:nvPr/>
        </p:nvSpPr>
        <p:spPr bwMode="auto">
          <a:xfrm>
            <a:off x="152400" y="152400"/>
            <a:ext cx="503999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300" b="0" i="0" u="none" strike="noStrike" cap="none" normalizeH="0" baseline="0">
                <a:ln>
                  <a:noFill/>
                </a:ln>
                <a:solidFill>
                  <a:srgbClr val="0071BC"/>
                </a:solidFill>
                <a:effectLst/>
              </a:rPr>
              <a:t>.</a:t>
            </a:r>
            <a:r>
              <a:rPr kumimoji="0" lang="en-US" altLang="en-US" sz="1800" b="0" i="0" u="none" strike="noStrike" cap="none" normalizeH="0" baseline="0">
                <a:ln>
                  <a:noFill/>
                </a:ln>
                <a:solidFill>
                  <a:srgbClr val="0071BC"/>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2013 Dec;169(6):1353-6.</a:t>
            </a:r>
            <a:r>
              <a:rPr kumimoji="0" lang="en-US" altLang="en-US" sz="1200" b="0" i="0" u="none" strike="noStrike" cap="none" normalizeH="0" baseline="0">
                <a:ln>
                  <a:noFill/>
                </a:ln>
                <a:solidFill>
                  <a:srgbClr val="212121"/>
                </a:solidFill>
                <a:effectLst/>
                <a:latin typeface="BlinkMacSystemFont"/>
              </a:rPr>
              <a:t> </a:t>
            </a:r>
            <a:r>
              <a:rPr kumimoji="0" lang="en-US" altLang="en-US" sz="1200" b="0" i="0" u="none" strike="noStrike" cap="none" normalizeH="0" baseline="0">
                <a:ln>
                  <a:noFill/>
                </a:ln>
                <a:solidFill>
                  <a:srgbClr val="5B616B"/>
                </a:solidFill>
                <a:effectLst/>
                <a:latin typeface="BlinkMacSystemFont"/>
              </a:rPr>
              <a:t>doi: 10.1111/bjd.12522.</a:t>
            </a:r>
            <a:r>
              <a:rPr kumimoji="0" lang="en-US" altLang="en-US" sz="3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190883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30237</TotalTime>
  <Words>1003</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BlinkMacSystemFont</vt:lpstr>
      <vt:lpstr>Calibri</vt:lpstr>
      <vt:lpstr>Gill Sans MT</vt:lpstr>
      <vt:lpstr>Parcel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dc:creator>
  <cp:lastModifiedBy>Ahmad, Salman</cp:lastModifiedBy>
  <cp:revision>177</cp:revision>
  <dcterms:created xsi:type="dcterms:W3CDTF">2018-08-23T10:02:56Z</dcterms:created>
  <dcterms:modified xsi:type="dcterms:W3CDTF">2021-06-07T12:28:01Z</dcterms:modified>
</cp:coreProperties>
</file>