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21383625"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E, YU JING (UG)" initials="LYJ(" lastIdx="1" clrIdx="0">
    <p:extLst>
      <p:ext uri="{19B8F6BF-5375-455C-9EA6-DF929625EA0E}">
        <p15:presenceInfo xmlns:p15="http://schemas.microsoft.com/office/powerpoint/2012/main" userId="S::u01yjl17@abdn.ac.uk::d79b6c30-9440-45e9-b742-9bef3525fa3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1C453"/>
    <a:srgbClr val="FFFFEA"/>
    <a:srgbClr val="EFEA5A"/>
    <a:srgbClr val="00CECB"/>
    <a:srgbClr val="D8D8D8"/>
    <a:srgbClr val="FF5E5B"/>
    <a:srgbClr val="048BA8"/>
    <a:srgbClr val="F29E4C"/>
    <a:srgbClr val="7776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8" autoAdjust="0"/>
    <p:restoredTop sz="96208" autoAdjust="0"/>
  </p:normalViewPr>
  <p:slideViewPr>
    <p:cSldViewPr snapToGrid="0">
      <p:cViewPr>
        <p:scale>
          <a:sx n="30" d="100"/>
          <a:sy n="30" d="100"/>
        </p:scale>
        <p:origin x="291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559071875688349E-2"/>
          <c:y val="9.0362625427493806E-2"/>
          <c:w val="0.98444092812431161"/>
          <c:h val="0.75462116642965382"/>
        </c:manualLayout>
      </c:layout>
      <c:barChart>
        <c:barDir val="col"/>
        <c:grouping val="clustered"/>
        <c:varyColors val="0"/>
        <c:ser>
          <c:idx val="0"/>
          <c:order val="0"/>
          <c:tx>
            <c:strRef>
              <c:f>Sheet1!$B$1</c:f>
              <c:strCache>
                <c:ptCount val="1"/>
                <c:pt idx="0">
                  <c:v>Audit 1</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2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Answered clinical question</c:v>
                </c:pt>
                <c:pt idx="1">
                  <c:v>Did not answer clinical question</c:v>
                </c:pt>
              </c:strCache>
            </c:strRef>
          </c:cat>
          <c:val>
            <c:numRef>
              <c:f>Sheet1!$B$2:$B$3</c:f>
              <c:numCache>
                <c:formatCode>0.00%</c:formatCode>
                <c:ptCount val="2"/>
                <c:pt idx="0">
                  <c:v>0.98299999999999998</c:v>
                </c:pt>
                <c:pt idx="1">
                  <c:v>1.7000000000000001E-2</c:v>
                </c:pt>
              </c:numCache>
            </c:numRef>
          </c:val>
          <c:extLst>
            <c:ext xmlns:c16="http://schemas.microsoft.com/office/drawing/2014/chart" uri="{C3380CC4-5D6E-409C-BE32-E72D297353CC}">
              <c16:uniqueId val="{00000000-CBB5-47F5-802C-938D060C34D9}"/>
            </c:ext>
          </c:extLst>
        </c:ser>
        <c:ser>
          <c:idx val="1"/>
          <c:order val="1"/>
          <c:tx>
            <c:strRef>
              <c:f>Sheet1!$C$1</c:f>
              <c:strCache>
                <c:ptCount val="1"/>
                <c:pt idx="0">
                  <c:v>Audit 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2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Answered clinical question</c:v>
                </c:pt>
                <c:pt idx="1">
                  <c:v>Did not answer clinical question</c:v>
                </c:pt>
              </c:strCache>
            </c:strRef>
          </c:cat>
          <c:val>
            <c:numRef>
              <c:f>Sheet1!$C$2:$C$3</c:f>
              <c:numCache>
                <c:formatCode>0.00%</c:formatCode>
                <c:ptCount val="2"/>
                <c:pt idx="0">
                  <c:v>0.997</c:v>
                </c:pt>
                <c:pt idx="1">
                  <c:v>3.0000000000000001E-3</c:v>
                </c:pt>
              </c:numCache>
            </c:numRef>
          </c:val>
          <c:extLst>
            <c:ext xmlns:c16="http://schemas.microsoft.com/office/drawing/2014/chart" uri="{C3380CC4-5D6E-409C-BE32-E72D297353CC}">
              <c16:uniqueId val="{00000001-CBB5-47F5-802C-938D060C34D9}"/>
            </c:ext>
          </c:extLst>
        </c:ser>
        <c:dLbls>
          <c:dLblPos val="outEnd"/>
          <c:showLegendKey val="0"/>
          <c:showVal val="1"/>
          <c:showCatName val="0"/>
          <c:showSerName val="0"/>
          <c:showPercent val="0"/>
          <c:showBubbleSize val="0"/>
        </c:dLbls>
        <c:gapWidth val="219"/>
        <c:overlap val="-27"/>
        <c:axId val="508976328"/>
        <c:axId val="508976984"/>
      </c:barChart>
      <c:catAx>
        <c:axId val="508976328"/>
        <c:scaling>
          <c:orientation val="minMax"/>
        </c:scaling>
        <c:delete val="1"/>
        <c:axPos val="b"/>
        <c:numFmt formatCode="General" sourceLinked="1"/>
        <c:majorTickMark val="out"/>
        <c:minorTickMark val="none"/>
        <c:tickLblPos val="nextTo"/>
        <c:crossAx val="508976984"/>
        <c:crosses val="autoZero"/>
        <c:auto val="1"/>
        <c:lblAlgn val="ctr"/>
        <c:lblOffset val="100"/>
        <c:noMultiLvlLbl val="0"/>
      </c:catAx>
      <c:valAx>
        <c:axId val="508976984"/>
        <c:scaling>
          <c:orientation val="minMax"/>
        </c:scaling>
        <c:delete val="1"/>
        <c:axPos val="l"/>
        <c:numFmt formatCode="0.00%" sourceLinked="1"/>
        <c:majorTickMark val="out"/>
        <c:minorTickMark val="none"/>
        <c:tickLblPos val="nextTo"/>
        <c:crossAx val="508976328"/>
        <c:crosses val="autoZero"/>
        <c:crossBetween val="between"/>
      </c:valAx>
      <c:spPr>
        <a:noFill/>
        <a:ln>
          <a:noFill/>
        </a:ln>
        <a:effectLst/>
      </c:spPr>
    </c:plotArea>
    <c:legend>
      <c:legendPos val="t"/>
      <c:legendEntry>
        <c:idx val="0"/>
        <c:txPr>
          <a:bodyPr rot="0" spcFirstLastPara="1" vertOverflow="ellipsis" vert="horz" wrap="square" anchor="ctr" anchorCtr="1"/>
          <a:lstStyle/>
          <a:p>
            <a:pPr>
              <a:defRPr sz="25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25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24479891564615219"/>
          <c:y val="3.133493236944436E-2"/>
          <c:w val="0.51180568810525329"/>
          <c:h val="0.10122578800370036"/>
        </c:manualLayout>
      </c:layout>
      <c:overlay val="0"/>
      <c:spPr>
        <a:noFill/>
        <a:ln>
          <a:noFill/>
        </a:ln>
        <a:effectLst/>
      </c:spPr>
      <c:txPr>
        <a:bodyPr rot="0" spcFirstLastPara="1" vertOverflow="ellipsis" vert="horz" wrap="square" anchor="ctr" anchorCtr="1"/>
        <a:lstStyle/>
        <a:p>
          <a:pPr>
            <a:defRPr sz="2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500">
          <a:latin typeface="+mn-lt"/>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559071875688349E-2"/>
          <c:y val="9.0362625427493806E-2"/>
          <c:w val="0.98444097549849019"/>
          <c:h val="0.75462116642965382"/>
        </c:manualLayout>
      </c:layout>
      <c:barChart>
        <c:barDir val="col"/>
        <c:grouping val="clustered"/>
        <c:varyColors val="0"/>
        <c:ser>
          <c:idx val="0"/>
          <c:order val="0"/>
          <c:tx>
            <c:strRef>
              <c:f>Sheet1!$B$1</c:f>
              <c:strCache>
                <c:ptCount val="1"/>
                <c:pt idx="0">
                  <c:v>Audit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500" b="0" i="0" u="none" strike="noStrike" kern="1200" baseline="0">
                    <a:solidFill>
                      <a:schemeClr val="tx1">
                        <a:lumMod val="75000"/>
                        <a:lumOff val="25000"/>
                      </a:schemeClr>
                    </a:solidFill>
                    <a:latin typeface="+mn-lt"/>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Answered clinical question</c:v>
                </c:pt>
                <c:pt idx="1">
                  <c:v>Did not answer clinical question</c:v>
                </c:pt>
              </c:strCache>
            </c:strRef>
          </c:cat>
          <c:val>
            <c:numRef>
              <c:f>Sheet1!$B$2:$B$3</c:f>
              <c:numCache>
                <c:formatCode>0.00%</c:formatCode>
                <c:ptCount val="2"/>
                <c:pt idx="0">
                  <c:v>0.98599999999999999</c:v>
                </c:pt>
                <c:pt idx="1">
                  <c:v>1.4E-2</c:v>
                </c:pt>
              </c:numCache>
            </c:numRef>
          </c:val>
          <c:extLst>
            <c:ext xmlns:c16="http://schemas.microsoft.com/office/drawing/2014/chart" uri="{C3380CC4-5D6E-409C-BE32-E72D297353CC}">
              <c16:uniqueId val="{00000000-F69B-473B-AE09-A3B3B36D2EE9}"/>
            </c:ext>
          </c:extLst>
        </c:ser>
        <c:ser>
          <c:idx val="1"/>
          <c:order val="1"/>
          <c:tx>
            <c:strRef>
              <c:f>Sheet1!$C$1</c:f>
              <c:strCache>
                <c:ptCount val="1"/>
                <c:pt idx="0">
                  <c:v>Audit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500" b="0" i="0" u="none" strike="noStrike" kern="1200" baseline="0">
                    <a:solidFill>
                      <a:schemeClr val="tx1">
                        <a:lumMod val="75000"/>
                        <a:lumOff val="25000"/>
                      </a:schemeClr>
                    </a:solidFill>
                    <a:latin typeface="+mn-lt"/>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Answered clinical question</c:v>
                </c:pt>
                <c:pt idx="1">
                  <c:v>Did not answer clinical question</c:v>
                </c:pt>
              </c:strCache>
            </c:strRef>
          </c:cat>
          <c:val>
            <c:numRef>
              <c:f>Sheet1!$C$2:$C$3</c:f>
              <c:numCache>
                <c:formatCode>0.00%</c:formatCode>
                <c:ptCount val="2"/>
                <c:pt idx="0">
                  <c:v>1</c:v>
                </c:pt>
                <c:pt idx="1">
                  <c:v>0</c:v>
                </c:pt>
              </c:numCache>
            </c:numRef>
          </c:val>
          <c:extLst>
            <c:ext xmlns:c16="http://schemas.microsoft.com/office/drawing/2014/chart" uri="{C3380CC4-5D6E-409C-BE32-E72D297353CC}">
              <c16:uniqueId val="{00000001-F69B-473B-AE09-A3B3B36D2EE9}"/>
            </c:ext>
          </c:extLst>
        </c:ser>
        <c:dLbls>
          <c:dLblPos val="outEnd"/>
          <c:showLegendKey val="0"/>
          <c:showVal val="1"/>
          <c:showCatName val="0"/>
          <c:showSerName val="0"/>
          <c:showPercent val="0"/>
          <c:showBubbleSize val="0"/>
        </c:dLbls>
        <c:gapWidth val="219"/>
        <c:overlap val="-27"/>
        <c:axId val="508976328"/>
        <c:axId val="508976984"/>
      </c:barChart>
      <c:catAx>
        <c:axId val="508976328"/>
        <c:scaling>
          <c:orientation val="minMax"/>
        </c:scaling>
        <c:delete val="1"/>
        <c:axPos val="b"/>
        <c:numFmt formatCode="General" sourceLinked="1"/>
        <c:majorTickMark val="out"/>
        <c:minorTickMark val="none"/>
        <c:tickLblPos val="nextTo"/>
        <c:crossAx val="508976984"/>
        <c:crosses val="autoZero"/>
        <c:auto val="1"/>
        <c:lblAlgn val="ctr"/>
        <c:lblOffset val="100"/>
        <c:noMultiLvlLbl val="0"/>
      </c:catAx>
      <c:valAx>
        <c:axId val="508976984"/>
        <c:scaling>
          <c:orientation val="minMax"/>
        </c:scaling>
        <c:delete val="1"/>
        <c:axPos val="l"/>
        <c:numFmt formatCode="0.00%" sourceLinked="1"/>
        <c:majorTickMark val="out"/>
        <c:minorTickMark val="none"/>
        <c:tickLblPos val="nextTo"/>
        <c:crossAx val="5089763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B81D23-E9B5-4B16-A1B6-9B58B70C3486}" type="datetimeFigureOut">
              <a:rPr lang="en-SG" smtClean="0"/>
              <a:t>2/6/21</a:t>
            </a:fld>
            <a:endParaRPr lang="en-SG"/>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4FD48D-B9DE-4111-90A4-5E216425E58C}" type="slidenum">
              <a:rPr lang="en-SG" smtClean="0"/>
              <a:t>‹#›</a:t>
            </a:fld>
            <a:endParaRPr lang="en-SG"/>
          </a:p>
        </p:txBody>
      </p:sp>
    </p:spTree>
    <p:extLst>
      <p:ext uri="{BB962C8B-B14F-4D97-AF65-F5344CB8AC3E}">
        <p14:creationId xmlns:p14="http://schemas.microsoft.com/office/powerpoint/2010/main" val="1070275813"/>
      </p:ext>
    </p:extLst>
  </p:cSld>
  <p:clrMap bg1="lt1" tx1="dk1" bg2="lt2" tx2="dk2" accent1="accent1" accent2="accent2" accent3="accent3" accent4="accent4" accent5="accent5" accent6="accent6" hlink="hlink" folHlink="folHlink"/>
  <p:notesStyle>
    <a:lvl1pPr marL="0" algn="l" defTabSz="2479578" rtl="0" eaLnBrk="1" latinLnBrk="0" hangingPunct="1">
      <a:defRPr sz="3254" kern="1200">
        <a:solidFill>
          <a:schemeClr val="tx1"/>
        </a:solidFill>
        <a:latin typeface="+mn-lt"/>
        <a:ea typeface="+mn-ea"/>
        <a:cs typeface="+mn-cs"/>
      </a:defRPr>
    </a:lvl1pPr>
    <a:lvl2pPr marL="1239789" algn="l" defTabSz="2479578" rtl="0" eaLnBrk="1" latinLnBrk="0" hangingPunct="1">
      <a:defRPr sz="3254" kern="1200">
        <a:solidFill>
          <a:schemeClr val="tx1"/>
        </a:solidFill>
        <a:latin typeface="+mn-lt"/>
        <a:ea typeface="+mn-ea"/>
        <a:cs typeface="+mn-cs"/>
      </a:defRPr>
    </a:lvl2pPr>
    <a:lvl3pPr marL="2479578" algn="l" defTabSz="2479578" rtl="0" eaLnBrk="1" latinLnBrk="0" hangingPunct="1">
      <a:defRPr sz="3254" kern="1200">
        <a:solidFill>
          <a:schemeClr val="tx1"/>
        </a:solidFill>
        <a:latin typeface="+mn-lt"/>
        <a:ea typeface="+mn-ea"/>
        <a:cs typeface="+mn-cs"/>
      </a:defRPr>
    </a:lvl3pPr>
    <a:lvl4pPr marL="3719368" algn="l" defTabSz="2479578" rtl="0" eaLnBrk="1" latinLnBrk="0" hangingPunct="1">
      <a:defRPr sz="3254" kern="1200">
        <a:solidFill>
          <a:schemeClr val="tx1"/>
        </a:solidFill>
        <a:latin typeface="+mn-lt"/>
        <a:ea typeface="+mn-ea"/>
        <a:cs typeface="+mn-cs"/>
      </a:defRPr>
    </a:lvl4pPr>
    <a:lvl5pPr marL="4959157" algn="l" defTabSz="2479578" rtl="0" eaLnBrk="1" latinLnBrk="0" hangingPunct="1">
      <a:defRPr sz="3254" kern="1200">
        <a:solidFill>
          <a:schemeClr val="tx1"/>
        </a:solidFill>
        <a:latin typeface="+mn-lt"/>
        <a:ea typeface="+mn-ea"/>
        <a:cs typeface="+mn-cs"/>
      </a:defRPr>
    </a:lvl5pPr>
    <a:lvl6pPr marL="6198946" algn="l" defTabSz="2479578" rtl="0" eaLnBrk="1" latinLnBrk="0" hangingPunct="1">
      <a:defRPr sz="3254" kern="1200">
        <a:solidFill>
          <a:schemeClr val="tx1"/>
        </a:solidFill>
        <a:latin typeface="+mn-lt"/>
        <a:ea typeface="+mn-ea"/>
        <a:cs typeface="+mn-cs"/>
      </a:defRPr>
    </a:lvl6pPr>
    <a:lvl7pPr marL="7438735" algn="l" defTabSz="2479578" rtl="0" eaLnBrk="1" latinLnBrk="0" hangingPunct="1">
      <a:defRPr sz="3254" kern="1200">
        <a:solidFill>
          <a:schemeClr val="tx1"/>
        </a:solidFill>
        <a:latin typeface="+mn-lt"/>
        <a:ea typeface="+mn-ea"/>
        <a:cs typeface="+mn-cs"/>
      </a:defRPr>
    </a:lvl7pPr>
    <a:lvl8pPr marL="8678525" algn="l" defTabSz="2479578" rtl="0" eaLnBrk="1" latinLnBrk="0" hangingPunct="1">
      <a:defRPr sz="3254" kern="1200">
        <a:solidFill>
          <a:schemeClr val="tx1"/>
        </a:solidFill>
        <a:latin typeface="+mn-lt"/>
        <a:ea typeface="+mn-ea"/>
        <a:cs typeface="+mn-cs"/>
      </a:defRPr>
    </a:lvl8pPr>
    <a:lvl9pPr marL="9918314" algn="l" defTabSz="2479578" rtl="0" eaLnBrk="1" latinLnBrk="0" hangingPunct="1">
      <a:defRPr sz="325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4FD48D-B9DE-4111-90A4-5E216425E58C}" type="slidenum">
              <a:rPr lang="en-SG" smtClean="0"/>
              <a:t>1</a:t>
            </a:fld>
            <a:endParaRPr lang="en-SG"/>
          </a:p>
        </p:txBody>
      </p:sp>
    </p:spTree>
    <p:extLst>
      <p:ext uri="{BB962C8B-B14F-4D97-AF65-F5344CB8AC3E}">
        <p14:creationId xmlns:p14="http://schemas.microsoft.com/office/powerpoint/2010/main" val="3668540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US"/>
              <a:t>Click to edit Master title style</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A1DA46-4F45-4F5A-9F01-BBB233216AA7}" type="datetimeFigureOut">
              <a:rPr lang="en-SG" smtClean="0"/>
              <a:t>2/6/21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237D8EEE-5BAF-44DE-8EF0-7358D07A218F}" type="slidenum">
              <a:rPr lang="en-SG" smtClean="0"/>
              <a:t>‹#›</a:t>
            </a:fld>
            <a:endParaRPr lang="en-SG"/>
          </a:p>
        </p:txBody>
      </p:sp>
    </p:spTree>
    <p:extLst>
      <p:ext uri="{BB962C8B-B14F-4D97-AF65-F5344CB8AC3E}">
        <p14:creationId xmlns:p14="http://schemas.microsoft.com/office/powerpoint/2010/main" val="686678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A1DA46-4F45-4F5A-9F01-BBB233216AA7}" type="datetimeFigureOut">
              <a:rPr lang="en-SG" smtClean="0"/>
              <a:t>2/6/21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237D8EEE-5BAF-44DE-8EF0-7358D07A218F}" type="slidenum">
              <a:rPr lang="en-SG" smtClean="0"/>
              <a:t>‹#›</a:t>
            </a:fld>
            <a:endParaRPr lang="en-SG"/>
          </a:p>
        </p:txBody>
      </p:sp>
    </p:spTree>
    <p:extLst>
      <p:ext uri="{BB962C8B-B14F-4D97-AF65-F5344CB8AC3E}">
        <p14:creationId xmlns:p14="http://schemas.microsoft.com/office/powerpoint/2010/main" val="505221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A1DA46-4F45-4F5A-9F01-BBB233216AA7}" type="datetimeFigureOut">
              <a:rPr lang="en-SG" smtClean="0"/>
              <a:t>2/6/21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237D8EEE-5BAF-44DE-8EF0-7358D07A218F}" type="slidenum">
              <a:rPr lang="en-SG" smtClean="0"/>
              <a:t>‹#›</a:t>
            </a:fld>
            <a:endParaRPr lang="en-SG"/>
          </a:p>
        </p:txBody>
      </p:sp>
    </p:spTree>
    <p:extLst>
      <p:ext uri="{BB962C8B-B14F-4D97-AF65-F5344CB8AC3E}">
        <p14:creationId xmlns:p14="http://schemas.microsoft.com/office/powerpoint/2010/main" val="2925719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A1DA46-4F45-4F5A-9F01-BBB233216AA7}" type="datetimeFigureOut">
              <a:rPr lang="en-SG" smtClean="0"/>
              <a:t>2/6/21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237D8EEE-5BAF-44DE-8EF0-7358D07A218F}" type="slidenum">
              <a:rPr lang="en-SG" smtClean="0"/>
              <a:t>‹#›</a:t>
            </a:fld>
            <a:endParaRPr lang="en-SG"/>
          </a:p>
        </p:txBody>
      </p:sp>
    </p:spTree>
    <p:extLst>
      <p:ext uri="{BB962C8B-B14F-4D97-AF65-F5344CB8AC3E}">
        <p14:creationId xmlns:p14="http://schemas.microsoft.com/office/powerpoint/2010/main" val="1933534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US"/>
              <a:t>Click to edit Master title style</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A1DA46-4F45-4F5A-9F01-BBB233216AA7}" type="datetimeFigureOut">
              <a:rPr lang="en-SG" smtClean="0"/>
              <a:t>2/6/21</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237D8EEE-5BAF-44DE-8EF0-7358D07A218F}" type="slidenum">
              <a:rPr lang="en-SG" smtClean="0"/>
              <a:t>‹#›</a:t>
            </a:fld>
            <a:endParaRPr lang="en-SG"/>
          </a:p>
        </p:txBody>
      </p:sp>
    </p:spTree>
    <p:extLst>
      <p:ext uri="{BB962C8B-B14F-4D97-AF65-F5344CB8AC3E}">
        <p14:creationId xmlns:p14="http://schemas.microsoft.com/office/powerpoint/2010/main" val="2195159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A1DA46-4F45-4F5A-9F01-BBB233216AA7}" type="datetimeFigureOut">
              <a:rPr lang="en-SG" smtClean="0"/>
              <a:t>2/6/21</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237D8EEE-5BAF-44DE-8EF0-7358D07A218F}" type="slidenum">
              <a:rPr lang="en-SG" smtClean="0"/>
              <a:t>‹#›</a:t>
            </a:fld>
            <a:endParaRPr lang="en-SG"/>
          </a:p>
        </p:txBody>
      </p:sp>
    </p:spTree>
    <p:extLst>
      <p:ext uri="{BB962C8B-B14F-4D97-AF65-F5344CB8AC3E}">
        <p14:creationId xmlns:p14="http://schemas.microsoft.com/office/powerpoint/2010/main" val="3784420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A1DA46-4F45-4F5A-9F01-BBB233216AA7}" type="datetimeFigureOut">
              <a:rPr lang="en-SG" smtClean="0"/>
              <a:t>2/6/21</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237D8EEE-5BAF-44DE-8EF0-7358D07A218F}" type="slidenum">
              <a:rPr lang="en-SG" smtClean="0"/>
              <a:t>‹#›</a:t>
            </a:fld>
            <a:endParaRPr lang="en-SG"/>
          </a:p>
        </p:txBody>
      </p:sp>
    </p:spTree>
    <p:extLst>
      <p:ext uri="{BB962C8B-B14F-4D97-AF65-F5344CB8AC3E}">
        <p14:creationId xmlns:p14="http://schemas.microsoft.com/office/powerpoint/2010/main" val="1380337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A1DA46-4F45-4F5A-9F01-BBB233216AA7}" type="datetimeFigureOut">
              <a:rPr lang="en-SG" smtClean="0"/>
              <a:t>2/6/21</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237D8EEE-5BAF-44DE-8EF0-7358D07A218F}" type="slidenum">
              <a:rPr lang="en-SG" smtClean="0"/>
              <a:t>‹#›</a:t>
            </a:fld>
            <a:endParaRPr lang="en-SG"/>
          </a:p>
        </p:txBody>
      </p:sp>
    </p:spTree>
    <p:extLst>
      <p:ext uri="{BB962C8B-B14F-4D97-AF65-F5344CB8AC3E}">
        <p14:creationId xmlns:p14="http://schemas.microsoft.com/office/powerpoint/2010/main" val="786678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A1DA46-4F45-4F5A-9F01-BBB233216AA7}" type="datetimeFigureOut">
              <a:rPr lang="en-SG" smtClean="0"/>
              <a:t>2/6/21</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237D8EEE-5BAF-44DE-8EF0-7358D07A218F}" type="slidenum">
              <a:rPr lang="en-SG" smtClean="0"/>
              <a:t>‹#›</a:t>
            </a:fld>
            <a:endParaRPr lang="en-SG"/>
          </a:p>
        </p:txBody>
      </p:sp>
    </p:spTree>
    <p:extLst>
      <p:ext uri="{BB962C8B-B14F-4D97-AF65-F5344CB8AC3E}">
        <p14:creationId xmlns:p14="http://schemas.microsoft.com/office/powerpoint/2010/main" val="86526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20A1DA46-4F45-4F5A-9F01-BBB233216AA7}" type="datetimeFigureOut">
              <a:rPr lang="en-SG" smtClean="0"/>
              <a:t>2/6/21</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237D8EEE-5BAF-44DE-8EF0-7358D07A218F}" type="slidenum">
              <a:rPr lang="en-SG" smtClean="0"/>
              <a:t>‹#›</a:t>
            </a:fld>
            <a:endParaRPr lang="en-SG"/>
          </a:p>
        </p:txBody>
      </p:sp>
    </p:spTree>
    <p:extLst>
      <p:ext uri="{BB962C8B-B14F-4D97-AF65-F5344CB8AC3E}">
        <p14:creationId xmlns:p14="http://schemas.microsoft.com/office/powerpoint/2010/main" val="2659300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US"/>
              <a:t>Click icon to add picture</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20A1DA46-4F45-4F5A-9F01-BBB233216AA7}" type="datetimeFigureOut">
              <a:rPr lang="en-SG" smtClean="0"/>
              <a:t>2/6/21</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237D8EEE-5BAF-44DE-8EF0-7358D07A218F}" type="slidenum">
              <a:rPr lang="en-SG" smtClean="0"/>
              <a:t>‹#›</a:t>
            </a:fld>
            <a:endParaRPr lang="en-SG"/>
          </a:p>
        </p:txBody>
      </p:sp>
    </p:spTree>
    <p:extLst>
      <p:ext uri="{BB962C8B-B14F-4D97-AF65-F5344CB8AC3E}">
        <p14:creationId xmlns:p14="http://schemas.microsoft.com/office/powerpoint/2010/main" val="287102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20A1DA46-4F45-4F5A-9F01-BBB233216AA7}" type="datetimeFigureOut">
              <a:rPr lang="en-SG" smtClean="0"/>
              <a:t>2/6/21</a:t>
            </a:fld>
            <a:endParaRPr lang="en-SG"/>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237D8EEE-5BAF-44DE-8EF0-7358D07A218F}" type="slidenum">
              <a:rPr lang="en-SG" smtClean="0"/>
              <a:t>‹#›</a:t>
            </a:fld>
            <a:endParaRPr lang="en-SG"/>
          </a:p>
        </p:txBody>
      </p:sp>
    </p:spTree>
    <p:extLst>
      <p:ext uri="{BB962C8B-B14F-4D97-AF65-F5344CB8AC3E}">
        <p14:creationId xmlns:p14="http://schemas.microsoft.com/office/powerpoint/2010/main" val="41040832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1036" name="Picture 12" descr="NHS Fife - Wikipedia">
            <a:extLst>
              <a:ext uri="{FF2B5EF4-FFF2-40B4-BE49-F238E27FC236}">
                <a16:creationId xmlns:a16="http://schemas.microsoft.com/office/drawing/2014/main" id="{127D24DC-6595-4322-A687-DB0739D61C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668" y="354512"/>
            <a:ext cx="2977096" cy="202194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8" name="Chart 47">
            <a:extLst>
              <a:ext uri="{FF2B5EF4-FFF2-40B4-BE49-F238E27FC236}">
                <a16:creationId xmlns:a16="http://schemas.microsoft.com/office/drawing/2014/main" id="{3EE99F69-8113-475D-8B8F-3F2FCE5237E5}"/>
              </a:ext>
            </a:extLst>
          </p:cNvPr>
          <p:cNvGraphicFramePr/>
          <p:nvPr>
            <p:extLst>
              <p:ext uri="{D42A27DB-BD31-4B8C-83A1-F6EECF244321}">
                <p14:modId xmlns:p14="http://schemas.microsoft.com/office/powerpoint/2010/main" val="2299595506"/>
              </p:ext>
            </p:extLst>
          </p:nvPr>
        </p:nvGraphicFramePr>
        <p:xfrm>
          <a:off x="11350781" y="8514545"/>
          <a:ext cx="9047969" cy="5581279"/>
        </p:xfrm>
        <a:graphic>
          <a:graphicData uri="http://schemas.openxmlformats.org/drawingml/2006/chart">
            <c:chart xmlns:c="http://schemas.openxmlformats.org/drawingml/2006/chart" xmlns:r="http://schemas.openxmlformats.org/officeDocument/2006/relationships" r:id="rId4"/>
          </a:graphicData>
        </a:graphic>
      </p:graphicFrame>
      <p:sp>
        <p:nvSpPr>
          <p:cNvPr id="49" name="TextBox 48">
            <a:extLst>
              <a:ext uri="{FF2B5EF4-FFF2-40B4-BE49-F238E27FC236}">
                <a16:creationId xmlns:a16="http://schemas.microsoft.com/office/drawing/2014/main" id="{6674F043-E9B9-4994-A441-1B5A5696E259}"/>
              </a:ext>
            </a:extLst>
          </p:cNvPr>
          <p:cNvSpPr txBox="1"/>
          <p:nvPr/>
        </p:nvSpPr>
        <p:spPr>
          <a:xfrm>
            <a:off x="11850679" y="13299315"/>
            <a:ext cx="4154481" cy="507831"/>
          </a:xfrm>
          <a:prstGeom prst="rect">
            <a:avLst/>
          </a:prstGeom>
          <a:noFill/>
        </p:spPr>
        <p:txBody>
          <a:bodyPr wrap="square" rtlCol="0">
            <a:spAutoFit/>
          </a:bodyPr>
          <a:lstStyle/>
          <a:p>
            <a:r>
              <a:rPr lang="en-SG" sz="2700" dirty="0">
                <a:cs typeface="Arial" panose="020B0604020202020204" pitchFamily="34" charset="0"/>
              </a:rPr>
              <a:t>Answered clinical question</a:t>
            </a:r>
          </a:p>
        </p:txBody>
      </p:sp>
      <p:sp>
        <p:nvSpPr>
          <p:cNvPr id="55" name="TextBox 54">
            <a:extLst>
              <a:ext uri="{FF2B5EF4-FFF2-40B4-BE49-F238E27FC236}">
                <a16:creationId xmlns:a16="http://schemas.microsoft.com/office/drawing/2014/main" id="{70046294-4908-4258-8881-929B0E1CA4E4}"/>
              </a:ext>
            </a:extLst>
          </p:cNvPr>
          <p:cNvSpPr txBox="1"/>
          <p:nvPr/>
        </p:nvSpPr>
        <p:spPr>
          <a:xfrm>
            <a:off x="16448867" y="13305641"/>
            <a:ext cx="4728258" cy="507831"/>
          </a:xfrm>
          <a:prstGeom prst="rect">
            <a:avLst/>
          </a:prstGeom>
          <a:noFill/>
        </p:spPr>
        <p:txBody>
          <a:bodyPr wrap="square" rtlCol="0">
            <a:spAutoFit/>
          </a:bodyPr>
          <a:lstStyle/>
          <a:p>
            <a:r>
              <a:rPr lang="en-SG" sz="2700" dirty="0">
                <a:cs typeface="Arial" panose="020B0604020202020204" pitchFamily="34" charset="0"/>
              </a:rPr>
              <a:t>Did not answer clinical question</a:t>
            </a:r>
          </a:p>
        </p:txBody>
      </p:sp>
      <p:graphicFrame>
        <p:nvGraphicFramePr>
          <p:cNvPr id="56" name="Chart 55">
            <a:extLst>
              <a:ext uri="{FF2B5EF4-FFF2-40B4-BE49-F238E27FC236}">
                <a16:creationId xmlns:a16="http://schemas.microsoft.com/office/drawing/2014/main" id="{6470B640-66AE-4267-8FE3-A1EA35BFE921}"/>
              </a:ext>
            </a:extLst>
          </p:cNvPr>
          <p:cNvGraphicFramePr/>
          <p:nvPr>
            <p:extLst>
              <p:ext uri="{D42A27DB-BD31-4B8C-83A1-F6EECF244321}">
                <p14:modId xmlns:p14="http://schemas.microsoft.com/office/powerpoint/2010/main" val="1558792265"/>
              </p:ext>
            </p:extLst>
          </p:nvPr>
        </p:nvGraphicFramePr>
        <p:xfrm>
          <a:off x="11421150" y="13444141"/>
          <a:ext cx="9047969" cy="5581279"/>
        </p:xfrm>
        <a:graphic>
          <a:graphicData uri="http://schemas.openxmlformats.org/drawingml/2006/chart">
            <c:chart xmlns:c="http://schemas.openxmlformats.org/drawingml/2006/chart" xmlns:r="http://schemas.openxmlformats.org/officeDocument/2006/relationships" r:id="rId5"/>
          </a:graphicData>
        </a:graphic>
      </p:graphicFrame>
      <p:sp>
        <p:nvSpPr>
          <p:cNvPr id="57" name="TextBox 56">
            <a:extLst>
              <a:ext uri="{FF2B5EF4-FFF2-40B4-BE49-F238E27FC236}">
                <a16:creationId xmlns:a16="http://schemas.microsoft.com/office/drawing/2014/main" id="{BF6B8324-866E-471E-AD30-D75D83C0C429}"/>
              </a:ext>
            </a:extLst>
          </p:cNvPr>
          <p:cNvSpPr txBox="1"/>
          <p:nvPr/>
        </p:nvSpPr>
        <p:spPr>
          <a:xfrm>
            <a:off x="12558580" y="18255131"/>
            <a:ext cx="2473868" cy="507831"/>
          </a:xfrm>
          <a:prstGeom prst="rect">
            <a:avLst/>
          </a:prstGeom>
          <a:noFill/>
        </p:spPr>
        <p:txBody>
          <a:bodyPr wrap="square" rtlCol="0">
            <a:spAutoFit/>
          </a:bodyPr>
          <a:lstStyle/>
          <a:p>
            <a:r>
              <a:rPr lang="en-SG" sz="2700" dirty="0">
                <a:cs typeface="Arial" panose="020B0604020202020204" pitchFamily="34" charset="0"/>
              </a:rPr>
              <a:t>Advice provided</a:t>
            </a:r>
          </a:p>
        </p:txBody>
      </p:sp>
      <p:sp>
        <p:nvSpPr>
          <p:cNvPr id="58" name="TextBox 57">
            <a:extLst>
              <a:ext uri="{FF2B5EF4-FFF2-40B4-BE49-F238E27FC236}">
                <a16:creationId xmlns:a16="http://schemas.microsoft.com/office/drawing/2014/main" id="{B1DE191A-34A7-4254-8B4C-3577162B8DA7}"/>
              </a:ext>
            </a:extLst>
          </p:cNvPr>
          <p:cNvSpPr txBox="1"/>
          <p:nvPr/>
        </p:nvSpPr>
        <p:spPr>
          <a:xfrm>
            <a:off x="16980250" y="18255130"/>
            <a:ext cx="2730150" cy="507831"/>
          </a:xfrm>
          <a:prstGeom prst="rect">
            <a:avLst/>
          </a:prstGeom>
          <a:noFill/>
        </p:spPr>
        <p:txBody>
          <a:bodyPr wrap="square" rtlCol="0">
            <a:spAutoFit/>
          </a:bodyPr>
          <a:lstStyle/>
          <a:p>
            <a:r>
              <a:rPr lang="en-SG" sz="2700" dirty="0">
                <a:cs typeface="Arial" panose="020B0604020202020204" pitchFamily="34" charset="0"/>
              </a:rPr>
              <a:t>No advice given</a:t>
            </a:r>
          </a:p>
        </p:txBody>
      </p:sp>
      <p:sp>
        <p:nvSpPr>
          <p:cNvPr id="61" name="TextBox 60">
            <a:extLst>
              <a:ext uri="{FF2B5EF4-FFF2-40B4-BE49-F238E27FC236}">
                <a16:creationId xmlns:a16="http://schemas.microsoft.com/office/drawing/2014/main" id="{C90A10BC-800D-4331-8F99-F02CBEF00B52}"/>
              </a:ext>
            </a:extLst>
          </p:cNvPr>
          <p:cNvSpPr txBox="1"/>
          <p:nvPr/>
        </p:nvSpPr>
        <p:spPr>
          <a:xfrm>
            <a:off x="11129621" y="19958588"/>
            <a:ext cx="9408259" cy="7017306"/>
          </a:xfrm>
          <a:prstGeom prst="rect">
            <a:avLst/>
          </a:prstGeom>
          <a:noFill/>
        </p:spPr>
        <p:txBody>
          <a:bodyPr wrap="square" rtlCol="0">
            <a:spAutoFit/>
          </a:bodyPr>
          <a:lstStyle/>
          <a:p>
            <a:pPr algn="just"/>
            <a:r>
              <a:rPr lang="en-US" sz="3000" dirty="0">
                <a:cs typeface="Arial" panose="020B0604020202020204" pitchFamily="34" charset="0"/>
              </a:rPr>
              <a:t>The findings could be due to three factors: The department not being aware of the recently published guidance on reporting, high workload or complacency of the department.</a:t>
            </a:r>
          </a:p>
          <a:p>
            <a:pPr algn="just"/>
            <a:endParaRPr lang="en-US" sz="3000" dirty="0">
              <a:cs typeface="Arial" panose="020B0604020202020204" pitchFamily="34" charset="0"/>
            </a:endParaRPr>
          </a:p>
          <a:p>
            <a:pPr algn="just"/>
            <a:r>
              <a:rPr lang="en-SG" sz="3000" dirty="0">
                <a:cs typeface="Arial" panose="020B0604020202020204" pitchFamily="34" charset="0"/>
              </a:rPr>
              <a:t>However, radiology department has not only shown improvement in terms of absolute numbers but also intangible metrics such as the quality of clinical advice provided was also noted to be improved during the second audit. The audits have shown the departments effort in improving patient care. </a:t>
            </a:r>
          </a:p>
          <a:p>
            <a:pPr algn="just"/>
            <a:endParaRPr lang="en-SG" sz="3000" dirty="0">
              <a:cs typeface="Arial" panose="020B0604020202020204" pitchFamily="34" charset="0"/>
            </a:endParaRPr>
          </a:p>
          <a:p>
            <a:pPr algn="just"/>
            <a:r>
              <a:rPr lang="en-SG" sz="3000" dirty="0">
                <a:cs typeface="Arial" panose="020B0604020202020204" pitchFamily="34" charset="0"/>
              </a:rPr>
              <a:t>In order to maintain a high quality of reporting, a repeat audit in 6-12 months is recommended.</a:t>
            </a:r>
          </a:p>
          <a:p>
            <a:pPr algn="just"/>
            <a:endParaRPr lang="en-US" sz="3000" dirty="0">
              <a:cs typeface="Arial" panose="020B0604020202020204" pitchFamily="34" charset="0"/>
            </a:endParaRPr>
          </a:p>
        </p:txBody>
      </p:sp>
      <p:sp>
        <p:nvSpPr>
          <p:cNvPr id="28" name="Rectangle 27">
            <a:extLst>
              <a:ext uri="{FF2B5EF4-FFF2-40B4-BE49-F238E27FC236}">
                <a16:creationId xmlns:a16="http://schemas.microsoft.com/office/drawing/2014/main" id="{39F2065A-EA54-AD46-8175-79184A5A5B2B}"/>
              </a:ext>
            </a:extLst>
          </p:cNvPr>
          <p:cNvSpPr/>
          <p:nvPr/>
        </p:nvSpPr>
        <p:spPr>
          <a:xfrm>
            <a:off x="-39774" y="-16980"/>
            <a:ext cx="21463172" cy="2708434"/>
          </a:xfrm>
          <a:prstGeom prst="rect">
            <a:avLst/>
          </a:prstGeom>
          <a:solidFill>
            <a:schemeClr val="accent1">
              <a:lumMod val="50000"/>
            </a:schemeClr>
          </a:solidFill>
        </p:spPr>
        <p:txBody>
          <a:bodyPr wrap="square" lIns="91440" tIns="45720" rIns="91440" bIns="45720">
            <a:spAutoFit/>
          </a:bodyPr>
          <a:lstStyle/>
          <a:p>
            <a:pPr algn="ctr"/>
            <a:r>
              <a:rPr lang="en-GB" sz="6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ACTIONABLE REPORTING</a:t>
            </a:r>
            <a:endParaRPr lang="en-GB" sz="6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GB"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r>
              <a:rPr lang="en-GB"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Yu Jing Lee</a:t>
            </a:r>
            <a:r>
              <a:rPr lang="en-GB" sz="2800" b="1" baseline="30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a:t>
            </a:r>
            <a:r>
              <a:rPr lang="en-GB"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Zi Xin Lim</a:t>
            </a:r>
            <a:r>
              <a:rPr lang="en-GB" sz="2800" b="1" cap="none" spc="0" baseline="30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a:t>
            </a:r>
            <a:r>
              <a:rPr lang="en-GB"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GB" sz="2800" b="1" cap="none" spc="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Dr.</a:t>
            </a:r>
            <a:r>
              <a:rPr lang="en-GB"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Serhan</a:t>
            </a:r>
            <a:r>
              <a:rPr lang="en-GB" sz="2800" b="1" baseline="30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a:t>
            </a:r>
          </a:p>
          <a:p>
            <a:pPr algn="ctr"/>
            <a:r>
              <a:rPr lang="en-GB" sz="2800" b="1" baseline="30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a:t>
            </a:r>
            <a:r>
              <a:rPr lang="en-GB"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Foundation Year 1s, </a:t>
            </a:r>
            <a:r>
              <a:rPr lang="en-GB" sz="2800" b="1" baseline="30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a:t>
            </a:r>
            <a:r>
              <a:rPr lang="en-GB"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Consultant Radiologist</a:t>
            </a:r>
            <a:endParaRPr lang="en-GB"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GB" sz="2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3" name="Picture 2" descr="A picture containing text, clipart&#10;&#10;Description automatically generated">
            <a:extLst>
              <a:ext uri="{FF2B5EF4-FFF2-40B4-BE49-F238E27FC236}">
                <a16:creationId xmlns:a16="http://schemas.microsoft.com/office/drawing/2014/main" id="{A9925F3F-5876-AC4E-8C4F-15CC4A7DBD1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59604" y="82635"/>
            <a:ext cx="2509203" cy="2509203"/>
          </a:xfrm>
          <a:prstGeom prst="rect">
            <a:avLst/>
          </a:prstGeom>
        </p:spPr>
      </p:pic>
      <p:sp>
        <p:nvSpPr>
          <p:cNvPr id="33" name="Rectangle 32">
            <a:extLst>
              <a:ext uri="{FF2B5EF4-FFF2-40B4-BE49-F238E27FC236}">
                <a16:creationId xmlns:a16="http://schemas.microsoft.com/office/drawing/2014/main" id="{AE9A27CF-71B5-2B42-85DD-453A4CD2A78C}"/>
              </a:ext>
            </a:extLst>
          </p:cNvPr>
          <p:cNvSpPr/>
          <p:nvPr/>
        </p:nvSpPr>
        <p:spPr>
          <a:xfrm>
            <a:off x="904359" y="3336846"/>
            <a:ext cx="9308758" cy="630942"/>
          </a:xfrm>
          <a:prstGeom prst="rect">
            <a:avLst/>
          </a:prstGeom>
          <a:solidFill>
            <a:schemeClr val="tx2">
              <a:lumMod val="40000"/>
              <a:lumOff val="60000"/>
            </a:schemeClr>
          </a:solidFill>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r>
              <a:rPr lang="en-GB" sz="3500" b="1" cap="none" spc="0" dirty="0">
                <a:ln w="12700">
                  <a:solidFill>
                    <a:schemeClr val="tx2">
                      <a:satMod val="155000"/>
                    </a:schemeClr>
                  </a:solidFill>
                  <a:prstDash val="solid"/>
                </a:ln>
                <a:solidFill>
                  <a:srgbClr val="000000"/>
                </a:solidFill>
                <a:effectLst/>
              </a:rPr>
              <a:t>Introduction</a:t>
            </a:r>
          </a:p>
        </p:txBody>
      </p:sp>
      <p:sp>
        <p:nvSpPr>
          <p:cNvPr id="4" name="TextBox 3">
            <a:extLst>
              <a:ext uri="{FF2B5EF4-FFF2-40B4-BE49-F238E27FC236}">
                <a16:creationId xmlns:a16="http://schemas.microsoft.com/office/drawing/2014/main" id="{6B4C17BC-1DE9-2142-9908-EACF8218C5FD}"/>
              </a:ext>
            </a:extLst>
          </p:cNvPr>
          <p:cNvSpPr txBox="1"/>
          <p:nvPr/>
        </p:nvSpPr>
        <p:spPr>
          <a:xfrm>
            <a:off x="904359" y="4132671"/>
            <a:ext cx="9308758" cy="10248960"/>
          </a:xfrm>
          <a:prstGeom prst="rect">
            <a:avLst/>
          </a:prstGeom>
          <a:noFill/>
        </p:spPr>
        <p:txBody>
          <a:bodyPr wrap="square" rtlCol="0">
            <a:spAutoFit/>
          </a:bodyPr>
          <a:lstStyle/>
          <a:p>
            <a:pPr algn="just"/>
            <a:r>
              <a:rPr lang="en-US" sz="3000" dirty="0">
                <a:cs typeface="Arial" panose="020B0604020202020204" pitchFamily="34" charset="0"/>
              </a:rPr>
              <a:t>Radiology is an increasingly used modality in clinical medicine. In 2018, from 2013-2018 the use of radiology has grown by more than 16%.</a:t>
            </a:r>
          </a:p>
          <a:p>
            <a:pPr algn="just"/>
            <a:endParaRPr lang="en-US" sz="3000" dirty="0">
              <a:cs typeface="Arial" panose="020B0604020202020204" pitchFamily="34" charset="0"/>
            </a:endParaRPr>
          </a:p>
          <a:p>
            <a:pPr algn="just"/>
            <a:r>
              <a:rPr lang="en-US" sz="3000" dirty="0">
                <a:cs typeface="Arial" panose="020B0604020202020204" pitchFamily="34" charset="0"/>
              </a:rPr>
              <a:t>The written radiological report is one of the most important means of communication between the radiologist and referring medical doctor. The referring medical team rely on the expertise of the radiologist in identifying pathologies picked up on imaging through radiological reports.</a:t>
            </a:r>
          </a:p>
          <a:p>
            <a:pPr algn="just"/>
            <a:endParaRPr lang="en-US" sz="3000" dirty="0">
              <a:cs typeface="Arial" panose="020B0604020202020204" pitchFamily="34" charset="0"/>
            </a:endParaRPr>
          </a:p>
          <a:p>
            <a:pPr algn="just"/>
            <a:r>
              <a:rPr lang="en-SG" sz="3000" dirty="0">
                <a:cs typeface="Arial" panose="020B0604020202020204" pitchFamily="34" charset="0"/>
              </a:rPr>
              <a:t>According to the Royal College of Radiologists, a report should: </a:t>
            </a:r>
          </a:p>
          <a:p>
            <a:pPr algn="just"/>
            <a:endParaRPr lang="en-SG" sz="3000" dirty="0">
              <a:cs typeface="Arial" panose="020B0604020202020204" pitchFamily="34" charset="0"/>
            </a:endParaRPr>
          </a:p>
          <a:p>
            <a:pPr marL="457200" indent="-457200" algn="just">
              <a:buAutoNum type="arabicParenR"/>
            </a:pPr>
            <a:r>
              <a:rPr lang="en-SG" sz="3000" dirty="0">
                <a:cs typeface="Arial" panose="020B0604020202020204" pitchFamily="34" charset="0"/>
              </a:rPr>
              <a:t>provide a timely answer to the clinical question posed considering the expected level of familiarity with the imaging abnormalities detected.</a:t>
            </a:r>
          </a:p>
          <a:p>
            <a:pPr marL="457200" indent="-457200" algn="just">
              <a:buAutoNum type="arabicParenR"/>
            </a:pPr>
            <a:r>
              <a:rPr lang="en-SG" sz="3000" dirty="0">
                <a:cs typeface="Arial" panose="020B0604020202020204" pitchFamily="34" charset="0"/>
              </a:rPr>
              <a:t>If a definitive diagnosis is not possible, a likely diagnosis should be indicated, or ranked differential diagnosis should be provided. Including advice about further investigation as appropriate.</a:t>
            </a:r>
          </a:p>
          <a:p>
            <a:pPr algn="just"/>
            <a:endParaRPr lang="en-US" sz="3000" dirty="0"/>
          </a:p>
        </p:txBody>
      </p:sp>
      <p:sp>
        <p:nvSpPr>
          <p:cNvPr id="34" name="Rectangle 33">
            <a:extLst>
              <a:ext uri="{FF2B5EF4-FFF2-40B4-BE49-F238E27FC236}">
                <a16:creationId xmlns:a16="http://schemas.microsoft.com/office/drawing/2014/main" id="{0575B779-5D8E-E043-8693-2A663DEC859D}"/>
              </a:ext>
            </a:extLst>
          </p:cNvPr>
          <p:cNvSpPr/>
          <p:nvPr/>
        </p:nvSpPr>
        <p:spPr>
          <a:xfrm>
            <a:off x="661057" y="14323303"/>
            <a:ext cx="9308758" cy="630942"/>
          </a:xfrm>
          <a:prstGeom prst="rect">
            <a:avLst/>
          </a:prstGeom>
          <a:solidFill>
            <a:schemeClr val="tx2">
              <a:lumMod val="40000"/>
              <a:lumOff val="60000"/>
            </a:schemeClr>
          </a:solidFill>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r>
              <a:rPr lang="en-GB" sz="3500" b="1" cap="none" spc="0" dirty="0">
                <a:ln w="12700">
                  <a:solidFill>
                    <a:schemeClr val="tx2">
                      <a:satMod val="155000"/>
                    </a:schemeClr>
                  </a:solidFill>
                  <a:prstDash val="solid"/>
                </a:ln>
                <a:solidFill>
                  <a:srgbClr val="000000"/>
                </a:solidFill>
                <a:effectLst/>
              </a:rPr>
              <a:t>Standards of Audit</a:t>
            </a:r>
          </a:p>
        </p:txBody>
      </p:sp>
      <p:sp>
        <p:nvSpPr>
          <p:cNvPr id="8" name="TextBox 7">
            <a:extLst>
              <a:ext uri="{FF2B5EF4-FFF2-40B4-BE49-F238E27FC236}">
                <a16:creationId xmlns:a16="http://schemas.microsoft.com/office/drawing/2014/main" id="{409864CA-6EEA-5D46-9225-4AE7D624E235}"/>
              </a:ext>
            </a:extLst>
          </p:cNvPr>
          <p:cNvSpPr txBox="1"/>
          <p:nvPr/>
        </p:nvSpPr>
        <p:spPr>
          <a:xfrm>
            <a:off x="661058" y="15134002"/>
            <a:ext cx="9308757" cy="4247317"/>
          </a:xfrm>
          <a:prstGeom prst="rect">
            <a:avLst/>
          </a:prstGeom>
          <a:noFill/>
        </p:spPr>
        <p:txBody>
          <a:bodyPr wrap="square" rtlCol="0">
            <a:spAutoFit/>
          </a:bodyPr>
          <a:lstStyle/>
          <a:p>
            <a:pPr algn="just"/>
            <a:r>
              <a:rPr lang="en-US" sz="3000" dirty="0">
                <a:cs typeface="Arial" panose="020B0604020202020204" pitchFamily="34" charset="0"/>
              </a:rPr>
              <a:t>A) The report should answer the clinical question – target 100%</a:t>
            </a:r>
          </a:p>
          <a:p>
            <a:pPr algn="just"/>
            <a:endParaRPr lang="en-SG" sz="3000" dirty="0">
              <a:cs typeface="Arial" panose="020B0604020202020204" pitchFamily="34" charset="0"/>
            </a:endParaRPr>
          </a:p>
          <a:p>
            <a:pPr algn="just"/>
            <a:r>
              <a:rPr lang="en-US" sz="3000" dirty="0">
                <a:cs typeface="Arial" panose="020B0604020202020204" pitchFamily="34" charset="0"/>
              </a:rPr>
              <a:t>B) Where there is an uncertainty in diagnosis or if there is an incidental finding not related to the clinical question (excluding common conditions for example a bowel obstruction, stroke), advice should be given for further steps if appropriate – target 100%</a:t>
            </a:r>
            <a:endParaRPr lang="en-SG" sz="3000" dirty="0">
              <a:cs typeface="Arial" panose="020B0604020202020204" pitchFamily="34" charset="0"/>
            </a:endParaRPr>
          </a:p>
          <a:p>
            <a:pPr algn="just"/>
            <a:endParaRPr lang="en-US" sz="3000" dirty="0"/>
          </a:p>
        </p:txBody>
      </p:sp>
      <p:sp>
        <p:nvSpPr>
          <p:cNvPr id="42" name="Rectangle 41">
            <a:extLst>
              <a:ext uri="{FF2B5EF4-FFF2-40B4-BE49-F238E27FC236}">
                <a16:creationId xmlns:a16="http://schemas.microsoft.com/office/drawing/2014/main" id="{77275836-AE46-5540-8F99-977157400CD4}"/>
              </a:ext>
            </a:extLst>
          </p:cNvPr>
          <p:cNvSpPr/>
          <p:nvPr/>
        </p:nvSpPr>
        <p:spPr>
          <a:xfrm>
            <a:off x="661057" y="19999557"/>
            <a:ext cx="9308758" cy="630942"/>
          </a:xfrm>
          <a:prstGeom prst="rect">
            <a:avLst/>
          </a:prstGeom>
          <a:solidFill>
            <a:schemeClr val="tx2">
              <a:lumMod val="40000"/>
              <a:lumOff val="60000"/>
            </a:schemeClr>
          </a:solidFill>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r>
              <a:rPr lang="en-GB" sz="3500" b="1" cap="none" spc="0" dirty="0">
                <a:ln w="12700">
                  <a:solidFill>
                    <a:schemeClr val="tx2">
                      <a:satMod val="155000"/>
                    </a:schemeClr>
                  </a:solidFill>
                  <a:prstDash val="solid"/>
                </a:ln>
                <a:solidFill>
                  <a:srgbClr val="000000"/>
                </a:solidFill>
                <a:effectLst/>
              </a:rPr>
              <a:t>Methods and Intervention</a:t>
            </a:r>
          </a:p>
        </p:txBody>
      </p:sp>
      <p:sp>
        <p:nvSpPr>
          <p:cNvPr id="9" name="TextBox 8">
            <a:extLst>
              <a:ext uri="{FF2B5EF4-FFF2-40B4-BE49-F238E27FC236}">
                <a16:creationId xmlns:a16="http://schemas.microsoft.com/office/drawing/2014/main" id="{2D93D459-09CF-4A46-9A6E-CDB52FE0153C}"/>
              </a:ext>
            </a:extLst>
          </p:cNvPr>
          <p:cNvSpPr txBox="1"/>
          <p:nvPr/>
        </p:nvSpPr>
        <p:spPr>
          <a:xfrm>
            <a:off x="661057" y="20975634"/>
            <a:ext cx="9278565" cy="9787295"/>
          </a:xfrm>
          <a:prstGeom prst="rect">
            <a:avLst/>
          </a:prstGeom>
          <a:noFill/>
        </p:spPr>
        <p:txBody>
          <a:bodyPr wrap="square" rtlCol="0">
            <a:spAutoFit/>
          </a:bodyPr>
          <a:lstStyle/>
          <a:p>
            <a:pPr algn="just"/>
            <a:r>
              <a:rPr lang="en-SG" sz="3000" dirty="0">
                <a:cs typeface="Arial" panose="020B0604020202020204" pitchFamily="34" charset="0"/>
              </a:rPr>
              <a:t>All CT scan reports from 1/9/20 – 6/9/20 was generated with the help of PACS team. Reports were then screened and all reports which were normal or did not have a clinical question was excluded</a:t>
            </a:r>
          </a:p>
          <a:p>
            <a:pPr algn="just"/>
            <a:endParaRPr lang="en-SG" sz="3000" dirty="0">
              <a:cs typeface="Arial" panose="020B0604020202020204" pitchFamily="34" charset="0"/>
            </a:endParaRPr>
          </a:p>
          <a:p>
            <a:pPr algn="just"/>
            <a:r>
              <a:rPr lang="en-SG" sz="3000" dirty="0">
                <a:cs typeface="Arial" panose="020B0604020202020204" pitchFamily="34" charset="0"/>
              </a:rPr>
              <a:t>Remaining reports were then read and determined if they answered the clinical question. Following this, was advice needed and if it was provided. The reports which were deemed as having insufficient advice were then referred to </a:t>
            </a:r>
            <a:r>
              <a:rPr lang="en-SG" sz="3000" dirty="0" err="1">
                <a:cs typeface="Arial" panose="020B0604020202020204" pitchFamily="34" charset="0"/>
              </a:rPr>
              <a:t>Dr.</a:t>
            </a:r>
            <a:r>
              <a:rPr lang="en-SG" sz="3000" dirty="0">
                <a:cs typeface="Arial" panose="020B0604020202020204" pitchFamily="34" charset="0"/>
              </a:rPr>
              <a:t> </a:t>
            </a:r>
            <a:r>
              <a:rPr lang="en-SG" sz="3000" dirty="0" err="1">
                <a:cs typeface="Arial" panose="020B0604020202020204" pitchFamily="34" charset="0"/>
              </a:rPr>
              <a:t>Serhan</a:t>
            </a:r>
            <a:r>
              <a:rPr lang="en-SG" sz="3000" dirty="0">
                <a:cs typeface="Arial" panose="020B0604020202020204" pitchFamily="34" charset="0"/>
              </a:rPr>
              <a:t> to get a radiologist perspective.</a:t>
            </a:r>
          </a:p>
          <a:p>
            <a:pPr algn="just"/>
            <a:endParaRPr lang="en-SG" sz="3000" dirty="0">
              <a:cs typeface="Arial" panose="020B0604020202020204" pitchFamily="34" charset="0"/>
            </a:endParaRPr>
          </a:p>
          <a:p>
            <a:pPr algn="just"/>
            <a:r>
              <a:rPr lang="en-SG" sz="3000" dirty="0">
                <a:cs typeface="Arial" panose="020B0604020202020204" pitchFamily="34" charset="0"/>
              </a:rPr>
              <a:t>After the first audit was completed, a presentation of the results was given to the radiologists in their discrepancy meeting on 22/12/21. Additionally, posters were made and placed in the duty radiology rooms to remind the duty radiologists of reporting guidance.</a:t>
            </a:r>
          </a:p>
          <a:p>
            <a:pPr algn="just"/>
            <a:endParaRPr lang="en-SG" sz="3000" dirty="0">
              <a:cs typeface="Arial" panose="020B0604020202020204" pitchFamily="34" charset="0"/>
            </a:endParaRPr>
          </a:p>
          <a:p>
            <a:pPr algn="just"/>
            <a:r>
              <a:rPr lang="en-SG" sz="3000" dirty="0">
                <a:cs typeface="Arial" panose="020B0604020202020204" pitchFamily="34" charset="0"/>
              </a:rPr>
              <a:t>A repeat audit was done from the period of 18/1/21 – 22/1/21 </a:t>
            </a:r>
          </a:p>
          <a:p>
            <a:pPr algn="just"/>
            <a:endParaRPr lang="en-SG" sz="3000" dirty="0">
              <a:cs typeface="Arial" panose="020B0604020202020204" pitchFamily="34" charset="0"/>
            </a:endParaRPr>
          </a:p>
          <a:p>
            <a:pPr algn="just"/>
            <a:endParaRPr lang="en-US" sz="3000" dirty="0"/>
          </a:p>
        </p:txBody>
      </p:sp>
      <p:sp>
        <p:nvSpPr>
          <p:cNvPr id="43" name="Rectangle 42">
            <a:extLst>
              <a:ext uri="{FF2B5EF4-FFF2-40B4-BE49-F238E27FC236}">
                <a16:creationId xmlns:a16="http://schemas.microsoft.com/office/drawing/2014/main" id="{A9701213-5A61-BB44-BE95-6B1B01AA6920}"/>
              </a:ext>
            </a:extLst>
          </p:cNvPr>
          <p:cNvSpPr/>
          <p:nvPr/>
        </p:nvSpPr>
        <p:spPr>
          <a:xfrm>
            <a:off x="11421150" y="3303282"/>
            <a:ext cx="9308758" cy="630942"/>
          </a:xfrm>
          <a:prstGeom prst="rect">
            <a:avLst/>
          </a:prstGeom>
          <a:solidFill>
            <a:schemeClr val="tx2">
              <a:lumMod val="40000"/>
              <a:lumOff val="60000"/>
            </a:schemeClr>
          </a:solidFill>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r>
              <a:rPr lang="en-GB" sz="3500" b="1" cap="none" spc="0" dirty="0">
                <a:ln w="12700">
                  <a:solidFill>
                    <a:schemeClr val="tx2">
                      <a:satMod val="155000"/>
                    </a:schemeClr>
                  </a:solidFill>
                  <a:prstDash val="solid"/>
                </a:ln>
                <a:solidFill>
                  <a:srgbClr val="000000"/>
                </a:solidFill>
                <a:effectLst/>
              </a:rPr>
              <a:t>Results</a:t>
            </a:r>
          </a:p>
        </p:txBody>
      </p:sp>
      <p:sp>
        <p:nvSpPr>
          <p:cNvPr id="44" name="Rectangle 43">
            <a:extLst>
              <a:ext uri="{FF2B5EF4-FFF2-40B4-BE49-F238E27FC236}">
                <a16:creationId xmlns:a16="http://schemas.microsoft.com/office/drawing/2014/main" id="{7657504B-6881-6046-9BDE-B17B0635C3C0}"/>
              </a:ext>
            </a:extLst>
          </p:cNvPr>
          <p:cNvSpPr/>
          <p:nvPr/>
        </p:nvSpPr>
        <p:spPr>
          <a:xfrm>
            <a:off x="11229123" y="19065848"/>
            <a:ext cx="9308758" cy="630942"/>
          </a:xfrm>
          <a:prstGeom prst="rect">
            <a:avLst/>
          </a:prstGeom>
          <a:solidFill>
            <a:schemeClr val="tx2">
              <a:lumMod val="40000"/>
              <a:lumOff val="60000"/>
            </a:schemeClr>
          </a:solidFill>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r>
              <a:rPr lang="en-GB" sz="3500" b="1" cap="none" spc="0" dirty="0">
                <a:ln w="12700">
                  <a:solidFill>
                    <a:schemeClr val="tx2">
                      <a:satMod val="155000"/>
                    </a:schemeClr>
                  </a:solidFill>
                  <a:prstDash val="solid"/>
                </a:ln>
                <a:solidFill>
                  <a:srgbClr val="000000"/>
                </a:solidFill>
                <a:effectLst/>
              </a:rPr>
              <a:t>Conclusion</a:t>
            </a:r>
          </a:p>
        </p:txBody>
      </p:sp>
      <p:sp>
        <p:nvSpPr>
          <p:cNvPr id="46" name="Rectangle 45">
            <a:extLst>
              <a:ext uri="{FF2B5EF4-FFF2-40B4-BE49-F238E27FC236}">
                <a16:creationId xmlns:a16="http://schemas.microsoft.com/office/drawing/2014/main" id="{DEE6C7AB-86A2-BE41-808F-12E576CD5959}"/>
              </a:ext>
            </a:extLst>
          </p:cNvPr>
          <p:cNvSpPr/>
          <p:nvPr/>
        </p:nvSpPr>
        <p:spPr>
          <a:xfrm>
            <a:off x="11229123" y="26922221"/>
            <a:ext cx="9308758" cy="630942"/>
          </a:xfrm>
          <a:prstGeom prst="rect">
            <a:avLst/>
          </a:prstGeom>
          <a:solidFill>
            <a:schemeClr val="tx2">
              <a:lumMod val="40000"/>
              <a:lumOff val="60000"/>
            </a:schemeClr>
          </a:solidFill>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r>
              <a:rPr lang="en-GB" sz="3500" b="1" cap="none" spc="0" dirty="0">
                <a:ln w="12700">
                  <a:solidFill>
                    <a:schemeClr val="tx2">
                      <a:satMod val="155000"/>
                    </a:schemeClr>
                  </a:solidFill>
                  <a:prstDash val="solid"/>
                </a:ln>
                <a:solidFill>
                  <a:srgbClr val="000000"/>
                </a:solidFill>
                <a:effectLst/>
              </a:rPr>
              <a:t>References</a:t>
            </a:r>
          </a:p>
        </p:txBody>
      </p:sp>
      <p:sp>
        <p:nvSpPr>
          <p:cNvPr id="11" name="TextBox 10">
            <a:extLst>
              <a:ext uri="{FF2B5EF4-FFF2-40B4-BE49-F238E27FC236}">
                <a16:creationId xmlns:a16="http://schemas.microsoft.com/office/drawing/2014/main" id="{03E59103-0D09-B04B-8E37-E6F79DCC2242}"/>
              </a:ext>
            </a:extLst>
          </p:cNvPr>
          <p:cNvSpPr txBox="1"/>
          <p:nvPr/>
        </p:nvSpPr>
        <p:spPr>
          <a:xfrm>
            <a:off x="11170809" y="27873216"/>
            <a:ext cx="9325881" cy="2308324"/>
          </a:xfrm>
          <a:prstGeom prst="rect">
            <a:avLst/>
          </a:prstGeom>
          <a:noFill/>
        </p:spPr>
        <p:txBody>
          <a:bodyPr wrap="square" rtlCol="0">
            <a:spAutoFit/>
          </a:bodyPr>
          <a:lstStyle/>
          <a:p>
            <a:r>
              <a:rPr lang="en-US" dirty="0"/>
              <a:t>Radiology review, A national review of radiology reporting within the NHS in England, 2018, found at https://</a:t>
            </a:r>
            <a:r>
              <a:rPr lang="en-US" dirty="0" err="1"/>
              <a:t>www.cqc.org.uk</a:t>
            </a:r>
            <a:r>
              <a:rPr lang="en-US" dirty="0"/>
              <a:t>/sites/default/files/20180718-radiology-reporting-review-report-final-for-web.pdf</a:t>
            </a:r>
            <a:br>
              <a:rPr lang="en-US" dirty="0"/>
            </a:br>
            <a:endParaRPr lang="en-US" dirty="0"/>
          </a:p>
          <a:p>
            <a:r>
              <a:rPr lang="en-US" dirty="0"/>
              <a:t>Standards for interpretation and reporting of imaging investigations, RCR, 2018, found at https://</a:t>
            </a:r>
            <a:r>
              <a:rPr lang="en-US" dirty="0" err="1"/>
              <a:t>www.rcr.ac.uk</a:t>
            </a:r>
            <a:r>
              <a:rPr lang="en-US" dirty="0"/>
              <a:t>/system/files/publication/</a:t>
            </a:r>
            <a:r>
              <a:rPr lang="en-US" dirty="0" err="1"/>
              <a:t>field_publication_files</a:t>
            </a:r>
            <a:r>
              <a:rPr lang="en-US" dirty="0"/>
              <a:t>/bfcr181_standards_for_interpretation_reporting.pdf</a:t>
            </a:r>
            <a:endParaRPr lang="en-SG" dirty="0"/>
          </a:p>
          <a:p>
            <a:endParaRPr lang="en-US" dirty="0"/>
          </a:p>
        </p:txBody>
      </p:sp>
      <p:graphicFrame>
        <p:nvGraphicFramePr>
          <p:cNvPr id="13" name="Table 12">
            <a:extLst>
              <a:ext uri="{FF2B5EF4-FFF2-40B4-BE49-F238E27FC236}">
                <a16:creationId xmlns:a16="http://schemas.microsoft.com/office/drawing/2014/main" id="{00721958-A59F-0947-97D9-AF5ADDA568E9}"/>
              </a:ext>
            </a:extLst>
          </p:cNvPr>
          <p:cNvGraphicFramePr>
            <a:graphicFrameLocks noGrp="1"/>
          </p:cNvGraphicFramePr>
          <p:nvPr>
            <p:extLst>
              <p:ext uri="{D42A27DB-BD31-4B8C-83A1-F6EECF244321}">
                <p14:modId xmlns:p14="http://schemas.microsoft.com/office/powerpoint/2010/main" val="585344275"/>
              </p:ext>
            </p:extLst>
          </p:nvPr>
        </p:nvGraphicFramePr>
        <p:xfrm>
          <a:off x="11481618" y="4298355"/>
          <a:ext cx="9248289" cy="3953729"/>
        </p:xfrm>
        <a:graphic>
          <a:graphicData uri="http://schemas.openxmlformats.org/drawingml/2006/table">
            <a:tbl>
              <a:tblPr firstRow="1" bandRow="1">
                <a:tableStyleId>{5C22544A-7EE6-4342-B048-85BDC9FD1C3A}</a:tableStyleId>
              </a:tblPr>
              <a:tblGrid>
                <a:gridCol w="3082763">
                  <a:extLst>
                    <a:ext uri="{9D8B030D-6E8A-4147-A177-3AD203B41FA5}">
                      <a16:colId xmlns:a16="http://schemas.microsoft.com/office/drawing/2014/main" val="2655260451"/>
                    </a:ext>
                  </a:extLst>
                </a:gridCol>
                <a:gridCol w="3082763">
                  <a:extLst>
                    <a:ext uri="{9D8B030D-6E8A-4147-A177-3AD203B41FA5}">
                      <a16:colId xmlns:a16="http://schemas.microsoft.com/office/drawing/2014/main" val="876628025"/>
                    </a:ext>
                  </a:extLst>
                </a:gridCol>
                <a:gridCol w="3082763">
                  <a:extLst>
                    <a:ext uri="{9D8B030D-6E8A-4147-A177-3AD203B41FA5}">
                      <a16:colId xmlns:a16="http://schemas.microsoft.com/office/drawing/2014/main" val="687023625"/>
                    </a:ext>
                  </a:extLst>
                </a:gridCol>
              </a:tblGrid>
              <a:tr h="441445">
                <a:tc>
                  <a:txBody>
                    <a:bodyPr/>
                    <a:lstStyle/>
                    <a:p>
                      <a:pPr algn="l" fontAlgn="b"/>
                      <a:endParaRPr lang="en-SG"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SG" sz="2800" b="0" i="0" u="none" strike="noStrike" dirty="0">
                          <a:solidFill>
                            <a:schemeClr val="bg1"/>
                          </a:solidFill>
                          <a:effectLst/>
                          <a:latin typeface="Calibri" panose="020F0502020204030204" pitchFamily="34" charset="0"/>
                        </a:rPr>
                        <a:t>1st Audit</a:t>
                      </a:r>
                    </a:p>
                  </a:txBody>
                  <a:tcPr marL="9525" marR="9525" marT="9525" marB="0" anchor="b"/>
                </a:tc>
                <a:tc>
                  <a:txBody>
                    <a:bodyPr/>
                    <a:lstStyle/>
                    <a:p>
                      <a:pPr algn="ctr" fontAlgn="b"/>
                      <a:r>
                        <a:rPr lang="en-SG" sz="2800" b="0" i="0" u="none" strike="noStrike" dirty="0">
                          <a:solidFill>
                            <a:schemeClr val="bg1"/>
                          </a:solidFill>
                          <a:effectLst/>
                          <a:latin typeface="Calibri" panose="020F0502020204030204" pitchFamily="34" charset="0"/>
                        </a:rPr>
                        <a:t>2nd Audit</a:t>
                      </a:r>
                    </a:p>
                  </a:txBody>
                  <a:tcPr marL="9525" marR="9525" marT="9525" marB="0" anchor="b"/>
                </a:tc>
                <a:extLst>
                  <a:ext uri="{0D108BD9-81ED-4DB2-BD59-A6C34878D82A}">
                    <a16:rowId xmlns:a16="http://schemas.microsoft.com/office/drawing/2014/main" val="289357121"/>
                  </a:ext>
                </a:extLst>
              </a:tr>
              <a:tr h="441445">
                <a:tc>
                  <a:txBody>
                    <a:bodyPr/>
                    <a:lstStyle/>
                    <a:p>
                      <a:pPr algn="l" fontAlgn="b"/>
                      <a:r>
                        <a:rPr lang="en-SG" sz="2800" b="0" i="0" u="none" strike="noStrike" dirty="0">
                          <a:solidFill>
                            <a:srgbClr val="000000"/>
                          </a:solidFill>
                          <a:effectLst/>
                          <a:latin typeface="Calibri" panose="020F0502020204030204" pitchFamily="34" charset="0"/>
                        </a:rPr>
                        <a:t>Scans screened</a:t>
                      </a:r>
                    </a:p>
                  </a:txBody>
                  <a:tcPr marL="9525" marR="9525" marT="9525" marB="0" anchor="b"/>
                </a:tc>
                <a:tc>
                  <a:txBody>
                    <a:bodyPr/>
                    <a:lstStyle/>
                    <a:p>
                      <a:pPr algn="ctr" fontAlgn="b"/>
                      <a:r>
                        <a:rPr lang="en-SG" sz="2800" b="0" i="0" u="none" strike="noStrike">
                          <a:solidFill>
                            <a:srgbClr val="000000"/>
                          </a:solidFill>
                          <a:effectLst/>
                          <a:latin typeface="Calibri" panose="020F0502020204030204" pitchFamily="34" charset="0"/>
                        </a:rPr>
                        <a:t>419</a:t>
                      </a:r>
                    </a:p>
                  </a:txBody>
                  <a:tcPr marL="9525" marR="9525" marT="9525" marB="0" anchor="b"/>
                </a:tc>
                <a:tc>
                  <a:txBody>
                    <a:bodyPr/>
                    <a:lstStyle/>
                    <a:p>
                      <a:pPr algn="ctr" fontAlgn="b"/>
                      <a:r>
                        <a:rPr lang="en-SG" sz="2800" b="0" i="0" u="none" strike="noStrike">
                          <a:solidFill>
                            <a:srgbClr val="000000"/>
                          </a:solidFill>
                          <a:effectLst/>
                          <a:latin typeface="Calibri" panose="020F0502020204030204" pitchFamily="34" charset="0"/>
                        </a:rPr>
                        <a:t>420</a:t>
                      </a:r>
                    </a:p>
                  </a:txBody>
                  <a:tcPr marL="9525" marR="9525" marT="9525" marB="0" anchor="b"/>
                </a:tc>
                <a:extLst>
                  <a:ext uri="{0D108BD9-81ED-4DB2-BD59-A6C34878D82A}">
                    <a16:rowId xmlns:a16="http://schemas.microsoft.com/office/drawing/2014/main" val="3054685910"/>
                  </a:ext>
                </a:extLst>
              </a:tr>
              <a:tr h="441445">
                <a:tc>
                  <a:txBody>
                    <a:bodyPr/>
                    <a:lstStyle/>
                    <a:p>
                      <a:pPr algn="l" fontAlgn="b"/>
                      <a:r>
                        <a:rPr lang="en-SG" sz="2800" b="0" i="0" u="none" strike="noStrike">
                          <a:solidFill>
                            <a:srgbClr val="000000"/>
                          </a:solidFill>
                          <a:effectLst/>
                          <a:latin typeface="Calibri" panose="020F0502020204030204" pitchFamily="34" charset="0"/>
                        </a:rPr>
                        <a:t>Scans included</a:t>
                      </a:r>
                    </a:p>
                  </a:txBody>
                  <a:tcPr marL="9525" marR="9525" marT="9525" marB="0" anchor="b"/>
                </a:tc>
                <a:tc>
                  <a:txBody>
                    <a:bodyPr/>
                    <a:lstStyle/>
                    <a:p>
                      <a:pPr algn="ctr" fontAlgn="b"/>
                      <a:r>
                        <a:rPr lang="en-SG" sz="2800" b="0" i="0" u="none" strike="noStrike">
                          <a:solidFill>
                            <a:srgbClr val="000000"/>
                          </a:solidFill>
                          <a:effectLst/>
                          <a:latin typeface="Calibri" panose="020F0502020204030204" pitchFamily="34" charset="0"/>
                        </a:rPr>
                        <a:t>181</a:t>
                      </a:r>
                    </a:p>
                  </a:txBody>
                  <a:tcPr marL="9525" marR="9525" marT="9525" marB="0" anchor="b"/>
                </a:tc>
                <a:tc>
                  <a:txBody>
                    <a:bodyPr/>
                    <a:lstStyle/>
                    <a:p>
                      <a:pPr algn="ctr" fontAlgn="b"/>
                      <a:r>
                        <a:rPr lang="en-SG" sz="2800" b="0" i="0" u="none" strike="noStrike">
                          <a:solidFill>
                            <a:srgbClr val="000000"/>
                          </a:solidFill>
                          <a:effectLst/>
                          <a:latin typeface="Calibri" panose="020F0502020204030204" pitchFamily="34" charset="0"/>
                        </a:rPr>
                        <a:t>308</a:t>
                      </a:r>
                    </a:p>
                  </a:txBody>
                  <a:tcPr marL="9525" marR="9525" marT="9525" marB="0" anchor="b"/>
                </a:tc>
                <a:extLst>
                  <a:ext uri="{0D108BD9-81ED-4DB2-BD59-A6C34878D82A}">
                    <a16:rowId xmlns:a16="http://schemas.microsoft.com/office/drawing/2014/main" val="3424160731"/>
                  </a:ext>
                </a:extLst>
              </a:tr>
              <a:tr h="873252">
                <a:tc>
                  <a:txBody>
                    <a:bodyPr/>
                    <a:lstStyle/>
                    <a:p>
                      <a:pPr algn="l" fontAlgn="b"/>
                      <a:r>
                        <a:rPr lang="en-SG" sz="2800" b="0" i="0" u="none" strike="noStrike">
                          <a:solidFill>
                            <a:srgbClr val="000000"/>
                          </a:solidFill>
                          <a:effectLst/>
                          <a:latin typeface="Calibri" panose="020F0502020204030204" pitchFamily="34" charset="0"/>
                        </a:rPr>
                        <a:t>Answered clinical question</a:t>
                      </a:r>
                    </a:p>
                  </a:txBody>
                  <a:tcPr marL="9525" marR="9525" marT="9525" marB="0" anchor="b"/>
                </a:tc>
                <a:tc>
                  <a:txBody>
                    <a:bodyPr/>
                    <a:lstStyle/>
                    <a:p>
                      <a:pPr algn="ctr" fontAlgn="b"/>
                      <a:r>
                        <a:rPr lang="en-SG" sz="2800" b="0" i="0" u="none" strike="noStrike">
                          <a:solidFill>
                            <a:srgbClr val="000000"/>
                          </a:solidFill>
                          <a:effectLst/>
                          <a:latin typeface="Calibri" panose="020F0502020204030204" pitchFamily="34" charset="0"/>
                        </a:rPr>
                        <a:t>178 (98.3%)</a:t>
                      </a:r>
                    </a:p>
                  </a:txBody>
                  <a:tcPr marL="9525" marR="9525" marT="9525" marB="0" anchor="b"/>
                </a:tc>
                <a:tc>
                  <a:txBody>
                    <a:bodyPr/>
                    <a:lstStyle/>
                    <a:p>
                      <a:pPr algn="ctr" fontAlgn="b"/>
                      <a:r>
                        <a:rPr lang="en-SG" sz="2800" b="0" i="0" u="none" strike="noStrike">
                          <a:solidFill>
                            <a:srgbClr val="000000"/>
                          </a:solidFill>
                          <a:effectLst/>
                          <a:latin typeface="Calibri" panose="020F0502020204030204" pitchFamily="34" charset="0"/>
                        </a:rPr>
                        <a:t>307 (99.7%)</a:t>
                      </a:r>
                    </a:p>
                  </a:txBody>
                  <a:tcPr marL="9525" marR="9525" marT="9525" marB="0" anchor="b"/>
                </a:tc>
                <a:extLst>
                  <a:ext uri="{0D108BD9-81ED-4DB2-BD59-A6C34878D82A}">
                    <a16:rowId xmlns:a16="http://schemas.microsoft.com/office/drawing/2014/main" val="3451934007"/>
                  </a:ext>
                </a:extLst>
              </a:tr>
              <a:tr h="873252">
                <a:tc>
                  <a:txBody>
                    <a:bodyPr/>
                    <a:lstStyle/>
                    <a:p>
                      <a:pPr algn="l" fontAlgn="b"/>
                      <a:r>
                        <a:rPr lang="en-SG" sz="2800" b="0" i="0" u="none" strike="noStrike">
                          <a:solidFill>
                            <a:srgbClr val="000000"/>
                          </a:solidFill>
                          <a:effectLst/>
                          <a:latin typeface="Calibri" panose="020F0502020204030204" pitchFamily="34" charset="0"/>
                        </a:rPr>
                        <a:t>Did not answer clinical question</a:t>
                      </a:r>
                    </a:p>
                  </a:txBody>
                  <a:tcPr marL="9525" marR="9525" marT="9525" marB="0" anchor="b"/>
                </a:tc>
                <a:tc>
                  <a:txBody>
                    <a:bodyPr/>
                    <a:lstStyle/>
                    <a:p>
                      <a:pPr algn="ctr" fontAlgn="b"/>
                      <a:r>
                        <a:rPr lang="en-SG" sz="2800" b="0" i="0" u="none" strike="noStrike">
                          <a:solidFill>
                            <a:srgbClr val="000000"/>
                          </a:solidFill>
                          <a:effectLst/>
                          <a:latin typeface="Calibri" panose="020F0502020204030204" pitchFamily="34" charset="0"/>
                        </a:rPr>
                        <a:t>3 (1.7%)</a:t>
                      </a:r>
                    </a:p>
                  </a:txBody>
                  <a:tcPr marL="9525" marR="9525" marT="9525" marB="0" anchor="b"/>
                </a:tc>
                <a:tc>
                  <a:txBody>
                    <a:bodyPr/>
                    <a:lstStyle/>
                    <a:p>
                      <a:pPr algn="ctr" fontAlgn="b"/>
                      <a:r>
                        <a:rPr lang="en-SG" sz="2800" b="0" i="0" u="none" strike="noStrike">
                          <a:solidFill>
                            <a:srgbClr val="000000"/>
                          </a:solidFill>
                          <a:effectLst/>
                          <a:latin typeface="Calibri" panose="020F0502020204030204" pitchFamily="34" charset="0"/>
                        </a:rPr>
                        <a:t>1 (0.3%)</a:t>
                      </a:r>
                    </a:p>
                  </a:txBody>
                  <a:tcPr marL="9525" marR="9525" marT="9525" marB="0" anchor="b"/>
                </a:tc>
                <a:extLst>
                  <a:ext uri="{0D108BD9-81ED-4DB2-BD59-A6C34878D82A}">
                    <a16:rowId xmlns:a16="http://schemas.microsoft.com/office/drawing/2014/main" val="1453726041"/>
                  </a:ext>
                </a:extLst>
              </a:tr>
              <a:tr h="441445">
                <a:tc>
                  <a:txBody>
                    <a:bodyPr/>
                    <a:lstStyle/>
                    <a:p>
                      <a:pPr algn="l" fontAlgn="b"/>
                      <a:r>
                        <a:rPr lang="en-SG" sz="2800" b="0" i="0" u="none" strike="noStrike">
                          <a:solidFill>
                            <a:srgbClr val="000000"/>
                          </a:solidFill>
                          <a:effectLst/>
                          <a:latin typeface="Calibri" panose="020F0502020204030204" pitchFamily="34" charset="0"/>
                        </a:rPr>
                        <a:t>Advice provided</a:t>
                      </a:r>
                    </a:p>
                  </a:txBody>
                  <a:tcPr marL="9525" marR="9525" marT="9525" marB="0" anchor="b"/>
                </a:tc>
                <a:tc>
                  <a:txBody>
                    <a:bodyPr/>
                    <a:lstStyle/>
                    <a:p>
                      <a:pPr algn="ctr" fontAlgn="b"/>
                      <a:r>
                        <a:rPr lang="en-SG" sz="2800" b="0" i="0" u="none" strike="noStrike" dirty="0">
                          <a:solidFill>
                            <a:srgbClr val="000000"/>
                          </a:solidFill>
                          <a:effectLst/>
                          <a:latin typeface="Calibri" panose="020F0502020204030204" pitchFamily="34" charset="0"/>
                        </a:rPr>
                        <a:t>72 (98.6%)</a:t>
                      </a:r>
                    </a:p>
                  </a:txBody>
                  <a:tcPr marL="9525" marR="9525" marT="9525" marB="0" anchor="b"/>
                </a:tc>
                <a:tc>
                  <a:txBody>
                    <a:bodyPr/>
                    <a:lstStyle/>
                    <a:p>
                      <a:pPr algn="ctr" fontAlgn="b"/>
                      <a:r>
                        <a:rPr lang="en-SG" sz="2800" b="0" i="0" u="none" strike="noStrike">
                          <a:solidFill>
                            <a:srgbClr val="000000"/>
                          </a:solidFill>
                          <a:effectLst/>
                          <a:latin typeface="Calibri" panose="020F0502020204030204" pitchFamily="34" charset="0"/>
                        </a:rPr>
                        <a:t>74 (100%)</a:t>
                      </a:r>
                    </a:p>
                  </a:txBody>
                  <a:tcPr marL="9525" marR="9525" marT="9525" marB="0" anchor="b"/>
                </a:tc>
                <a:extLst>
                  <a:ext uri="{0D108BD9-81ED-4DB2-BD59-A6C34878D82A}">
                    <a16:rowId xmlns:a16="http://schemas.microsoft.com/office/drawing/2014/main" val="1669595511"/>
                  </a:ext>
                </a:extLst>
              </a:tr>
              <a:tr h="441445">
                <a:tc>
                  <a:txBody>
                    <a:bodyPr/>
                    <a:lstStyle/>
                    <a:p>
                      <a:pPr algn="l" fontAlgn="b"/>
                      <a:r>
                        <a:rPr lang="en-SG" sz="2800" b="0" i="0" u="none" strike="noStrike">
                          <a:solidFill>
                            <a:srgbClr val="000000"/>
                          </a:solidFill>
                          <a:effectLst/>
                          <a:latin typeface="Calibri" panose="020F0502020204030204" pitchFamily="34" charset="0"/>
                        </a:rPr>
                        <a:t>No advice given</a:t>
                      </a:r>
                    </a:p>
                  </a:txBody>
                  <a:tcPr marL="9525" marR="9525" marT="9525" marB="0" anchor="b"/>
                </a:tc>
                <a:tc>
                  <a:txBody>
                    <a:bodyPr/>
                    <a:lstStyle/>
                    <a:p>
                      <a:pPr algn="ctr" fontAlgn="b"/>
                      <a:r>
                        <a:rPr lang="en-SG" sz="2800" b="0" i="0" u="none" strike="noStrike">
                          <a:solidFill>
                            <a:srgbClr val="000000"/>
                          </a:solidFill>
                          <a:effectLst/>
                          <a:latin typeface="Calibri" panose="020F0502020204030204" pitchFamily="34" charset="0"/>
                        </a:rPr>
                        <a:t>1 (1.4%)</a:t>
                      </a:r>
                    </a:p>
                  </a:txBody>
                  <a:tcPr marL="9525" marR="9525" marT="9525" marB="0" anchor="b"/>
                </a:tc>
                <a:tc>
                  <a:txBody>
                    <a:bodyPr/>
                    <a:lstStyle/>
                    <a:p>
                      <a:pPr algn="ctr" fontAlgn="b"/>
                      <a:r>
                        <a:rPr lang="en-SG" sz="2800" b="0" i="0" u="none" strike="noStrike" dirty="0">
                          <a:solidFill>
                            <a:srgbClr val="000000"/>
                          </a:solidFill>
                          <a:effectLst/>
                          <a:latin typeface="Calibri" panose="020F0502020204030204" pitchFamily="34" charset="0"/>
                        </a:rPr>
                        <a:t>0 (0%)</a:t>
                      </a:r>
                    </a:p>
                  </a:txBody>
                  <a:tcPr marL="9525" marR="9525" marT="9525" marB="0" anchor="b"/>
                </a:tc>
                <a:extLst>
                  <a:ext uri="{0D108BD9-81ED-4DB2-BD59-A6C34878D82A}">
                    <a16:rowId xmlns:a16="http://schemas.microsoft.com/office/drawing/2014/main" val="2876860627"/>
                  </a:ext>
                </a:extLst>
              </a:tr>
            </a:tbl>
          </a:graphicData>
        </a:graphic>
      </p:graphicFrame>
    </p:spTree>
    <p:extLst>
      <p:ext uri="{BB962C8B-B14F-4D97-AF65-F5344CB8AC3E}">
        <p14:creationId xmlns:p14="http://schemas.microsoft.com/office/powerpoint/2010/main" val="10578991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299</TotalTime>
  <Words>619</Words>
  <Application>Microsoft Macintosh PowerPoint</Application>
  <PresentationFormat>Custom</PresentationFormat>
  <Paragraphs>60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YU JING (UG)</dc:creator>
  <cp:lastModifiedBy>LIM, ZI XIN (UG)</cp:lastModifiedBy>
  <cp:revision>23</cp:revision>
  <dcterms:created xsi:type="dcterms:W3CDTF">2021-05-30T09:17:30Z</dcterms:created>
  <dcterms:modified xsi:type="dcterms:W3CDTF">2021-06-02T21:03:53Z</dcterms:modified>
</cp:coreProperties>
</file>