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29260800" cy="40233600"/>
  <p:notesSz cx="6715125" cy="9239250"/>
  <p:defaultTextStyle>
    <a:defPPr>
      <a:defRPr lang="en-US"/>
    </a:defPPr>
    <a:lvl1pPr algn="ctr" rtl="0" fontAlgn="base">
      <a:spcBef>
        <a:spcPct val="0"/>
      </a:spcBef>
      <a:spcAft>
        <a:spcPct val="0"/>
      </a:spcAft>
      <a:defRPr sz="7900" kern="1200">
        <a:solidFill>
          <a:schemeClr val="tx1"/>
        </a:solidFill>
        <a:latin typeface="Arial" charset="0"/>
        <a:ea typeface="+mn-ea"/>
        <a:cs typeface="+mn-cs"/>
      </a:defRPr>
    </a:lvl1pPr>
    <a:lvl2pPr marL="457200" algn="ctr" rtl="0" fontAlgn="base">
      <a:spcBef>
        <a:spcPct val="0"/>
      </a:spcBef>
      <a:spcAft>
        <a:spcPct val="0"/>
      </a:spcAft>
      <a:defRPr sz="7900" kern="1200">
        <a:solidFill>
          <a:schemeClr val="tx1"/>
        </a:solidFill>
        <a:latin typeface="Arial" charset="0"/>
        <a:ea typeface="+mn-ea"/>
        <a:cs typeface="+mn-cs"/>
      </a:defRPr>
    </a:lvl2pPr>
    <a:lvl3pPr marL="914400" algn="ctr" rtl="0" fontAlgn="base">
      <a:spcBef>
        <a:spcPct val="0"/>
      </a:spcBef>
      <a:spcAft>
        <a:spcPct val="0"/>
      </a:spcAft>
      <a:defRPr sz="7900" kern="1200">
        <a:solidFill>
          <a:schemeClr val="tx1"/>
        </a:solidFill>
        <a:latin typeface="Arial" charset="0"/>
        <a:ea typeface="+mn-ea"/>
        <a:cs typeface="+mn-cs"/>
      </a:defRPr>
    </a:lvl3pPr>
    <a:lvl4pPr marL="1371600" algn="ctr" rtl="0" fontAlgn="base">
      <a:spcBef>
        <a:spcPct val="0"/>
      </a:spcBef>
      <a:spcAft>
        <a:spcPct val="0"/>
      </a:spcAft>
      <a:defRPr sz="7900" kern="1200">
        <a:solidFill>
          <a:schemeClr val="tx1"/>
        </a:solidFill>
        <a:latin typeface="Arial" charset="0"/>
        <a:ea typeface="+mn-ea"/>
        <a:cs typeface="+mn-cs"/>
      </a:defRPr>
    </a:lvl4pPr>
    <a:lvl5pPr marL="1828800" algn="ctr" rtl="0" fontAlgn="base">
      <a:spcBef>
        <a:spcPct val="0"/>
      </a:spcBef>
      <a:spcAft>
        <a:spcPct val="0"/>
      </a:spcAft>
      <a:defRPr sz="7900" kern="1200">
        <a:solidFill>
          <a:schemeClr val="tx1"/>
        </a:solidFill>
        <a:latin typeface="Arial" charset="0"/>
        <a:ea typeface="+mn-ea"/>
        <a:cs typeface="+mn-cs"/>
      </a:defRPr>
    </a:lvl5pPr>
    <a:lvl6pPr marL="2286000" algn="l" defTabSz="914400" rtl="0" eaLnBrk="1" latinLnBrk="0" hangingPunct="1">
      <a:defRPr sz="7900" kern="1200">
        <a:solidFill>
          <a:schemeClr val="tx1"/>
        </a:solidFill>
        <a:latin typeface="Arial" charset="0"/>
        <a:ea typeface="+mn-ea"/>
        <a:cs typeface="+mn-cs"/>
      </a:defRPr>
    </a:lvl6pPr>
    <a:lvl7pPr marL="2743200" algn="l" defTabSz="914400" rtl="0" eaLnBrk="1" latinLnBrk="0" hangingPunct="1">
      <a:defRPr sz="7900" kern="1200">
        <a:solidFill>
          <a:schemeClr val="tx1"/>
        </a:solidFill>
        <a:latin typeface="Arial" charset="0"/>
        <a:ea typeface="+mn-ea"/>
        <a:cs typeface="+mn-cs"/>
      </a:defRPr>
    </a:lvl7pPr>
    <a:lvl8pPr marL="3200400" algn="l" defTabSz="914400" rtl="0" eaLnBrk="1" latinLnBrk="0" hangingPunct="1">
      <a:defRPr sz="7900" kern="1200">
        <a:solidFill>
          <a:schemeClr val="tx1"/>
        </a:solidFill>
        <a:latin typeface="Arial" charset="0"/>
        <a:ea typeface="+mn-ea"/>
        <a:cs typeface="+mn-cs"/>
      </a:defRPr>
    </a:lvl8pPr>
    <a:lvl9pPr marL="3657600" algn="l" defTabSz="914400" rtl="0" eaLnBrk="1" latinLnBrk="0" hangingPunct="1">
      <a:defRPr sz="7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910">
          <p15:clr>
            <a:srgbClr val="A4A3A4"/>
          </p15:clr>
        </p15:guide>
        <p15:guide id="2" orient="horz" pos="24683">
          <p15:clr>
            <a:srgbClr val="A4A3A4"/>
          </p15:clr>
        </p15:guide>
        <p15:guide id="3" orient="horz" pos="2624">
          <p15:clr>
            <a:srgbClr val="A4A3A4"/>
          </p15:clr>
        </p15:guide>
        <p15:guide id="4" pos="1803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69" autoAdjust="0"/>
    <p:restoredTop sz="86425" autoAdjust="0"/>
  </p:normalViewPr>
  <p:slideViewPr>
    <p:cSldViewPr snapToGrid="0" showGuides="1">
      <p:cViewPr>
        <p:scale>
          <a:sx n="40" d="100"/>
          <a:sy n="40" d="100"/>
        </p:scale>
        <p:origin x="2152" y="-1880"/>
      </p:cViewPr>
      <p:guideLst>
        <p:guide orient="horz" pos="5910"/>
        <p:guide orient="horz" pos="24683"/>
        <p:guide orient="horz" pos="2624"/>
        <p:guide pos="1803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3736"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4" Type="http://schemas.openxmlformats.org/officeDocument/2006/relationships/chartUserShapes" Target="../drawings/drawing1.xml"/><Relationship Id="rId1" Type="http://schemas.microsoft.com/office/2011/relationships/chartStyle" Target="style1.xml"/><Relationship Id="rId2" Type="http://schemas.microsoft.com/office/2011/relationships/chartColorStyle" Target="colors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
          <c:y val="0.123486176452882"/>
          <c:w val="1.0"/>
          <c:h val="0.876513823547118"/>
        </c:manualLayout>
      </c:layout>
      <c:pie3DChart>
        <c:varyColors val="1"/>
        <c:ser>
          <c:idx val="0"/>
          <c:order val="0"/>
          <c:tx>
            <c:strRef>
              <c:f>Sheet1!$B$1</c:f>
              <c:strCache>
                <c:ptCount val="1"/>
                <c:pt idx="0">
                  <c:v>Column1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Pt>
            <c:idx val="3"/>
            <c:bubble3D val="0"/>
            <c:spPr>
              <a:solidFill>
                <a:schemeClr val="accent4"/>
              </a:solidFill>
              <a:ln w="25400">
                <a:solidFill>
                  <a:schemeClr val="lt1"/>
                </a:solidFill>
              </a:ln>
              <a:effectLst/>
              <a:sp3d contourW="25400">
                <a:contourClr>
                  <a:schemeClr val="lt1"/>
                </a:contourClr>
              </a:sp3d>
            </c:spPr>
          </c:dPt>
          <c:cat>
            <c:strRef>
              <c:f>Sheet1!$A$2:$A$5</c:f>
              <c:strCache>
                <c:ptCount val="2"/>
                <c:pt idx="0">
                  <c:v>YES</c:v>
                </c:pt>
                <c:pt idx="1">
                  <c:v>NO</c:v>
                </c:pt>
              </c:strCache>
            </c:strRef>
          </c:cat>
          <c:val>
            <c:numRef>
              <c:f>Sheet1!$B$2:$B$5</c:f>
              <c:numCache>
                <c:formatCode>0%</c:formatCode>
                <c:ptCount val="4"/>
                <c:pt idx="0">
                  <c:v>0.18</c:v>
                </c:pt>
                <c:pt idx="1">
                  <c:v>0.82</c:v>
                </c:pt>
              </c:numCache>
            </c:numRef>
          </c:val>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drawing1.xml><?xml version="1.0" encoding="utf-8"?>
<c:userShapes xmlns:c="http://schemas.openxmlformats.org/drawingml/2006/chart">
  <cdr:relSizeAnchor xmlns:cdr="http://schemas.openxmlformats.org/drawingml/2006/chartDrawing">
    <cdr:from>
      <cdr:x>0.52222</cdr:x>
      <cdr:y>0.12835</cdr:y>
    </cdr:from>
    <cdr:to>
      <cdr:x>0.75614</cdr:x>
      <cdr:y>0.25642</cdr:y>
    </cdr:to>
    <cdr:sp macro="" textlink="">
      <cdr:nvSpPr>
        <cdr:cNvPr id="2" name="TextBox 1"/>
        <cdr:cNvSpPr txBox="1"/>
      </cdr:nvSpPr>
      <cdr:spPr>
        <a:xfrm xmlns:a="http://schemas.openxmlformats.org/drawingml/2006/main">
          <a:off x="10186988" y="1669143"/>
          <a:ext cx="4563155" cy="16655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098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03650" y="0"/>
            <a:ext cx="2909888" cy="463550"/>
          </a:xfrm>
          <a:prstGeom prst="rect">
            <a:avLst/>
          </a:prstGeom>
        </p:spPr>
        <p:txBody>
          <a:bodyPr vert="horz" lIns="91440" tIns="45720" rIns="91440" bIns="45720" rtlCol="0"/>
          <a:lstStyle>
            <a:lvl1pPr algn="r">
              <a:defRPr sz="1200"/>
            </a:lvl1pPr>
          </a:lstStyle>
          <a:p>
            <a:fld id="{B726FB91-A13E-1F4D-8447-6E1FB75C48F9}" type="datetimeFigureOut">
              <a:rPr lang="en-US" smtClean="0"/>
              <a:t>6/6/21</a:t>
            </a:fld>
            <a:endParaRPr lang="en-US" dirty="0"/>
          </a:p>
        </p:txBody>
      </p:sp>
      <p:sp>
        <p:nvSpPr>
          <p:cNvPr id="4" name="Footer Placeholder 3"/>
          <p:cNvSpPr>
            <a:spLocks noGrp="1"/>
          </p:cNvSpPr>
          <p:nvPr>
            <p:ph type="ftr" sz="quarter" idx="2"/>
          </p:nvPr>
        </p:nvSpPr>
        <p:spPr>
          <a:xfrm>
            <a:off x="0" y="8775700"/>
            <a:ext cx="290988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03650" y="8775700"/>
            <a:ext cx="2909888" cy="463550"/>
          </a:xfrm>
          <a:prstGeom prst="rect">
            <a:avLst/>
          </a:prstGeom>
        </p:spPr>
        <p:txBody>
          <a:bodyPr vert="horz" lIns="91440" tIns="45720" rIns="91440" bIns="45720" rtlCol="0" anchor="b"/>
          <a:lstStyle>
            <a:lvl1pPr algn="r">
              <a:defRPr sz="1200"/>
            </a:lvl1pPr>
          </a:lstStyle>
          <a:p>
            <a:fld id="{F015565F-175B-5342-BC30-9743851D2F68}" type="slidenum">
              <a:rPr lang="en-US" smtClean="0"/>
              <a:t>‹#›</a:t>
            </a:fld>
            <a:endParaRPr lang="en-US" dirty="0"/>
          </a:p>
        </p:txBody>
      </p:sp>
    </p:spTree>
    <p:extLst>
      <p:ext uri="{BB962C8B-B14F-4D97-AF65-F5344CB8AC3E}">
        <p14:creationId xmlns:p14="http://schemas.microsoft.com/office/powerpoint/2010/main" val="127260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3076" name="Rectangle 4"/>
          <p:cNvSpPr>
            <a:spLocks noGrp="1" noRot="1" noChangeAspect="1" noChangeArrowheads="1" noTextEdit="1"/>
          </p:cNvSpPr>
          <p:nvPr>
            <p:ph type="sldImg" idx="2"/>
          </p:nvPr>
        </p:nvSpPr>
        <p:spPr bwMode="auto">
          <a:xfrm>
            <a:off x="2098675" y="692150"/>
            <a:ext cx="251936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CFF9EC0-B784-4DBD-8BD1-1FC06E6B42D6}" type="slidenum">
              <a:rPr lang="en-US" altLang="en-US"/>
              <a:pPr/>
              <a:t>‹#›</a:t>
            </a:fld>
            <a:endParaRPr lang="en-US" altLang="en-US" dirty="0"/>
          </a:p>
        </p:txBody>
      </p:sp>
    </p:spTree>
    <p:extLst>
      <p:ext uri="{BB962C8B-B14F-4D97-AF65-F5344CB8AC3E}">
        <p14:creationId xmlns:p14="http://schemas.microsoft.com/office/powerpoint/2010/main" val="21729177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D9B142-0364-4946-AB4B-09C7CDDD5178}" type="slidenum">
              <a:rPr lang="en-US" altLang="en-US"/>
              <a:pPr/>
              <a:t>1</a:t>
            </a:fld>
            <a:endParaRPr lang="en-US" alt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marL="228600" indent="-228600">
              <a:buAutoNum type="arabicPeriod"/>
            </a:pPr>
            <a:endParaRPr lang="en-US" altLang="en-US" baseline="0" dirty="0" smtClean="0"/>
          </a:p>
          <a:p>
            <a:pPr marL="228600" indent="-228600">
              <a:buAutoNum type="arabicPeriod"/>
            </a:pPr>
            <a:endParaRPr lang="en-US" altLang="en-US" baseline="0" dirty="0" smtClean="0"/>
          </a:p>
          <a:p>
            <a:pPr marL="228600" indent="-228600">
              <a:buAutoNum type="arabicPeriod"/>
            </a:pPr>
            <a:endParaRPr lang="en-US" altLang="en-US" baseline="0" dirty="0" smtClean="0"/>
          </a:p>
          <a:p>
            <a:pPr marL="228600" indent="-228600">
              <a:buAutoNum type="arabicPeriod"/>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3925" y="12498388"/>
            <a:ext cx="24872950" cy="8624887"/>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389438" y="22799675"/>
            <a:ext cx="20481925" cy="102806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32063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63675" y="9388475"/>
            <a:ext cx="26333450" cy="26550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6136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213763" y="1611313"/>
            <a:ext cx="6583362" cy="343281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3675" y="1611313"/>
            <a:ext cx="19597688" cy="34328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219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463675" y="9388475"/>
            <a:ext cx="26333450" cy="26550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663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0" y="25854025"/>
            <a:ext cx="24871363" cy="7989888"/>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311400" y="17052925"/>
            <a:ext cx="24871363" cy="88011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7074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463675" y="9388475"/>
            <a:ext cx="13090525" cy="26550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706600" y="9388475"/>
            <a:ext cx="13090525" cy="26550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3858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63675" y="9005888"/>
            <a:ext cx="12928600" cy="3752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63675" y="12758738"/>
            <a:ext cx="12928600" cy="231806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4863763" y="9005888"/>
            <a:ext cx="12933362" cy="3752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4863763" y="12758738"/>
            <a:ext cx="12933362" cy="231806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994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60080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1884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675" y="1601788"/>
            <a:ext cx="9626600" cy="681672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1439525" y="1601788"/>
            <a:ext cx="16357600" cy="34337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463675" y="8418513"/>
            <a:ext cx="9626600" cy="27520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1355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38" y="28163838"/>
            <a:ext cx="17556162" cy="332422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735638" y="3595688"/>
            <a:ext cx="17556162" cy="2413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735638" y="31488063"/>
            <a:ext cx="17556162" cy="47228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362274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2131338" y="39619238"/>
          <a:ext cx="6008687" cy="193675"/>
        </p:xfrm>
        <a:graphic>
          <a:graphicData uri="http://schemas.openxmlformats.org/presentationml/2006/ole">
            <mc:AlternateContent xmlns:mc="http://schemas.openxmlformats.org/markup-compatibility/2006">
              <mc:Choice xmlns:v="urn:schemas-microsoft-com:vml" Requires="v">
                <p:oleObj spid="_x0000_s1080" name="CorelDRAW" r:id="rId14" imgW="8833104" imgH="310896" progId="">
                  <p:embed/>
                </p:oleObj>
              </mc:Choice>
              <mc:Fallback>
                <p:oleObj name="CorelDRAW" r:id="rId14" imgW="8833104" imgH="310896" progId="">
                  <p:embed/>
                  <p:pic>
                    <p:nvPicPr>
                      <p:cNvPr id="0" name="Picture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131338" y="39619238"/>
                        <a:ext cx="6008687" cy="1936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22725" rtl="0" fontAlgn="base">
        <a:spcBef>
          <a:spcPct val="0"/>
        </a:spcBef>
        <a:spcAft>
          <a:spcPct val="0"/>
        </a:spcAft>
        <a:defRPr sz="19300">
          <a:solidFill>
            <a:schemeClr val="tx2"/>
          </a:solidFill>
          <a:latin typeface="+mj-lt"/>
          <a:ea typeface="+mj-ea"/>
          <a:cs typeface="+mj-cs"/>
        </a:defRPr>
      </a:lvl1pPr>
      <a:lvl2pPr algn="ctr" defTabSz="4022725" rtl="0" fontAlgn="base">
        <a:spcBef>
          <a:spcPct val="0"/>
        </a:spcBef>
        <a:spcAft>
          <a:spcPct val="0"/>
        </a:spcAft>
        <a:defRPr sz="19300">
          <a:solidFill>
            <a:schemeClr val="tx2"/>
          </a:solidFill>
          <a:latin typeface="Arial" charset="0"/>
        </a:defRPr>
      </a:lvl2pPr>
      <a:lvl3pPr algn="ctr" defTabSz="4022725" rtl="0" fontAlgn="base">
        <a:spcBef>
          <a:spcPct val="0"/>
        </a:spcBef>
        <a:spcAft>
          <a:spcPct val="0"/>
        </a:spcAft>
        <a:defRPr sz="19300">
          <a:solidFill>
            <a:schemeClr val="tx2"/>
          </a:solidFill>
          <a:latin typeface="Arial" charset="0"/>
        </a:defRPr>
      </a:lvl3pPr>
      <a:lvl4pPr algn="ctr" defTabSz="4022725" rtl="0" fontAlgn="base">
        <a:spcBef>
          <a:spcPct val="0"/>
        </a:spcBef>
        <a:spcAft>
          <a:spcPct val="0"/>
        </a:spcAft>
        <a:defRPr sz="19300">
          <a:solidFill>
            <a:schemeClr val="tx2"/>
          </a:solidFill>
          <a:latin typeface="Arial" charset="0"/>
        </a:defRPr>
      </a:lvl4pPr>
      <a:lvl5pPr algn="ctr" defTabSz="4022725" rtl="0" fontAlgn="base">
        <a:spcBef>
          <a:spcPct val="0"/>
        </a:spcBef>
        <a:spcAft>
          <a:spcPct val="0"/>
        </a:spcAft>
        <a:defRPr sz="19300">
          <a:solidFill>
            <a:schemeClr val="tx2"/>
          </a:solidFill>
          <a:latin typeface="Arial" charset="0"/>
        </a:defRPr>
      </a:lvl5pPr>
      <a:lvl6pPr marL="457200" algn="ctr" defTabSz="4022725" rtl="0" fontAlgn="base">
        <a:spcBef>
          <a:spcPct val="0"/>
        </a:spcBef>
        <a:spcAft>
          <a:spcPct val="0"/>
        </a:spcAft>
        <a:defRPr sz="19300">
          <a:solidFill>
            <a:schemeClr val="tx2"/>
          </a:solidFill>
          <a:latin typeface="Arial" charset="0"/>
        </a:defRPr>
      </a:lvl6pPr>
      <a:lvl7pPr marL="914400" algn="ctr" defTabSz="4022725" rtl="0" fontAlgn="base">
        <a:spcBef>
          <a:spcPct val="0"/>
        </a:spcBef>
        <a:spcAft>
          <a:spcPct val="0"/>
        </a:spcAft>
        <a:defRPr sz="19300">
          <a:solidFill>
            <a:schemeClr val="tx2"/>
          </a:solidFill>
          <a:latin typeface="Arial" charset="0"/>
        </a:defRPr>
      </a:lvl7pPr>
      <a:lvl8pPr marL="1371600" algn="ctr" defTabSz="4022725" rtl="0" fontAlgn="base">
        <a:spcBef>
          <a:spcPct val="0"/>
        </a:spcBef>
        <a:spcAft>
          <a:spcPct val="0"/>
        </a:spcAft>
        <a:defRPr sz="19300">
          <a:solidFill>
            <a:schemeClr val="tx2"/>
          </a:solidFill>
          <a:latin typeface="Arial" charset="0"/>
        </a:defRPr>
      </a:lvl8pPr>
      <a:lvl9pPr marL="1828800" algn="ctr" defTabSz="4022725" rtl="0" fontAlgn="base">
        <a:spcBef>
          <a:spcPct val="0"/>
        </a:spcBef>
        <a:spcAft>
          <a:spcPct val="0"/>
        </a:spcAft>
        <a:defRPr sz="19300">
          <a:solidFill>
            <a:schemeClr val="tx2"/>
          </a:solidFill>
          <a:latin typeface="Arial" charset="0"/>
        </a:defRPr>
      </a:lvl9pPr>
    </p:titleStyle>
    <p:bodyStyle>
      <a:lvl1pPr marL="1509713" indent="-1509713" algn="l" defTabSz="4022725" rtl="0" fontAlgn="base">
        <a:spcBef>
          <a:spcPct val="20000"/>
        </a:spcBef>
        <a:spcAft>
          <a:spcPct val="0"/>
        </a:spcAft>
        <a:buChar char="•"/>
        <a:defRPr sz="14100">
          <a:solidFill>
            <a:schemeClr val="tx1"/>
          </a:solidFill>
          <a:latin typeface="+mn-lt"/>
          <a:ea typeface="+mn-ea"/>
          <a:cs typeface="+mn-cs"/>
        </a:defRPr>
      </a:lvl1pPr>
      <a:lvl2pPr marL="3268663" indent="-1257300" algn="l" defTabSz="4022725" rtl="0" fontAlgn="base">
        <a:spcBef>
          <a:spcPct val="20000"/>
        </a:spcBef>
        <a:spcAft>
          <a:spcPct val="0"/>
        </a:spcAft>
        <a:buChar char="–"/>
        <a:defRPr sz="12300">
          <a:solidFill>
            <a:schemeClr val="tx1"/>
          </a:solidFill>
          <a:latin typeface="+mn-lt"/>
        </a:defRPr>
      </a:lvl2pPr>
      <a:lvl3pPr marL="5029200" indent="-1006475" algn="l" defTabSz="4022725" rtl="0" fontAlgn="base">
        <a:spcBef>
          <a:spcPct val="20000"/>
        </a:spcBef>
        <a:spcAft>
          <a:spcPct val="0"/>
        </a:spcAft>
        <a:buChar char="•"/>
        <a:defRPr sz="10500">
          <a:solidFill>
            <a:schemeClr val="tx1"/>
          </a:solidFill>
          <a:latin typeface="+mn-lt"/>
        </a:defRPr>
      </a:lvl3pPr>
      <a:lvl4pPr marL="7040563" indent="-1006475" algn="l" defTabSz="4022725" rtl="0" fontAlgn="base">
        <a:spcBef>
          <a:spcPct val="20000"/>
        </a:spcBef>
        <a:spcAft>
          <a:spcPct val="0"/>
        </a:spcAft>
        <a:buChar char="–"/>
        <a:defRPr sz="8800">
          <a:solidFill>
            <a:schemeClr val="tx1"/>
          </a:solidFill>
          <a:latin typeface="+mn-lt"/>
        </a:defRPr>
      </a:lvl4pPr>
      <a:lvl5pPr marL="9051925" indent="-1004888" algn="l" defTabSz="4022725" rtl="0" fontAlgn="base">
        <a:spcBef>
          <a:spcPct val="20000"/>
        </a:spcBef>
        <a:spcAft>
          <a:spcPct val="0"/>
        </a:spcAft>
        <a:buChar char="»"/>
        <a:defRPr sz="8800">
          <a:solidFill>
            <a:schemeClr val="tx1"/>
          </a:solidFill>
          <a:latin typeface="+mn-lt"/>
        </a:defRPr>
      </a:lvl5pPr>
      <a:lvl6pPr marL="9509125" indent="-1004888" algn="l" defTabSz="4022725" rtl="0" fontAlgn="base">
        <a:spcBef>
          <a:spcPct val="20000"/>
        </a:spcBef>
        <a:spcAft>
          <a:spcPct val="0"/>
        </a:spcAft>
        <a:buChar char="»"/>
        <a:defRPr sz="8800">
          <a:solidFill>
            <a:schemeClr val="tx1"/>
          </a:solidFill>
          <a:latin typeface="+mn-lt"/>
        </a:defRPr>
      </a:lvl6pPr>
      <a:lvl7pPr marL="9966325" indent="-1004888" algn="l" defTabSz="4022725" rtl="0" fontAlgn="base">
        <a:spcBef>
          <a:spcPct val="20000"/>
        </a:spcBef>
        <a:spcAft>
          <a:spcPct val="0"/>
        </a:spcAft>
        <a:buChar char="»"/>
        <a:defRPr sz="8800">
          <a:solidFill>
            <a:schemeClr val="tx1"/>
          </a:solidFill>
          <a:latin typeface="+mn-lt"/>
        </a:defRPr>
      </a:lvl7pPr>
      <a:lvl8pPr marL="10423525" indent="-1004888" algn="l" defTabSz="4022725" rtl="0" fontAlgn="base">
        <a:spcBef>
          <a:spcPct val="20000"/>
        </a:spcBef>
        <a:spcAft>
          <a:spcPct val="0"/>
        </a:spcAft>
        <a:buChar char="»"/>
        <a:defRPr sz="8800">
          <a:solidFill>
            <a:schemeClr val="tx1"/>
          </a:solidFill>
          <a:latin typeface="+mn-lt"/>
        </a:defRPr>
      </a:lvl8pPr>
      <a:lvl9pPr marL="10880725" indent="-1004888" algn="l" defTabSz="4022725" rtl="0" fontAlgn="base">
        <a:spcBef>
          <a:spcPct val="20000"/>
        </a:spcBef>
        <a:spcAft>
          <a:spcPct val="0"/>
        </a:spcAft>
        <a:buChar char="»"/>
        <a:defRPr sz="8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chart" Target="../charts/char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41" name="AutoShape 93"/>
          <p:cNvSpPr>
            <a:spLocks noChangeArrowheads="1"/>
          </p:cNvSpPr>
          <p:nvPr/>
        </p:nvSpPr>
        <p:spPr bwMode="auto">
          <a:xfrm>
            <a:off x="15063788" y="7424738"/>
            <a:ext cx="13536612" cy="317595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142" name="AutoShape 94"/>
          <p:cNvSpPr>
            <a:spLocks noChangeArrowheads="1"/>
          </p:cNvSpPr>
          <p:nvPr/>
        </p:nvSpPr>
        <p:spPr bwMode="auto">
          <a:xfrm>
            <a:off x="812800" y="7424738"/>
            <a:ext cx="13536613" cy="317595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143" name="Text Box 95"/>
          <p:cNvSpPr txBox="1">
            <a:spLocks noChangeArrowheads="1"/>
          </p:cNvSpPr>
          <p:nvPr/>
        </p:nvSpPr>
        <p:spPr bwMode="auto">
          <a:xfrm>
            <a:off x="1776413" y="9382125"/>
            <a:ext cx="11787187" cy="1722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eaLnBrk="0" hangingPunct="0">
              <a:lnSpc>
                <a:spcPct val="95000"/>
              </a:lnSpc>
            </a:pPr>
            <a:endParaRPr lang="en-GB" sz="2800" dirty="0"/>
          </a:p>
          <a:p>
            <a:pPr eaLnBrk="0" hangingPunct="0">
              <a:lnSpc>
                <a:spcPct val="95000"/>
              </a:lnSpc>
            </a:pPr>
            <a:endParaRPr lang="en-GB" sz="2800" dirty="0" smtClean="0"/>
          </a:p>
          <a:p>
            <a:pPr eaLnBrk="0" hangingPunct="0">
              <a:lnSpc>
                <a:spcPct val="95000"/>
              </a:lnSpc>
            </a:pPr>
            <a:endParaRPr lang="en-GB" sz="2800" dirty="0"/>
          </a:p>
          <a:p>
            <a:pPr eaLnBrk="0" hangingPunct="0">
              <a:lnSpc>
                <a:spcPct val="95000"/>
              </a:lnSpc>
            </a:pPr>
            <a:r>
              <a:rPr lang="en-GB" sz="2800" dirty="0" smtClean="0"/>
              <a:t>                                                                                                                                        </a:t>
            </a:r>
            <a:endParaRPr lang="en-US" altLang="en-US" sz="2600" b="1" dirty="0">
              <a:latin typeface="Times New Roman" pitchFamily="18" charset="0"/>
            </a:endParaRPr>
          </a:p>
        </p:txBody>
      </p:sp>
      <p:sp>
        <p:nvSpPr>
          <p:cNvPr id="2146" name="AutoShape 98"/>
          <p:cNvSpPr>
            <a:spLocks noChangeArrowheads="1"/>
          </p:cNvSpPr>
          <p:nvPr/>
        </p:nvSpPr>
        <p:spPr bwMode="auto">
          <a:xfrm>
            <a:off x="777875" y="466725"/>
            <a:ext cx="27844750" cy="6426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endParaRPr lang="en-US" altLang="en-US" dirty="0">
              <a:solidFill>
                <a:schemeClr val="bg1"/>
              </a:solidFill>
            </a:endParaRPr>
          </a:p>
        </p:txBody>
      </p:sp>
      <p:sp>
        <p:nvSpPr>
          <p:cNvPr id="2147" name="Text Box 99"/>
          <p:cNvSpPr txBox="1">
            <a:spLocks noChangeArrowheads="1"/>
          </p:cNvSpPr>
          <p:nvPr/>
        </p:nvSpPr>
        <p:spPr bwMode="auto">
          <a:xfrm>
            <a:off x="632844" y="454991"/>
            <a:ext cx="27111325" cy="7509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r>
              <a:rPr lang="en-GB" sz="7200" dirty="0" smtClean="0"/>
              <a:t>	</a:t>
            </a:r>
          </a:p>
          <a:p>
            <a:pPr algn="ctr"/>
            <a:r>
              <a:rPr lang="en-GB" sz="7400" dirty="0" smtClean="0"/>
              <a:t>Wig provision in Fife; a patient satisfaction </a:t>
            </a:r>
          </a:p>
          <a:p>
            <a:pPr algn="ctr"/>
            <a:r>
              <a:rPr lang="en-GB" sz="7400" dirty="0" smtClean="0"/>
              <a:t>questionnaire</a:t>
            </a:r>
          </a:p>
          <a:p>
            <a:pPr algn="ctr"/>
            <a:endParaRPr lang="en-GB" sz="5400" dirty="0" smtClean="0"/>
          </a:p>
          <a:p>
            <a:pPr algn="ctr"/>
            <a:r>
              <a:rPr lang="en-GB" sz="5400" dirty="0" smtClean="0"/>
              <a:t>R Jones</a:t>
            </a:r>
            <a:r>
              <a:rPr lang="en-GB" sz="5400" baseline="30000" dirty="0" smtClean="0"/>
              <a:t>1</a:t>
            </a:r>
            <a:r>
              <a:rPr lang="en-GB" sz="5400" dirty="0" smtClean="0"/>
              <a:t>, M Mowbray</a:t>
            </a:r>
            <a:r>
              <a:rPr lang="en-GB" sz="5400" baseline="30000" dirty="0" smtClean="0"/>
              <a:t>1</a:t>
            </a:r>
            <a:endParaRPr lang="en-GB" sz="5400" dirty="0" smtClean="0"/>
          </a:p>
          <a:p>
            <a:pPr algn="ctr"/>
            <a:r>
              <a:rPr lang="en-GB" sz="3600" baseline="30000" dirty="0" smtClean="0"/>
              <a:t>1</a:t>
            </a:r>
            <a:r>
              <a:rPr lang="en-GB" sz="3600" dirty="0" smtClean="0"/>
              <a:t>Department of Dermatology, Victoria Hospital, Kirkcaldy, UK </a:t>
            </a:r>
          </a:p>
          <a:p>
            <a:pPr algn="ctr">
              <a:spcBef>
                <a:spcPct val="50000"/>
              </a:spcBef>
            </a:pPr>
            <a:endParaRPr lang="en-US" altLang="en-US" dirty="0"/>
          </a:p>
        </p:txBody>
      </p:sp>
      <p:sp>
        <p:nvSpPr>
          <p:cNvPr id="2148" name="Text Box 100"/>
          <p:cNvSpPr txBox="1">
            <a:spLocks noChangeArrowheads="1"/>
          </p:cNvSpPr>
          <p:nvPr/>
        </p:nvSpPr>
        <p:spPr bwMode="auto">
          <a:xfrm>
            <a:off x="1131888" y="3217863"/>
            <a:ext cx="3409950" cy="1900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endParaRPr lang="en-US" altLang="en-US" b="1" dirty="0"/>
          </a:p>
          <a:p>
            <a:pPr algn="ctr">
              <a:spcBef>
                <a:spcPct val="50000"/>
              </a:spcBef>
            </a:pPr>
            <a:endParaRPr lang="en-US" altLang="en-US" sz="2600" dirty="0">
              <a:solidFill>
                <a:srgbClr val="FF0000"/>
              </a:solidFill>
            </a:endParaRPr>
          </a:p>
        </p:txBody>
      </p:sp>
      <p:sp>
        <p:nvSpPr>
          <p:cNvPr id="2155" name="Text Box 107"/>
          <p:cNvSpPr txBox="1">
            <a:spLocks noChangeArrowheads="1"/>
          </p:cNvSpPr>
          <p:nvPr/>
        </p:nvSpPr>
        <p:spPr bwMode="auto">
          <a:xfrm flipV="1">
            <a:off x="15694025" y="37580756"/>
            <a:ext cx="12086430" cy="6998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6068" tIns="28033" rIns="56068" bIns="28033">
            <a:spAutoFit/>
          </a:bodyPr>
          <a:lstStyle>
            <a:lvl1pPr marL="314325" indent="-314325" algn="l" defTabSz="561975">
              <a:defRPr>
                <a:solidFill>
                  <a:schemeClr val="tx1"/>
                </a:solidFill>
                <a:latin typeface="Arial" charset="0"/>
              </a:defRPr>
            </a:lvl1pPr>
            <a:lvl2pPr marL="595313" indent="-314325" algn="l" defTabSz="561975">
              <a:defRPr>
                <a:solidFill>
                  <a:schemeClr val="tx1"/>
                </a:solidFill>
                <a:latin typeface="Arial" charset="0"/>
              </a:defRPr>
            </a:lvl2pPr>
            <a:lvl3pPr marL="876300" indent="-314325" algn="l" defTabSz="561975">
              <a:defRPr>
                <a:solidFill>
                  <a:schemeClr val="tx1"/>
                </a:solidFill>
                <a:latin typeface="Arial" charset="0"/>
              </a:defRPr>
            </a:lvl3pPr>
            <a:lvl4pPr marL="1154113" indent="-314325" algn="l" defTabSz="561975">
              <a:defRPr>
                <a:solidFill>
                  <a:schemeClr val="tx1"/>
                </a:solidFill>
                <a:latin typeface="Arial" charset="0"/>
              </a:defRPr>
            </a:lvl4pPr>
            <a:lvl5pPr marL="1435100" indent="-314325" algn="l" defTabSz="561975">
              <a:defRPr>
                <a:solidFill>
                  <a:schemeClr val="tx1"/>
                </a:solidFill>
                <a:latin typeface="Arial" charset="0"/>
              </a:defRPr>
            </a:lvl5pPr>
            <a:lvl6pPr marL="1892300" indent="-314325" defTabSz="561975" fontAlgn="base">
              <a:spcBef>
                <a:spcPct val="0"/>
              </a:spcBef>
              <a:spcAft>
                <a:spcPct val="0"/>
              </a:spcAft>
              <a:defRPr>
                <a:solidFill>
                  <a:schemeClr val="tx1"/>
                </a:solidFill>
                <a:latin typeface="Arial" charset="0"/>
              </a:defRPr>
            </a:lvl6pPr>
            <a:lvl7pPr marL="2349500" indent="-314325" defTabSz="561975" fontAlgn="base">
              <a:spcBef>
                <a:spcPct val="0"/>
              </a:spcBef>
              <a:spcAft>
                <a:spcPct val="0"/>
              </a:spcAft>
              <a:defRPr>
                <a:solidFill>
                  <a:schemeClr val="tx1"/>
                </a:solidFill>
                <a:latin typeface="Arial" charset="0"/>
              </a:defRPr>
            </a:lvl7pPr>
            <a:lvl8pPr marL="2806700" indent="-314325" defTabSz="561975" fontAlgn="base">
              <a:spcBef>
                <a:spcPct val="0"/>
              </a:spcBef>
              <a:spcAft>
                <a:spcPct val="0"/>
              </a:spcAft>
              <a:defRPr>
                <a:solidFill>
                  <a:schemeClr val="tx1"/>
                </a:solidFill>
                <a:latin typeface="Arial" charset="0"/>
              </a:defRPr>
            </a:lvl8pPr>
            <a:lvl9pPr marL="3263900" indent="-314325" defTabSz="561975" fontAlgn="base">
              <a:spcBef>
                <a:spcPct val="0"/>
              </a:spcBef>
              <a:spcAft>
                <a:spcPct val="0"/>
              </a:spcAft>
              <a:defRPr>
                <a:solidFill>
                  <a:schemeClr val="tx1"/>
                </a:solidFill>
                <a:latin typeface="Arial" charset="0"/>
              </a:defRPr>
            </a:lvl9pPr>
          </a:lstStyle>
          <a:p>
            <a:pPr marL="457200" indent="-457200" eaLnBrk="0" hangingPunct="0">
              <a:lnSpc>
                <a:spcPct val="95000"/>
              </a:lnSpc>
              <a:buAutoNum type="arabicPeriod"/>
            </a:pPr>
            <a:endParaRPr lang="en-GB" sz="2400" dirty="0" smtClean="0">
              <a:solidFill>
                <a:sysClr val="windowText" lastClr="000000"/>
              </a:solidFill>
            </a:endParaRPr>
          </a:p>
          <a:p>
            <a:pPr eaLnBrk="0" hangingPunct="0">
              <a:lnSpc>
                <a:spcPct val="95000"/>
              </a:lnSpc>
            </a:pPr>
            <a:endParaRPr lang="en-GB" sz="2000" dirty="0" smtClean="0">
              <a:solidFill>
                <a:sysClr val="windowText" lastClr="000000"/>
              </a:solidFill>
            </a:endParaRPr>
          </a:p>
        </p:txBody>
      </p:sp>
      <p:sp>
        <p:nvSpPr>
          <p:cNvPr id="2156" name="Text Box 108"/>
          <p:cNvSpPr txBox="1">
            <a:spLocks noChangeArrowheads="1"/>
          </p:cNvSpPr>
          <p:nvPr/>
        </p:nvSpPr>
        <p:spPr bwMode="auto">
          <a:xfrm>
            <a:off x="15795625" y="8714175"/>
            <a:ext cx="12147549" cy="121522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6068" tIns="28033" rIns="56068" bIns="28033">
            <a:spAutoFit/>
          </a:bodyPr>
          <a:lstStyle>
            <a:lvl1pPr algn="l" defTabSz="561975">
              <a:defRPr>
                <a:solidFill>
                  <a:schemeClr val="tx1"/>
                </a:solidFill>
                <a:latin typeface="Arial" charset="0"/>
              </a:defRPr>
            </a:lvl1pPr>
            <a:lvl2pPr marL="280988" algn="l" defTabSz="561975">
              <a:defRPr>
                <a:solidFill>
                  <a:schemeClr val="tx1"/>
                </a:solidFill>
                <a:latin typeface="Arial" charset="0"/>
              </a:defRPr>
            </a:lvl2pPr>
            <a:lvl3pPr marL="561975" algn="l" defTabSz="561975">
              <a:defRPr>
                <a:solidFill>
                  <a:schemeClr val="tx1"/>
                </a:solidFill>
                <a:latin typeface="Arial" charset="0"/>
              </a:defRPr>
            </a:lvl3pPr>
            <a:lvl4pPr marL="839788" algn="l" defTabSz="561975">
              <a:defRPr>
                <a:solidFill>
                  <a:schemeClr val="tx1"/>
                </a:solidFill>
                <a:latin typeface="Arial" charset="0"/>
              </a:defRPr>
            </a:lvl4pPr>
            <a:lvl5pPr marL="1120775" algn="l" defTabSz="561975">
              <a:defRPr>
                <a:solidFill>
                  <a:schemeClr val="tx1"/>
                </a:solidFill>
                <a:latin typeface="Arial" charset="0"/>
              </a:defRPr>
            </a:lvl5pPr>
            <a:lvl6pPr marL="1577975" defTabSz="561975" fontAlgn="base">
              <a:spcBef>
                <a:spcPct val="0"/>
              </a:spcBef>
              <a:spcAft>
                <a:spcPct val="0"/>
              </a:spcAft>
              <a:defRPr>
                <a:solidFill>
                  <a:schemeClr val="tx1"/>
                </a:solidFill>
                <a:latin typeface="Arial" charset="0"/>
              </a:defRPr>
            </a:lvl6pPr>
            <a:lvl7pPr marL="2035175" defTabSz="561975" fontAlgn="base">
              <a:spcBef>
                <a:spcPct val="0"/>
              </a:spcBef>
              <a:spcAft>
                <a:spcPct val="0"/>
              </a:spcAft>
              <a:defRPr>
                <a:solidFill>
                  <a:schemeClr val="tx1"/>
                </a:solidFill>
                <a:latin typeface="Arial" charset="0"/>
              </a:defRPr>
            </a:lvl7pPr>
            <a:lvl8pPr marL="2492375" defTabSz="561975" fontAlgn="base">
              <a:spcBef>
                <a:spcPct val="0"/>
              </a:spcBef>
              <a:spcAft>
                <a:spcPct val="0"/>
              </a:spcAft>
              <a:defRPr>
                <a:solidFill>
                  <a:schemeClr val="tx1"/>
                </a:solidFill>
                <a:latin typeface="Arial" charset="0"/>
              </a:defRPr>
            </a:lvl8pPr>
            <a:lvl9pPr marL="2949575" defTabSz="561975" fontAlgn="base">
              <a:spcBef>
                <a:spcPct val="0"/>
              </a:spcBef>
              <a:spcAft>
                <a:spcPct val="0"/>
              </a:spcAft>
              <a:defRPr>
                <a:solidFill>
                  <a:schemeClr val="tx1"/>
                </a:solidFill>
                <a:latin typeface="Arial" charset="0"/>
              </a:defRPr>
            </a:lvl9pPr>
          </a:lstStyle>
          <a:p>
            <a:r>
              <a:rPr lang="en-US" sz="6600" b="1" dirty="0"/>
              <a:t>Results</a:t>
            </a:r>
            <a:r>
              <a:rPr lang="en-US" sz="6600" b="1" dirty="0" smtClean="0"/>
              <a:t>:</a:t>
            </a:r>
          </a:p>
          <a:p>
            <a:r>
              <a:rPr lang="en-US" sz="4500" dirty="0" smtClean="0"/>
              <a:t>215 questionnaires were sent out and 132 </a:t>
            </a:r>
            <a:r>
              <a:rPr lang="en-US" sz="4500" dirty="0"/>
              <a:t>responses </a:t>
            </a:r>
            <a:r>
              <a:rPr lang="en-US" sz="4500" dirty="0" smtClean="0"/>
              <a:t>were received. </a:t>
            </a:r>
            <a:r>
              <a:rPr lang="en-US" sz="4500" dirty="0"/>
              <a:t>92% of respondents stated they were provided enough information on obtaining a wig but only 77% of respondents felt they had been given enough information on wig providers. The main factors influencing choice of wig provider were location and word of mouth. 20.5% of respondents reported difficulties obtaining their wig; mostly due to time and expense associated with travelling to the wig provider. </a:t>
            </a:r>
            <a:r>
              <a:rPr lang="en-US" sz="4500" dirty="0" smtClean="0"/>
              <a:t>The median score with regards to wig fit was 9/10. </a:t>
            </a:r>
            <a:r>
              <a:rPr lang="en-US" sz="4500" b="1" dirty="0" smtClean="0"/>
              <a:t>18</a:t>
            </a:r>
            <a:r>
              <a:rPr lang="en-US" sz="4500" b="1" dirty="0"/>
              <a:t>% of </a:t>
            </a:r>
            <a:r>
              <a:rPr lang="en-US" sz="4500" b="1" dirty="0" smtClean="0"/>
              <a:t>respondents </a:t>
            </a:r>
            <a:r>
              <a:rPr lang="en-US" sz="4500" b="1" dirty="0"/>
              <a:t>reported incurring additional costs when obtaining their wig; most commonly being charged for the wig to be cut and/ or styled.</a:t>
            </a:r>
          </a:p>
        </p:txBody>
      </p:sp>
      <p:sp>
        <p:nvSpPr>
          <p:cNvPr id="2157" name="Text Box 109"/>
          <p:cNvSpPr txBox="1">
            <a:spLocks noChangeArrowheads="1"/>
          </p:cNvSpPr>
          <p:nvPr/>
        </p:nvSpPr>
        <p:spPr bwMode="auto">
          <a:xfrm>
            <a:off x="15795625" y="27702649"/>
            <a:ext cx="12147549" cy="10628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6068" tIns="28033" rIns="56068" bIns="28033">
            <a:spAutoFit/>
          </a:bodyPr>
          <a:lstStyle>
            <a:lvl1pPr algn="l" defTabSz="561975">
              <a:defRPr>
                <a:solidFill>
                  <a:schemeClr val="tx1"/>
                </a:solidFill>
                <a:latin typeface="Arial" charset="0"/>
              </a:defRPr>
            </a:lvl1pPr>
            <a:lvl2pPr marL="280988" algn="l" defTabSz="561975">
              <a:defRPr>
                <a:solidFill>
                  <a:schemeClr val="tx1"/>
                </a:solidFill>
                <a:latin typeface="Arial" charset="0"/>
              </a:defRPr>
            </a:lvl2pPr>
            <a:lvl3pPr marL="561975" algn="l" defTabSz="561975">
              <a:defRPr>
                <a:solidFill>
                  <a:schemeClr val="tx1"/>
                </a:solidFill>
                <a:latin typeface="Arial" charset="0"/>
              </a:defRPr>
            </a:lvl3pPr>
            <a:lvl4pPr marL="839788" algn="l" defTabSz="561975">
              <a:defRPr>
                <a:solidFill>
                  <a:schemeClr val="tx1"/>
                </a:solidFill>
                <a:latin typeface="Arial" charset="0"/>
              </a:defRPr>
            </a:lvl4pPr>
            <a:lvl5pPr marL="1120775" algn="l" defTabSz="561975">
              <a:defRPr>
                <a:solidFill>
                  <a:schemeClr val="tx1"/>
                </a:solidFill>
                <a:latin typeface="Arial" charset="0"/>
              </a:defRPr>
            </a:lvl5pPr>
            <a:lvl6pPr marL="1577975" defTabSz="561975" fontAlgn="base">
              <a:spcBef>
                <a:spcPct val="0"/>
              </a:spcBef>
              <a:spcAft>
                <a:spcPct val="0"/>
              </a:spcAft>
              <a:defRPr>
                <a:solidFill>
                  <a:schemeClr val="tx1"/>
                </a:solidFill>
                <a:latin typeface="Arial" charset="0"/>
              </a:defRPr>
            </a:lvl6pPr>
            <a:lvl7pPr marL="2035175" defTabSz="561975" fontAlgn="base">
              <a:spcBef>
                <a:spcPct val="0"/>
              </a:spcBef>
              <a:spcAft>
                <a:spcPct val="0"/>
              </a:spcAft>
              <a:defRPr>
                <a:solidFill>
                  <a:schemeClr val="tx1"/>
                </a:solidFill>
                <a:latin typeface="Arial" charset="0"/>
              </a:defRPr>
            </a:lvl7pPr>
            <a:lvl8pPr marL="2492375" defTabSz="561975" fontAlgn="base">
              <a:spcBef>
                <a:spcPct val="0"/>
              </a:spcBef>
              <a:spcAft>
                <a:spcPct val="0"/>
              </a:spcAft>
              <a:defRPr>
                <a:solidFill>
                  <a:schemeClr val="tx1"/>
                </a:solidFill>
                <a:latin typeface="Arial" charset="0"/>
              </a:defRPr>
            </a:lvl8pPr>
            <a:lvl9pPr marL="2949575" defTabSz="561975" fontAlgn="base">
              <a:spcBef>
                <a:spcPct val="0"/>
              </a:spcBef>
              <a:spcAft>
                <a:spcPct val="0"/>
              </a:spcAft>
              <a:defRPr>
                <a:solidFill>
                  <a:schemeClr val="tx1"/>
                </a:solidFill>
                <a:latin typeface="Arial" charset="0"/>
              </a:defRPr>
            </a:lvl9pPr>
          </a:lstStyle>
          <a:p>
            <a:r>
              <a:rPr lang="en-US" sz="6600" b="1" dirty="0"/>
              <a:t>Conclusion</a:t>
            </a:r>
            <a:r>
              <a:rPr lang="en-US" sz="6600" b="1" dirty="0" smtClean="0"/>
              <a:t>:</a:t>
            </a:r>
          </a:p>
          <a:p>
            <a:r>
              <a:rPr lang="en-US" sz="4800" dirty="0" smtClean="0"/>
              <a:t>We </a:t>
            </a:r>
            <a:r>
              <a:rPr lang="en-US" sz="4800" dirty="0"/>
              <a:t>have altered our patient information leaflet to include pertinent information regarding suppliers and to affirm to patients that further costs with regard to their wig should not be necessary. We hope that in gaining a better understanding of the patient experience of wig provision we can guide patients more effectively through what is often an anxious time, and ensure they receive the most suitable product. This will ensure cost effectiveness to NHS Fife, while maintaining patient satisfaction.</a:t>
            </a:r>
          </a:p>
          <a:p>
            <a:endParaRPr lang="en-GB" sz="4500" dirty="0"/>
          </a:p>
        </p:txBody>
      </p:sp>
      <p:sp>
        <p:nvSpPr>
          <p:cNvPr id="3" name="TextBox 2"/>
          <p:cNvSpPr txBox="1"/>
          <p:nvPr/>
        </p:nvSpPr>
        <p:spPr>
          <a:xfrm>
            <a:off x="1483534" y="8901869"/>
            <a:ext cx="12562439" cy="13665279"/>
          </a:xfrm>
          <a:prstGeom prst="rect">
            <a:avLst/>
          </a:prstGeom>
          <a:noFill/>
        </p:spPr>
        <p:txBody>
          <a:bodyPr wrap="square" rtlCol="0">
            <a:spAutoFit/>
          </a:bodyPr>
          <a:lstStyle/>
          <a:p>
            <a:pPr algn="l"/>
            <a:r>
              <a:rPr lang="en-US" sz="6600" b="1" dirty="0" smtClean="0"/>
              <a:t>Objective:</a:t>
            </a:r>
            <a:endParaRPr lang="en-US" sz="6600" b="1" dirty="0" smtClean="0"/>
          </a:p>
          <a:p>
            <a:pPr algn="l"/>
            <a:r>
              <a:rPr lang="en-US" sz="4800" dirty="0" smtClean="0"/>
              <a:t>Patients </a:t>
            </a:r>
            <a:r>
              <a:rPr lang="en-US" sz="4800" dirty="0"/>
              <a:t>with hair loss in NHS Fife can be referred to dermatology, where they will be assessed in a dedicated hair clinic. Clinical need for a wig may include physiological, psychological and lifestyle factors. The provision of a wig can dramatically improve the quality of life for an alopecia patient. </a:t>
            </a:r>
            <a:r>
              <a:rPr lang="en-US" sz="4800" b="1" dirty="0"/>
              <a:t>NHS Fife </a:t>
            </a:r>
            <a:r>
              <a:rPr lang="en-US" sz="4800" b="1" dirty="0" smtClean="0"/>
              <a:t>spends </a:t>
            </a:r>
            <a:r>
              <a:rPr lang="en-US" sz="4800" b="1" dirty="0"/>
              <a:t>approximately </a:t>
            </a:r>
            <a:r>
              <a:rPr lang="en-US" sz="4800" b="1" dirty="0" smtClean="0"/>
              <a:t>£120,000 </a:t>
            </a:r>
            <a:r>
              <a:rPr lang="en-US" sz="4800" b="1" dirty="0"/>
              <a:t>per year on wig </a:t>
            </a:r>
            <a:r>
              <a:rPr lang="en-US" sz="4800" b="1" dirty="0" smtClean="0"/>
              <a:t>provision </a:t>
            </a:r>
            <a:r>
              <a:rPr lang="en-US" sz="4800" dirty="0" smtClean="0"/>
              <a:t>(includes other prescribers such as oncology). </a:t>
            </a:r>
            <a:r>
              <a:rPr lang="en-US" sz="4800" dirty="0"/>
              <a:t>Given the cost of wig provision it is imperative that we provide a service that meets the needs of the patient and therefore is cost effective to NHS Fife. We wished to evaluate the process of wig provision and seek our patients views on the service along with any suggestions for improvement.</a:t>
            </a:r>
            <a:endParaRPr lang="en-GB" sz="48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5552" y="832005"/>
            <a:ext cx="3462622" cy="3462622"/>
          </a:xfrm>
          <a:prstGeom prst="rect">
            <a:avLst/>
          </a:prstGeom>
        </p:spPr>
      </p:pic>
      <p:sp>
        <p:nvSpPr>
          <p:cNvPr id="10" name="TextBox 9"/>
          <p:cNvSpPr txBox="1"/>
          <p:nvPr/>
        </p:nvSpPr>
        <p:spPr>
          <a:xfrm>
            <a:off x="1502229" y="23278736"/>
            <a:ext cx="12558919" cy="6278642"/>
          </a:xfrm>
          <a:prstGeom prst="rect">
            <a:avLst/>
          </a:prstGeom>
          <a:noFill/>
        </p:spPr>
        <p:txBody>
          <a:bodyPr wrap="square" rtlCol="0">
            <a:spAutoFit/>
          </a:bodyPr>
          <a:lstStyle/>
          <a:p>
            <a:pPr algn="l"/>
            <a:r>
              <a:rPr lang="en-US" sz="6600" b="1" dirty="0"/>
              <a:t>Method</a:t>
            </a:r>
            <a:r>
              <a:rPr lang="en-US" sz="6600" b="1" dirty="0" smtClean="0"/>
              <a:t>:</a:t>
            </a:r>
          </a:p>
          <a:p>
            <a:pPr algn="l"/>
            <a:r>
              <a:rPr lang="en-US" sz="4800" dirty="0" smtClean="0"/>
              <a:t>Patients </a:t>
            </a:r>
            <a:r>
              <a:rPr lang="en-US" sz="4800" dirty="0"/>
              <a:t>who were provided with a wig in NHS Fife between </a:t>
            </a:r>
            <a:r>
              <a:rPr lang="en-US" sz="4800" dirty="0" smtClean="0"/>
              <a:t>1 April </a:t>
            </a:r>
            <a:r>
              <a:rPr lang="en-US" sz="4800" dirty="0"/>
              <a:t>2019 and </a:t>
            </a:r>
            <a:r>
              <a:rPr lang="en-US" sz="4800" dirty="0" smtClean="0"/>
              <a:t>31</a:t>
            </a:r>
            <a:r>
              <a:rPr lang="en-US" sz="4800" baseline="30000" dirty="0" smtClean="0"/>
              <a:t>st</a:t>
            </a:r>
            <a:r>
              <a:rPr lang="en-US" sz="4800" dirty="0" smtClean="0"/>
              <a:t> March </a:t>
            </a:r>
            <a:r>
              <a:rPr lang="en-US" sz="4800" dirty="0"/>
              <a:t>2020 were sent a questionnaire relating to the wig provision process. A stamped addressed envelope was included for completed questionnaires </a:t>
            </a:r>
            <a:r>
              <a:rPr lang="en-US" sz="4800" dirty="0" smtClean="0"/>
              <a:t>to be returned to the dermatology department.</a:t>
            </a:r>
            <a:endParaRPr lang="en-US" dirty="0"/>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4720" y="30992272"/>
            <a:ext cx="12409405" cy="7133806"/>
          </a:xfrm>
          <a:prstGeom prst="rect">
            <a:avLst/>
          </a:prstGeom>
        </p:spPr>
      </p:pic>
      <p:graphicFrame>
        <p:nvGraphicFramePr>
          <p:cNvPr id="13" name="Chart 12"/>
          <p:cNvGraphicFramePr/>
          <p:nvPr>
            <p:extLst>
              <p:ext uri="{D42A27DB-BD31-4B8C-83A1-F6EECF244321}">
                <p14:modId xmlns:p14="http://schemas.microsoft.com/office/powerpoint/2010/main" val="1220076967"/>
              </p:ext>
            </p:extLst>
          </p:nvPr>
        </p:nvGraphicFramePr>
        <p:xfrm>
          <a:off x="19594286" y="20967415"/>
          <a:ext cx="8149883" cy="5680814"/>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1502229" y="30089191"/>
            <a:ext cx="12847184" cy="646331"/>
          </a:xfrm>
          <a:prstGeom prst="rect">
            <a:avLst/>
          </a:prstGeom>
          <a:noFill/>
        </p:spPr>
        <p:txBody>
          <a:bodyPr wrap="square" rtlCol="0">
            <a:spAutoFit/>
          </a:bodyPr>
          <a:lstStyle/>
          <a:p>
            <a:r>
              <a:rPr lang="en-US" sz="3600" dirty="0" smtClean="0"/>
              <a:t>Figure 1: Wig questionnaire letter</a:t>
            </a:r>
            <a:endParaRPr lang="en-US" sz="3600" dirty="0"/>
          </a:p>
        </p:txBody>
      </p:sp>
      <p:sp>
        <p:nvSpPr>
          <p:cNvPr id="2" name="TextBox 1"/>
          <p:cNvSpPr txBox="1"/>
          <p:nvPr/>
        </p:nvSpPr>
        <p:spPr>
          <a:xfrm>
            <a:off x="23798213" y="22155844"/>
            <a:ext cx="2361746" cy="646331"/>
          </a:xfrm>
          <a:prstGeom prst="rect">
            <a:avLst/>
          </a:prstGeom>
          <a:noFill/>
        </p:spPr>
        <p:txBody>
          <a:bodyPr wrap="square" rtlCol="0">
            <a:spAutoFit/>
          </a:bodyPr>
          <a:lstStyle/>
          <a:p>
            <a:r>
              <a:rPr lang="en-US" sz="3600" dirty="0" smtClean="0"/>
              <a:t>YES- 18%</a:t>
            </a:r>
            <a:endParaRPr lang="en-US" sz="3600" dirty="0"/>
          </a:p>
        </p:txBody>
      </p:sp>
      <p:sp>
        <p:nvSpPr>
          <p:cNvPr id="4" name="TextBox 3"/>
          <p:cNvSpPr txBox="1"/>
          <p:nvPr/>
        </p:nvSpPr>
        <p:spPr>
          <a:xfrm>
            <a:off x="15438437" y="22914448"/>
            <a:ext cx="3798662" cy="2308324"/>
          </a:xfrm>
          <a:prstGeom prst="rect">
            <a:avLst/>
          </a:prstGeom>
          <a:noFill/>
        </p:spPr>
        <p:txBody>
          <a:bodyPr wrap="square" rtlCol="0">
            <a:spAutoFit/>
          </a:bodyPr>
          <a:lstStyle/>
          <a:p>
            <a:r>
              <a:rPr lang="en-US" sz="3600" dirty="0" smtClean="0"/>
              <a:t>Figure 2: 18% reported additional charges</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23380552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22725" rtl="0" eaLnBrk="1" fontAlgn="base" latinLnBrk="0" hangingPunct="1">
          <a:lnSpc>
            <a:spcPct val="100000"/>
          </a:lnSpc>
          <a:spcBef>
            <a:spcPct val="0"/>
          </a:spcBef>
          <a:spcAft>
            <a:spcPct val="0"/>
          </a:spcAft>
          <a:buClrTx/>
          <a:buSzTx/>
          <a:buFontTx/>
          <a:buNone/>
          <a:tabLst/>
          <a:defRPr kumimoji="0" lang="en-US" altLang="en-US" sz="7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22725" rtl="0" eaLnBrk="1" fontAlgn="base" latinLnBrk="0" hangingPunct="1">
          <a:lnSpc>
            <a:spcPct val="100000"/>
          </a:lnSpc>
          <a:spcBef>
            <a:spcPct val="0"/>
          </a:spcBef>
          <a:spcAft>
            <a:spcPct val="0"/>
          </a:spcAft>
          <a:buClrTx/>
          <a:buSzTx/>
          <a:buFontTx/>
          <a:buNone/>
          <a:tabLst/>
          <a:defRPr kumimoji="0" lang="en-US" altLang="en-US" sz="7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7675</TotalTime>
  <Words>404</Words>
  <Application>Microsoft Macintosh PowerPoint</Application>
  <PresentationFormat>Custom</PresentationFormat>
  <Paragraphs>24</Paragraphs>
  <Slides>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6" baseType="lpstr">
      <vt:lpstr>Times New Roman</vt:lpstr>
      <vt:lpstr>Arial</vt:lpstr>
      <vt:lpstr>Default Design</vt:lpstr>
      <vt:lpstr>CorelDRAW</vt:lpstr>
      <vt:lpstr>PowerPoint Presentation</vt:lpstr>
      <vt:lpstr>PowerPoint Presentation</vt:lpstr>
    </vt:vector>
  </TitlesOfParts>
  <Company>MegaPrint Inc.</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Ruth Robinson</cp:lastModifiedBy>
  <cp:revision>79</cp:revision>
  <cp:lastPrinted>2018-01-05T10:05:44Z</cp:lastPrinted>
  <dcterms:created xsi:type="dcterms:W3CDTF">2008-12-04T00:20:37Z</dcterms:created>
  <dcterms:modified xsi:type="dcterms:W3CDTF">2021-06-06T22:16:39Z</dcterms:modified>
  <cp:category>Research Poster</cp:category>
</cp:coreProperties>
</file>