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6256000"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377"/>
    <a:srgbClr val="C30D41"/>
    <a:srgbClr val="F56790"/>
    <a:srgbClr val="C8D1E0"/>
    <a:srgbClr val="BDC6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09" autoAdjust="0"/>
    <p:restoredTop sz="95701" autoAdjust="0"/>
  </p:normalViewPr>
  <p:slideViewPr>
    <p:cSldViewPr>
      <p:cViewPr varScale="1">
        <p:scale>
          <a:sx n="68" d="100"/>
          <a:sy n="68" d="100"/>
        </p:scale>
        <p:origin x="258" y="78"/>
      </p:cViewPr>
      <p:guideLst>
        <p:guide orient="horz" pos="2880"/>
        <p:guide pos="5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an1a\QMHData\Trust-Share\A&amp;E%20Toxicology%20Group\ICU%20data%20team\ICU%20tox%20audit%2029.06.2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obertsonhe\Downloads\Covid%20Data%20for%20Analysis%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obertsonhe\Downloads\Covid%20Data%20for%20Analysis%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312990194888175E-2"/>
          <c:y val="2.1107210081815563E-2"/>
          <c:w val="0.70915174126937131"/>
          <c:h val="0.84235673857310955"/>
        </c:manualLayout>
      </c:layout>
      <c:lineChart>
        <c:grouping val="standard"/>
        <c:varyColors val="0"/>
        <c:ser>
          <c:idx val="0"/>
          <c:order val="0"/>
          <c:tx>
            <c:strRef>
              <c:f>'Monthly breakdown'!$B$1</c:f>
              <c:strCache>
                <c:ptCount val="1"/>
                <c:pt idx="0">
                  <c:v>ICU admissions</c:v>
                </c:pt>
              </c:strCache>
            </c:strRef>
          </c:tx>
          <c:marker>
            <c:symbol val="none"/>
          </c:marker>
          <c:cat>
            <c:numRef>
              <c:f>'Monthly breakdown'!$A$2:$A$29</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'Monthly breakdown'!$B$2:$B$29</c:f>
              <c:numCache>
                <c:formatCode>General</c:formatCode>
                <c:ptCount val="28"/>
                <c:pt idx="0">
                  <c:v>3</c:v>
                </c:pt>
                <c:pt idx="1">
                  <c:v>3</c:v>
                </c:pt>
                <c:pt idx="2">
                  <c:v>7</c:v>
                </c:pt>
                <c:pt idx="3">
                  <c:v>0</c:v>
                </c:pt>
                <c:pt idx="4">
                  <c:v>3</c:v>
                </c:pt>
                <c:pt idx="5">
                  <c:v>6</c:v>
                </c:pt>
                <c:pt idx="6">
                  <c:v>4</c:v>
                </c:pt>
                <c:pt idx="7">
                  <c:v>2</c:v>
                </c:pt>
                <c:pt idx="8">
                  <c:v>4</c:v>
                </c:pt>
                <c:pt idx="9">
                  <c:v>2</c:v>
                </c:pt>
                <c:pt idx="10">
                  <c:v>3</c:v>
                </c:pt>
                <c:pt idx="11">
                  <c:v>4</c:v>
                </c:pt>
                <c:pt idx="12">
                  <c:v>2</c:v>
                </c:pt>
                <c:pt idx="13">
                  <c:v>4</c:v>
                </c:pt>
                <c:pt idx="14">
                  <c:v>6</c:v>
                </c:pt>
                <c:pt idx="15">
                  <c:v>4</c:v>
                </c:pt>
                <c:pt idx="16">
                  <c:v>3</c:v>
                </c:pt>
                <c:pt idx="17">
                  <c:v>5</c:v>
                </c:pt>
                <c:pt idx="18">
                  <c:v>3</c:v>
                </c:pt>
                <c:pt idx="19">
                  <c:v>3</c:v>
                </c:pt>
                <c:pt idx="20">
                  <c:v>3</c:v>
                </c:pt>
                <c:pt idx="21">
                  <c:v>5</c:v>
                </c:pt>
                <c:pt idx="22">
                  <c:v>4</c:v>
                </c:pt>
                <c:pt idx="23">
                  <c:v>3</c:v>
                </c:pt>
                <c:pt idx="24">
                  <c:v>4</c:v>
                </c:pt>
                <c:pt idx="25">
                  <c:v>8</c:v>
                </c:pt>
                <c:pt idx="26">
                  <c:v>3</c:v>
                </c:pt>
                <c:pt idx="27">
                  <c:v>5</c:v>
                </c:pt>
              </c:numCache>
            </c:numRef>
          </c:val>
          <c:smooth val="0"/>
          <c:extLst>
            <c:ext xmlns:c16="http://schemas.microsoft.com/office/drawing/2014/chart" uri="{C3380CC4-5D6E-409C-BE32-E72D297353CC}">
              <c16:uniqueId val="{00000000-280D-438C-9D5D-40C1ED08D26F}"/>
            </c:ext>
          </c:extLst>
        </c:ser>
        <c:ser>
          <c:idx val="1"/>
          <c:order val="1"/>
          <c:tx>
            <c:strRef>
              <c:f>'Monthly breakdown'!$C$1</c:f>
              <c:strCache>
                <c:ptCount val="1"/>
                <c:pt idx="0">
                  <c:v>Level 2 Admissions</c:v>
                </c:pt>
              </c:strCache>
            </c:strRef>
          </c:tx>
          <c:marker>
            <c:symbol val="none"/>
          </c:marker>
          <c:cat>
            <c:numRef>
              <c:f>'Monthly breakdown'!$A$2:$A$29</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'Monthly breakdown'!$C$2:$C$29</c:f>
              <c:numCache>
                <c:formatCode>General</c:formatCode>
                <c:ptCount val="28"/>
                <c:pt idx="0">
                  <c:v>4</c:v>
                </c:pt>
                <c:pt idx="1">
                  <c:v>4</c:v>
                </c:pt>
                <c:pt idx="2">
                  <c:v>9</c:v>
                </c:pt>
                <c:pt idx="3">
                  <c:v>6</c:v>
                </c:pt>
                <c:pt idx="4">
                  <c:v>2</c:v>
                </c:pt>
                <c:pt idx="5">
                  <c:v>4</c:v>
                </c:pt>
                <c:pt idx="6">
                  <c:v>6</c:v>
                </c:pt>
                <c:pt idx="7">
                  <c:v>3</c:v>
                </c:pt>
                <c:pt idx="8">
                  <c:v>4</c:v>
                </c:pt>
                <c:pt idx="9">
                  <c:v>1</c:v>
                </c:pt>
                <c:pt idx="10">
                  <c:v>4</c:v>
                </c:pt>
                <c:pt idx="11">
                  <c:v>8</c:v>
                </c:pt>
                <c:pt idx="12">
                  <c:v>3</c:v>
                </c:pt>
                <c:pt idx="13">
                  <c:v>9</c:v>
                </c:pt>
                <c:pt idx="14">
                  <c:v>3</c:v>
                </c:pt>
                <c:pt idx="15">
                  <c:v>9</c:v>
                </c:pt>
                <c:pt idx="16">
                  <c:v>7</c:v>
                </c:pt>
                <c:pt idx="17">
                  <c:v>3</c:v>
                </c:pt>
                <c:pt idx="18">
                  <c:v>4</c:v>
                </c:pt>
                <c:pt idx="19">
                  <c:v>3</c:v>
                </c:pt>
                <c:pt idx="20">
                  <c:v>5</c:v>
                </c:pt>
                <c:pt idx="21">
                  <c:v>2</c:v>
                </c:pt>
                <c:pt idx="22">
                  <c:v>4</c:v>
                </c:pt>
                <c:pt idx="23">
                  <c:v>8</c:v>
                </c:pt>
                <c:pt idx="24">
                  <c:v>8</c:v>
                </c:pt>
                <c:pt idx="25">
                  <c:v>12</c:v>
                </c:pt>
                <c:pt idx="26">
                  <c:v>6</c:v>
                </c:pt>
                <c:pt idx="27">
                  <c:v>4</c:v>
                </c:pt>
              </c:numCache>
            </c:numRef>
          </c:val>
          <c:smooth val="0"/>
          <c:extLst>
            <c:ext xmlns:c16="http://schemas.microsoft.com/office/drawing/2014/chart" uri="{C3380CC4-5D6E-409C-BE32-E72D297353CC}">
              <c16:uniqueId val="{00000001-280D-438C-9D5D-40C1ED08D26F}"/>
            </c:ext>
          </c:extLst>
        </c:ser>
        <c:ser>
          <c:idx val="2"/>
          <c:order val="2"/>
          <c:tx>
            <c:strRef>
              <c:f>'Monthly breakdown'!$D$1</c:f>
              <c:strCache>
                <c:ptCount val="1"/>
                <c:pt idx="0">
                  <c:v>Total Critical Care</c:v>
                </c:pt>
              </c:strCache>
            </c:strRef>
          </c:tx>
          <c:marker>
            <c:symbol val="none"/>
          </c:marker>
          <c:cat>
            <c:numRef>
              <c:f>'Monthly breakdown'!$A$2:$A$29</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'Monthly breakdown'!$D$2:$D$29</c:f>
              <c:numCache>
                <c:formatCode>General</c:formatCode>
                <c:ptCount val="28"/>
                <c:pt idx="0">
                  <c:v>7</c:v>
                </c:pt>
                <c:pt idx="1">
                  <c:v>7</c:v>
                </c:pt>
                <c:pt idx="2">
                  <c:v>16</c:v>
                </c:pt>
                <c:pt idx="3">
                  <c:v>6</c:v>
                </c:pt>
                <c:pt idx="4">
                  <c:v>5</c:v>
                </c:pt>
                <c:pt idx="5">
                  <c:v>10</c:v>
                </c:pt>
                <c:pt idx="6">
                  <c:v>10</c:v>
                </c:pt>
                <c:pt idx="7">
                  <c:v>5</c:v>
                </c:pt>
                <c:pt idx="8">
                  <c:v>8</c:v>
                </c:pt>
                <c:pt idx="9">
                  <c:v>3</c:v>
                </c:pt>
                <c:pt idx="10">
                  <c:v>7</c:v>
                </c:pt>
                <c:pt idx="11">
                  <c:v>12</c:v>
                </c:pt>
                <c:pt idx="12">
                  <c:v>5</c:v>
                </c:pt>
                <c:pt idx="13">
                  <c:v>13</c:v>
                </c:pt>
                <c:pt idx="14">
                  <c:v>9</c:v>
                </c:pt>
                <c:pt idx="15">
                  <c:v>13</c:v>
                </c:pt>
                <c:pt idx="16">
                  <c:v>10</c:v>
                </c:pt>
                <c:pt idx="17">
                  <c:v>8</c:v>
                </c:pt>
                <c:pt idx="18">
                  <c:v>7</c:v>
                </c:pt>
                <c:pt idx="19">
                  <c:v>6</c:v>
                </c:pt>
                <c:pt idx="20">
                  <c:v>8</c:v>
                </c:pt>
                <c:pt idx="21">
                  <c:v>7</c:v>
                </c:pt>
                <c:pt idx="22">
                  <c:v>8</c:v>
                </c:pt>
                <c:pt idx="23">
                  <c:v>11</c:v>
                </c:pt>
                <c:pt idx="24">
                  <c:v>12</c:v>
                </c:pt>
                <c:pt idx="25">
                  <c:v>20</c:v>
                </c:pt>
                <c:pt idx="26">
                  <c:v>9</c:v>
                </c:pt>
                <c:pt idx="27">
                  <c:v>9</c:v>
                </c:pt>
              </c:numCache>
            </c:numRef>
          </c:val>
          <c:smooth val="0"/>
          <c:extLst>
            <c:ext xmlns:c16="http://schemas.microsoft.com/office/drawing/2014/chart" uri="{C3380CC4-5D6E-409C-BE32-E72D297353CC}">
              <c16:uniqueId val="{00000002-280D-438C-9D5D-40C1ED08D26F}"/>
            </c:ext>
          </c:extLst>
        </c:ser>
        <c:dLbls>
          <c:showLegendKey val="0"/>
          <c:showVal val="0"/>
          <c:showCatName val="0"/>
          <c:showSerName val="0"/>
          <c:showPercent val="0"/>
          <c:showBubbleSize val="0"/>
        </c:dLbls>
        <c:smooth val="0"/>
        <c:axId val="98860416"/>
        <c:axId val="99234944"/>
      </c:lineChart>
      <c:dateAx>
        <c:axId val="98860416"/>
        <c:scaling>
          <c:orientation val="minMax"/>
        </c:scaling>
        <c:delete val="0"/>
        <c:axPos val="b"/>
        <c:numFmt formatCode="mmm\-yy" sourceLinked="1"/>
        <c:majorTickMark val="out"/>
        <c:minorTickMark val="none"/>
        <c:tickLblPos val="nextTo"/>
        <c:crossAx val="99234944"/>
        <c:crosses val="autoZero"/>
        <c:auto val="1"/>
        <c:lblOffset val="100"/>
        <c:baseTimeUnit val="months"/>
      </c:dateAx>
      <c:valAx>
        <c:axId val="99234944"/>
        <c:scaling>
          <c:orientation val="minMax"/>
        </c:scaling>
        <c:delete val="0"/>
        <c:axPos val="l"/>
        <c:numFmt formatCode="General" sourceLinked="1"/>
        <c:majorTickMark val="out"/>
        <c:minorTickMark val="none"/>
        <c:tickLblPos val="nextTo"/>
        <c:crossAx val="98860416"/>
        <c:crosses val="autoZero"/>
        <c:crossBetween val="between"/>
      </c:valAx>
      <c:spPr>
        <a:noFill/>
        <a:ln w="25400">
          <a:noFill/>
        </a:ln>
      </c:spPr>
    </c:plotArea>
    <c:legend>
      <c:legendPos val="r"/>
      <c:overlay val="0"/>
    </c:legend>
    <c:plotVisOnly val="1"/>
    <c:dispBlanksAs val="gap"/>
    <c:showDLblsOverMax val="0"/>
  </c:chart>
  <c:spPr>
    <a:solidFill>
      <a:schemeClr val="bg1"/>
    </a:solidFill>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'Full Dataset'!$B$1</c:f>
              <c:strCache>
                <c:ptCount val="1"/>
                <c:pt idx="0">
                  <c:v>Total attendances</c:v>
                </c:pt>
              </c:strCache>
            </c:strRef>
          </c:tx>
          <c:marker>
            <c:symbol val="none"/>
          </c:marker>
          <c:cat>
            <c:numRef>
              <c:f>'Full Dataset'!$A$2:$A$28</c:f>
              <c:numCache>
                <c:formatCode>mmm\-yy</c:formatCode>
                <c:ptCount val="27"/>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numCache>
            </c:numRef>
          </c:cat>
          <c:val>
            <c:numRef>
              <c:f>'Full Dataset'!$B$2:$B$28</c:f>
              <c:numCache>
                <c:formatCode>#,##0</c:formatCode>
                <c:ptCount val="27"/>
                <c:pt idx="0">
                  <c:v>5651</c:v>
                </c:pt>
                <c:pt idx="1">
                  <c:v>6228</c:v>
                </c:pt>
                <c:pt idx="2">
                  <c:v>5740</c:v>
                </c:pt>
                <c:pt idx="3">
                  <c:v>5889</c:v>
                </c:pt>
                <c:pt idx="4">
                  <c:v>5607</c:v>
                </c:pt>
                <c:pt idx="5">
                  <c:v>5537</c:v>
                </c:pt>
                <c:pt idx="6">
                  <c:v>5479</c:v>
                </c:pt>
                <c:pt idx="7">
                  <c:v>5412</c:v>
                </c:pt>
                <c:pt idx="8">
                  <c:v>5651</c:v>
                </c:pt>
                <c:pt idx="9">
                  <c:v>5515</c:v>
                </c:pt>
                <c:pt idx="10">
                  <c:v>5153</c:v>
                </c:pt>
                <c:pt idx="11">
                  <c:v>5794</c:v>
                </c:pt>
                <c:pt idx="12">
                  <c:v>5818</c:v>
                </c:pt>
                <c:pt idx="13">
                  <c:v>6072</c:v>
                </c:pt>
                <c:pt idx="14">
                  <c:v>5709</c:v>
                </c:pt>
                <c:pt idx="15">
                  <c:v>5968</c:v>
                </c:pt>
                <c:pt idx="16">
                  <c:v>6052</c:v>
                </c:pt>
                <c:pt idx="17">
                  <c:v>6014</c:v>
                </c:pt>
                <c:pt idx="18">
                  <c:v>5720</c:v>
                </c:pt>
                <c:pt idx="19">
                  <c:v>5715</c:v>
                </c:pt>
                <c:pt idx="20">
                  <c:v>5832</c:v>
                </c:pt>
                <c:pt idx="21">
                  <c:v>5662</c:v>
                </c:pt>
                <c:pt idx="22">
                  <c:v>5317</c:v>
                </c:pt>
                <c:pt idx="23">
                  <c:v>4189</c:v>
                </c:pt>
                <c:pt idx="24" formatCode="General">
                  <c:v>2511</c:v>
                </c:pt>
                <c:pt idx="25" formatCode="General">
                  <c:v>3821</c:v>
                </c:pt>
                <c:pt idx="26" formatCode="General">
                  <c:v>4358</c:v>
                </c:pt>
              </c:numCache>
            </c:numRef>
          </c:val>
          <c:smooth val="0"/>
          <c:extLst>
            <c:ext xmlns:c16="http://schemas.microsoft.com/office/drawing/2014/chart" uri="{C3380CC4-5D6E-409C-BE32-E72D297353CC}">
              <c16:uniqueId val="{00000000-3D2D-41BC-BD5E-D2BE60C380C9}"/>
            </c:ext>
          </c:extLst>
        </c:ser>
        <c:ser>
          <c:idx val="1"/>
          <c:order val="1"/>
          <c:tx>
            <c:strRef>
              <c:f>'Full Dataset'!$C$1</c:f>
              <c:strCache>
                <c:ptCount val="1"/>
                <c:pt idx="0">
                  <c:v>All Drug/Alcohol Attendances</c:v>
                </c:pt>
              </c:strCache>
            </c:strRef>
          </c:tx>
          <c:marker>
            <c:symbol val="none"/>
          </c:marker>
          <c:cat>
            <c:numRef>
              <c:f>'Full Dataset'!$A$2:$A$28</c:f>
              <c:numCache>
                <c:formatCode>mmm\-yy</c:formatCode>
                <c:ptCount val="27"/>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numCache>
            </c:numRef>
          </c:cat>
          <c:val>
            <c:numRef>
              <c:f>'Full Dataset'!$C$2:$C$28</c:f>
              <c:numCache>
                <c:formatCode>General</c:formatCode>
                <c:ptCount val="27"/>
                <c:pt idx="0">
                  <c:v>258</c:v>
                </c:pt>
                <c:pt idx="1">
                  <c:v>265</c:v>
                </c:pt>
                <c:pt idx="2">
                  <c:v>262</c:v>
                </c:pt>
                <c:pt idx="3">
                  <c:v>378</c:v>
                </c:pt>
                <c:pt idx="4">
                  <c:v>295</c:v>
                </c:pt>
                <c:pt idx="5">
                  <c:v>274</c:v>
                </c:pt>
                <c:pt idx="6">
                  <c:v>314</c:v>
                </c:pt>
                <c:pt idx="7">
                  <c:v>316</c:v>
                </c:pt>
                <c:pt idx="8">
                  <c:v>357</c:v>
                </c:pt>
                <c:pt idx="9">
                  <c:v>291</c:v>
                </c:pt>
                <c:pt idx="10">
                  <c:v>300</c:v>
                </c:pt>
                <c:pt idx="11">
                  <c:v>350</c:v>
                </c:pt>
                <c:pt idx="12">
                  <c:v>363</c:v>
                </c:pt>
                <c:pt idx="13">
                  <c:v>374</c:v>
                </c:pt>
                <c:pt idx="14">
                  <c:v>347</c:v>
                </c:pt>
                <c:pt idx="15">
                  <c:v>370</c:v>
                </c:pt>
                <c:pt idx="16">
                  <c:v>377</c:v>
                </c:pt>
                <c:pt idx="17">
                  <c:v>331</c:v>
                </c:pt>
                <c:pt idx="18">
                  <c:v>316</c:v>
                </c:pt>
                <c:pt idx="19">
                  <c:v>315</c:v>
                </c:pt>
                <c:pt idx="20">
                  <c:v>336</c:v>
                </c:pt>
                <c:pt idx="21">
                  <c:v>366</c:v>
                </c:pt>
                <c:pt idx="22">
                  <c:v>306</c:v>
                </c:pt>
                <c:pt idx="23">
                  <c:v>253</c:v>
                </c:pt>
                <c:pt idx="24">
                  <c:v>212</c:v>
                </c:pt>
                <c:pt idx="25">
                  <c:v>288</c:v>
                </c:pt>
                <c:pt idx="26">
                  <c:v>339</c:v>
                </c:pt>
              </c:numCache>
            </c:numRef>
          </c:val>
          <c:smooth val="0"/>
          <c:extLst>
            <c:ext xmlns:c16="http://schemas.microsoft.com/office/drawing/2014/chart" uri="{C3380CC4-5D6E-409C-BE32-E72D297353CC}">
              <c16:uniqueId val="{00000001-3D2D-41BC-BD5E-D2BE60C380C9}"/>
            </c:ext>
          </c:extLst>
        </c:ser>
        <c:dLbls>
          <c:showLegendKey val="0"/>
          <c:showVal val="0"/>
          <c:showCatName val="0"/>
          <c:showSerName val="0"/>
          <c:showPercent val="0"/>
          <c:showBubbleSize val="0"/>
        </c:dLbls>
        <c:smooth val="0"/>
        <c:axId val="99264768"/>
        <c:axId val="99266560"/>
      </c:lineChart>
      <c:dateAx>
        <c:axId val="99264768"/>
        <c:scaling>
          <c:orientation val="minMax"/>
        </c:scaling>
        <c:delete val="0"/>
        <c:axPos val="b"/>
        <c:numFmt formatCode="mmm\-yy" sourceLinked="1"/>
        <c:majorTickMark val="out"/>
        <c:minorTickMark val="none"/>
        <c:tickLblPos val="nextTo"/>
        <c:crossAx val="99266560"/>
        <c:crosses val="autoZero"/>
        <c:auto val="1"/>
        <c:lblOffset val="100"/>
        <c:baseTimeUnit val="months"/>
      </c:dateAx>
      <c:valAx>
        <c:axId val="99266560"/>
        <c:scaling>
          <c:orientation val="minMax"/>
        </c:scaling>
        <c:delete val="0"/>
        <c:axPos val="l"/>
        <c:numFmt formatCode="#,##0" sourceLinked="1"/>
        <c:majorTickMark val="out"/>
        <c:minorTickMark val="none"/>
        <c:tickLblPos val="nextTo"/>
        <c:crossAx val="99264768"/>
        <c:crosses val="autoZero"/>
        <c:crossBetween val="between"/>
      </c:valAx>
    </c:plotArea>
    <c:legend>
      <c:legendPos val="r"/>
      <c:overlay val="0"/>
    </c:legend>
    <c:plotVisOnly val="1"/>
    <c:dispBlanksAs val="gap"/>
    <c:showDLblsOverMax val="0"/>
  </c:chart>
  <c:spPr>
    <a:solidFill>
      <a:schemeClr val="bg1"/>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lineChart>
        <c:grouping val="standard"/>
        <c:varyColors val="0"/>
        <c:ser>
          <c:idx val="0"/>
          <c:order val="0"/>
          <c:tx>
            <c:strRef>
              <c:f>'Full Dataset'!$S$1</c:f>
              <c:strCache>
                <c:ptCount val="1"/>
                <c:pt idx="0">
                  <c:v>Other drug-related (total)</c:v>
                </c:pt>
              </c:strCache>
            </c:strRef>
          </c:tx>
          <c:marker>
            <c:symbol val="none"/>
          </c:marker>
          <c:cat>
            <c:numRef>
              <c:f>'Full Dataset'!$R$2:$R$28</c:f>
              <c:numCache>
                <c:formatCode>mmm\-yy</c:formatCode>
                <c:ptCount val="27"/>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numCache>
            </c:numRef>
          </c:cat>
          <c:val>
            <c:numRef>
              <c:f>'Full Dataset'!$S$2:$S$28</c:f>
              <c:numCache>
                <c:formatCode>General</c:formatCode>
                <c:ptCount val="27"/>
                <c:pt idx="0">
                  <c:v>59</c:v>
                </c:pt>
                <c:pt idx="1">
                  <c:v>69</c:v>
                </c:pt>
                <c:pt idx="2">
                  <c:v>78</c:v>
                </c:pt>
                <c:pt idx="3">
                  <c:v>96</c:v>
                </c:pt>
                <c:pt idx="4">
                  <c:v>64</c:v>
                </c:pt>
                <c:pt idx="5">
                  <c:v>87</c:v>
                </c:pt>
                <c:pt idx="6">
                  <c:v>86</c:v>
                </c:pt>
                <c:pt idx="7">
                  <c:v>60</c:v>
                </c:pt>
                <c:pt idx="8">
                  <c:v>92</c:v>
                </c:pt>
                <c:pt idx="9">
                  <c:v>77</c:v>
                </c:pt>
                <c:pt idx="10">
                  <c:v>85</c:v>
                </c:pt>
                <c:pt idx="11">
                  <c:v>94</c:v>
                </c:pt>
                <c:pt idx="12">
                  <c:v>73</c:v>
                </c:pt>
                <c:pt idx="13">
                  <c:v>105</c:v>
                </c:pt>
                <c:pt idx="14">
                  <c:v>100</c:v>
                </c:pt>
                <c:pt idx="15">
                  <c:v>99</c:v>
                </c:pt>
                <c:pt idx="16">
                  <c:v>87</c:v>
                </c:pt>
                <c:pt idx="17">
                  <c:v>97</c:v>
                </c:pt>
                <c:pt idx="18">
                  <c:v>78</c:v>
                </c:pt>
                <c:pt idx="19">
                  <c:v>89</c:v>
                </c:pt>
                <c:pt idx="20">
                  <c:v>67</c:v>
                </c:pt>
                <c:pt idx="21">
                  <c:v>93</c:v>
                </c:pt>
                <c:pt idx="22">
                  <c:v>74</c:v>
                </c:pt>
                <c:pt idx="23">
                  <c:v>73</c:v>
                </c:pt>
                <c:pt idx="24">
                  <c:v>68</c:v>
                </c:pt>
                <c:pt idx="25">
                  <c:v>89</c:v>
                </c:pt>
                <c:pt idx="26">
                  <c:v>110</c:v>
                </c:pt>
              </c:numCache>
            </c:numRef>
          </c:val>
          <c:smooth val="0"/>
          <c:extLst>
            <c:ext xmlns:c16="http://schemas.microsoft.com/office/drawing/2014/chart" uri="{C3380CC4-5D6E-409C-BE32-E72D297353CC}">
              <c16:uniqueId val="{00000000-B3AB-478E-917B-F42C708DA2AA}"/>
            </c:ext>
          </c:extLst>
        </c:ser>
        <c:dLbls>
          <c:showLegendKey val="0"/>
          <c:showVal val="0"/>
          <c:showCatName val="0"/>
          <c:showSerName val="0"/>
          <c:showPercent val="0"/>
          <c:showBubbleSize val="0"/>
        </c:dLbls>
        <c:smooth val="0"/>
        <c:axId val="98655232"/>
        <c:axId val="98661120"/>
      </c:lineChart>
      <c:dateAx>
        <c:axId val="98655232"/>
        <c:scaling>
          <c:orientation val="minMax"/>
        </c:scaling>
        <c:delete val="0"/>
        <c:axPos val="b"/>
        <c:numFmt formatCode="mmm\-yy" sourceLinked="1"/>
        <c:majorTickMark val="out"/>
        <c:minorTickMark val="none"/>
        <c:tickLblPos val="nextTo"/>
        <c:spPr>
          <a:ln>
            <a:solidFill>
              <a:schemeClr val="tx1"/>
            </a:solidFill>
          </a:ln>
        </c:spPr>
        <c:crossAx val="98661120"/>
        <c:crosses val="autoZero"/>
        <c:auto val="1"/>
        <c:lblOffset val="100"/>
        <c:baseTimeUnit val="months"/>
      </c:dateAx>
      <c:valAx>
        <c:axId val="98661120"/>
        <c:scaling>
          <c:orientation val="minMax"/>
        </c:scaling>
        <c:delete val="0"/>
        <c:axPos val="l"/>
        <c:numFmt formatCode="General" sourceLinked="1"/>
        <c:majorTickMark val="out"/>
        <c:minorTickMark val="none"/>
        <c:tickLblPos val="nextTo"/>
        <c:crossAx val="98655232"/>
        <c:crosses val="autoZero"/>
        <c:crossBetween val="between"/>
      </c:valAx>
      <c:spPr>
        <a:noFill/>
        <a:ln w="25400">
          <a:noFill/>
        </a:ln>
      </c:spPr>
    </c:plotArea>
    <c:plotVisOnly val="1"/>
    <c:dispBlanksAs val="gap"/>
    <c:showDLblsOverMax val="0"/>
  </c:chart>
  <c:spPr>
    <a:ln>
      <a:solidFill>
        <a:schemeClr val="tx1"/>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4BD7E8-E654-413D-9A93-39B37E6E0E2F}" type="datetimeFigureOut">
              <a:rPr lang="en-GB" smtClean="0"/>
              <a:pPr/>
              <a:t>21/10/2020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0931A-EE80-4814-B4EB-B75F1DA2B6C1}" type="slidenum">
              <a:rPr lang="en-GB" smtClean="0"/>
              <a:pPr/>
              <a:t>‹#›</a:t>
            </a:fld>
            <a:endParaRPr lang="en-GB"/>
          </a:p>
        </p:txBody>
      </p:sp>
    </p:spTree>
    <p:extLst>
      <p:ext uri="{BB962C8B-B14F-4D97-AF65-F5344CB8AC3E}">
        <p14:creationId xmlns:p14="http://schemas.microsoft.com/office/powerpoint/2010/main" val="1273768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569"/>
            <a:ext cx="13817600" cy="1960033"/>
          </a:xfrm>
        </p:spPr>
        <p:txBody>
          <a:bodyPr/>
          <a:lstStyle/>
          <a:p>
            <a:r>
              <a:rPr lang="en-US"/>
              <a:t>Click to edit Master title style</a:t>
            </a:r>
            <a:endParaRPr lang="en-GB"/>
          </a:p>
        </p:txBody>
      </p:sp>
      <p:sp>
        <p:nvSpPr>
          <p:cNvPr id="3" name="Subtitle 2"/>
          <p:cNvSpPr>
            <a:spLocks noGrp="1"/>
          </p:cNvSpPr>
          <p:nvPr>
            <p:ph type="subTitle" idx="1"/>
          </p:nvPr>
        </p:nvSpPr>
        <p:spPr>
          <a:xfrm>
            <a:off x="2438400" y="5181600"/>
            <a:ext cx="113792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366188"/>
            <a:ext cx="365760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12800" y="366188"/>
            <a:ext cx="10701867"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113" y="5875867"/>
            <a:ext cx="138176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1284113" y="3875621"/>
            <a:ext cx="138176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12800" y="2133604"/>
            <a:ext cx="717973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8263467" y="2133604"/>
            <a:ext cx="717973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812801" y="2046817"/>
            <a:ext cx="718255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801" y="2899833"/>
            <a:ext cx="718255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8257826" y="2046817"/>
            <a:ext cx="7185377"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8257826" y="2899833"/>
            <a:ext cx="7185377"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364067"/>
            <a:ext cx="5348113"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6355647" y="364070"/>
            <a:ext cx="9087557"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12803" y="1913470"/>
            <a:ext cx="5348113"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3"/>
            <a:ext cx="97536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3186290" y="81703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3186290" y="7156454"/>
            <a:ext cx="97536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11C5B1-0970-4D82-A911-7EC364005E0D}"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2800" y="366184"/>
            <a:ext cx="146304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12800" y="2133604"/>
            <a:ext cx="146304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12800" y="8475137"/>
            <a:ext cx="3793067"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311C5B1-0970-4D82-A911-7EC364005E0D}" type="datetimeFigureOut">
              <a:rPr lang="en-GB" smtClean="0"/>
              <a:pPr/>
              <a:t>21/10/2020</a:t>
            </a:fld>
            <a:endParaRPr lang="en-GB"/>
          </a:p>
        </p:txBody>
      </p:sp>
      <p:sp>
        <p:nvSpPr>
          <p:cNvPr id="5" name="Footer Placeholder 4"/>
          <p:cNvSpPr>
            <a:spLocks noGrp="1"/>
          </p:cNvSpPr>
          <p:nvPr>
            <p:ph type="ftr" sz="quarter" idx="3"/>
          </p:nvPr>
        </p:nvSpPr>
        <p:spPr>
          <a:xfrm>
            <a:off x="5554134" y="8475137"/>
            <a:ext cx="5147733"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1650133" y="8475137"/>
            <a:ext cx="3793067"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891E929-9F08-4702-A328-00413DB8BBE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032" y="0"/>
            <a:ext cx="16251936" cy="914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id="{7C7C3974-353F-4186-A491-E249371BF215}"/>
              </a:ext>
            </a:extLst>
          </p:cNvPr>
          <p:cNvGrpSpPr/>
          <p:nvPr/>
        </p:nvGrpSpPr>
        <p:grpSpPr>
          <a:xfrm>
            <a:off x="1" y="1"/>
            <a:ext cx="16256000" cy="9144000"/>
            <a:chOff x="-2012" y="0"/>
            <a:chExt cx="16258012" cy="10977987"/>
          </a:xfrm>
        </p:grpSpPr>
        <p:pic>
          <p:nvPicPr>
            <p:cNvPr id="7" name="Picture 6" descr="A large building in the background&#10;&#10;Description automatically generated">
              <a:extLst>
                <a:ext uri="{FF2B5EF4-FFF2-40B4-BE49-F238E27FC236}">
                  <a16:creationId xmlns:a16="http://schemas.microsoft.com/office/drawing/2014/main" id="{830A8A26-1491-4720-B373-90BEF9E05AE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938" r="1" b="18882"/>
            <a:stretch/>
          </p:blipFill>
          <p:spPr>
            <a:xfrm>
              <a:off x="-2012" y="1835696"/>
              <a:ext cx="16255980" cy="9142291"/>
            </a:xfrm>
            <a:prstGeom prst="rect">
              <a:avLst/>
            </a:prstGeom>
          </p:spPr>
        </p:pic>
        <p:pic>
          <p:nvPicPr>
            <p:cNvPr id="9" name="Picture 8" descr="A large building in the background&#10;&#10;Description automatically generated">
              <a:extLst>
                <a:ext uri="{FF2B5EF4-FFF2-40B4-BE49-F238E27FC236}">
                  <a16:creationId xmlns:a16="http://schemas.microsoft.com/office/drawing/2014/main" id="{1ED4A210-9484-488E-9C03-AB087DB1C93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538" b="83075"/>
            <a:stretch/>
          </p:blipFill>
          <p:spPr>
            <a:xfrm>
              <a:off x="0" y="0"/>
              <a:ext cx="16256000" cy="1835696"/>
            </a:xfrm>
            <a:prstGeom prst="rect">
              <a:avLst/>
            </a:prstGeom>
          </p:spPr>
        </p:pic>
      </p:grpSp>
      <p:sp>
        <p:nvSpPr>
          <p:cNvPr id="6" name="TextBox 5"/>
          <p:cNvSpPr txBox="1"/>
          <p:nvPr/>
        </p:nvSpPr>
        <p:spPr>
          <a:xfrm>
            <a:off x="207120" y="0"/>
            <a:ext cx="13600608" cy="1384995"/>
          </a:xfrm>
          <a:prstGeom prst="rect">
            <a:avLst/>
          </a:prstGeom>
          <a:noFill/>
        </p:spPr>
        <p:txBody>
          <a:bodyPr wrap="square" rtlCol="0">
            <a:spAutoFit/>
          </a:bodyPr>
          <a:lstStyle/>
          <a:p>
            <a:r>
              <a:rPr lang="en-GB" sz="2800" dirty="0">
                <a:solidFill>
                  <a:schemeClr val="bg1"/>
                </a:solidFill>
              </a:rPr>
              <a:t>Severity of Overdoses during Covid-19: Incidence of critical care toxicology admissions during the lockdown period</a:t>
            </a:r>
          </a:p>
          <a:p>
            <a:r>
              <a:rPr lang="en-GB" sz="2800" dirty="0">
                <a:solidFill>
                  <a:schemeClr val="bg1"/>
                </a:solidFill>
              </a:rPr>
              <a:t>H Robertson, R Raman, K Adair, K Marsh, L McAndrew and TART</a:t>
            </a:r>
            <a:endParaRPr lang="en-US" sz="2800" dirty="0">
              <a:solidFill>
                <a:schemeClr val="bg1"/>
              </a:solidFill>
            </a:endParaRPr>
          </a:p>
        </p:txBody>
      </p:sp>
      <p:sp>
        <p:nvSpPr>
          <p:cNvPr id="8" name="TextBox 7"/>
          <p:cNvSpPr txBox="1"/>
          <p:nvPr/>
        </p:nvSpPr>
        <p:spPr>
          <a:xfrm>
            <a:off x="279128" y="1619672"/>
            <a:ext cx="4752528" cy="369332"/>
          </a:xfrm>
          <a:prstGeom prst="rect">
            <a:avLst/>
          </a:prstGeom>
          <a:solidFill>
            <a:srgbClr val="080377"/>
          </a:solidFill>
          <a:ln>
            <a:solidFill>
              <a:schemeClr val="tx1"/>
            </a:solidFill>
          </a:ln>
        </p:spPr>
        <p:txBody>
          <a:bodyPr wrap="square" rtlCol="0">
            <a:spAutoFit/>
          </a:bodyPr>
          <a:lstStyle/>
          <a:p>
            <a:pPr algn="ctr"/>
            <a:r>
              <a:rPr lang="en-GB" b="1" dirty="0">
                <a:solidFill>
                  <a:schemeClr val="bg1"/>
                </a:solidFill>
              </a:rPr>
              <a:t>INTRODUCTION</a:t>
            </a:r>
            <a:endParaRPr lang="en-US" b="1" dirty="0">
              <a:solidFill>
                <a:schemeClr val="bg1"/>
              </a:solidFill>
            </a:endParaRPr>
          </a:p>
        </p:txBody>
      </p:sp>
      <p:sp>
        <p:nvSpPr>
          <p:cNvPr id="13" name="TextBox 12"/>
          <p:cNvSpPr txBox="1"/>
          <p:nvPr/>
        </p:nvSpPr>
        <p:spPr>
          <a:xfrm>
            <a:off x="279128" y="4716016"/>
            <a:ext cx="4608512" cy="369332"/>
          </a:xfrm>
          <a:prstGeom prst="rect">
            <a:avLst/>
          </a:prstGeom>
          <a:solidFill>
            <a:srgbClr val="080377"/>
          </a:solidFill>
          <a:ln>
            <a:solidFill>
              <a:schemeClr val="tx1"/>
            </a:solidFill>
          </a:ln>
        </p:spPr>
        <p:txBody>
          <a:bodyPr wrap="square" rtlCol="0">
            <a:spAutoFit/>
          </a:bodyPr>
          <a:lstStyle/>
          <a:p>
            <a:pPr algn="ctr"/>
            <a:r>
              <a:rPr lang="en-GB" b="1" dirty="0">
                <a:solidFill>
                  <a:schemeClr val="bg1"/>
                </a:solidFill>
              </a:rPr>
              <a:t>METHODS</a:t>
            </a:r>
            <a:endParaRPr lang="en-US" b="1" dirty="0">
              <a:solidFill>
                <a:schemeClr val="bg1"/>
              </a:solidFill>
            </a:endParaRPr>
          </a:p>
        </p:txBody>
      </p:sp>
      <p:sp>
        <p:nvSpPr>
          <p:cNvPr id="14" name="TextBox 13"/>
          <p:cNvSpPr txBox="1"/>
          <p:nvPr/>
        </p:nvSpPr>
        <p:spPr>
          <a:xfrm>
            <a:off x="5319688" y="1608884"/>
            <a:ext cx="5771576" cy="369332"/>
          </a:xfrm>
          <a:prstGeom prst="rect">
            <a:avLst/>
          </a:prstGeom>
          <a:solidFill>
            <a:srgbClr val="080377"/>
          </a:solidFill>
          <a:ln>
            <a:solidFill>
              <a:schemeClr val="tx1"/>
            </a:solidFill>
          </a:ln>
        </p:spPr>
        <p:txBody>
          <a:bodyPr wrap="square" rtlCol="0">
            <a:spAutoFit/>
          </a:bodyPr>
          <a:lstStyle/>
          <a:p>
            <a:pPr algn="ctr"/>
            <a:r>
              <a:rPr lang="en-GB" b="1" dirty="0">
                <a:solidFill>
                  <a:schemeClr val="bg1"/>
                </a:solidFill>
              </a:rPr>
              <a:t>RESULTS</a:t>
            </a:r>
            <a:endParaRPr lang="en-US" b="1" dirty="0">
              <a:solidFill>
                <a:schemeClr val="bg1"/>
              </a:solidFill>
            </a:endParaRPr>
          </a:p>
        </p:txBody>
      </p:sp>
      <p:sp>
        <p:nvSpPr>
          <p:cNvPr id="15" name="TextBox 14"/>
          <p:cNvSpPr txBox="1"/>
          <p:nvPr/>
        </p:nvSpPr>
        <p:spPr>
          <a:xfrm>
            <a:off x="11368360" y="3904713"/>
            <a:ext cx="4503093" cy="369332"/>
          </a:xfrm>
          <a:prstGeom prst="rect">
            <a:avLst/>
          </a:prstGeom>
          <a:solidFill>
            <a:srgbClr val="080377"/>
          </a:solidFill>
          <a:ln>
            <a:solidFill>
              <a:schemeClr val="tx1"/>
            </a:solidFill>
          </a:ln>
        </p:spPr>
        <p:txBody>
          <a:bodyPr wrap="square" rtlCol="0">
            <a:spAutoFit/>
          </a:bodyPr>
          <a:lstStyle/>
          <a:p>
            <a:pPr algn="ctr"/>
            <a:r>
              <a:rPr lang="en-GB" b="1" dirty="0">
                <a:solidFill>
                  <a:schemeClr val="bg1"/>
                </a:solidFill>
              </a:rPr>
              <a:t>DISCUSSION</a:t>
            </a:r>
            <a:endParaRPr lang="en-US" b="1" dirty="0">
              <a:solidFill>
                <a:schemeClr val="bg1"/>
              </a:solidFill>
            </a:endParaRPr>
          </a:p>
        </p:txBody>
      </p:sp>
      <p:sp>
        <p:nvSpPr>
          <p:cNvPr id="16" name="TextBox 15"/>
          <p:cNvSpPr txBox="1"/>
          <p:nvPr/>
        </p:nvSpPr>
        <p:spPr>
          <a:xfrm>
            <a:off x="11440368" y="6804248"/>
            <a:ext cx="4455592" cy="369332"/>
          </a:xfrm>
          <a:prstGeom prst="rect">
            <a:avLst/>
          </a:prstGeom>
          <a:solidFill>
            <a:srgbClr val="080377"/>
          </a:solidFill>
          <a:ln>
            <a:solidFill>
              <a:schemeClr val="tx1"/>
            </a:solidFill>
          </a:ln>
        </p:spPr>
        <p:txBody>
          <a:bodyPr wrap="square" rtlCol="0">
            <a:spAutoFit/>
          </a:bodyPr>
          <a:lstStyle/>
          <a:p>
            <a:pPr algn="ctr"/>
            <a:r>
              <a:rPr lang="en-GB" b="1" dirty="0">
                <a:solidFill>
                  <a:schemeClr val="bg1"/>
                </a:solidFill>
              </a:rPr>
              <a:t>REFERENCES</a:t>
            </a:r>
            <a:endParaRPr lang="en-US" b="1" dirty="0">
              <a:solidFill>
                <a:schemeClr val="bg1"/>
              </a:solidFill>
            </a:endParaRPr>
          </a:p>
        </p:txBody>
      </p:sp>
      <p:sp>
        <p:nvSpPr>
          <p:cNvPr id="17" name="TextBox 16"/>
          <p:cNvSpPr txBox="1"/>
          <p:nvPr/>
        </p:nvSpPr>
        <p:spPr>
          <a:xfrm>
            <a:off x="207120" y="1979712"/>
            <a:ext cx="4824536" cy="2800767"/>
          </a:xfrm>
          <a:prstGeom prst="rect">
            <a:avLst/>
          </a:prstGeom>
          <a:noFill/>
        </p:spPr>
        <p:txBody>
          <a:bodyPr wrap="square" rtlCol="0">
            <a:spAutoFit/>
          </a:bodyPr>
          <a:lstStyle/>
          <a:p>
            <a:pPr algn="just"/>
            <a:r>
              <a:rPr lang="en-GB" sz="1600" dirty="0"/>
              <a:t>Recreational or deliberate drug overdose is a common presentation to the emergency department both in the UK and overseas. Drug choice and incidence vary with demographic factors and local supply (1). The Covid-19 pandemic has caused significant changes in social behaviour, availability of mental health services and interaction with friends and family. It was expected that the number and severity of overdoses seen in accident and emergency would increase during the lockdown period due to decline in mental health, loss of normal support networks and increased opportunity (2).</a:t>
            </a:r>
            <a:endParaRPr lang="en-US" sz="1600" dirty="0"/>
          </a:p>
        </p:txBody>
      </p:sp>
      <p:sp>
        <p:nvSpPr>
          <p:cNvPr id="18" name="TextBox 17"/>
          <p:cNvSpPr txBox="1"/>
          <p:nvPr/>
        </p:nvSpPr>
        <p:spPr>
          <a:xfrm>
            <a:off x="207120" y="5076057"/>
            <a:ext cx="4752528" cy="2308324"/>
          </a:xfrm>
          <a:prstGeom prst="rect">
            <a:avLst/>
          </a:prstGeom>
          <a:noFill/>
        </p:spPr>
        <p:txBody>
          <a:bodyPr wrap="square" rtlCol="0">
            <a:spAutoFit/>
          </a:bodyPr>
          <a:lstStyle/>
          <a:p>
            <a:pPr algn="just"/>
            <a:r>
              <a:rPr lang="en-GB" sz="1600" dirty="0"/>
              <a:t>Requirement for admission for observation and / or treatment, length of stay and requirement for critical care admission were taken as markers of severity of poisoning. Data was collected for all toxicology admissions from April 2018 to June 2020 to allow a control for comparison with seasonal and annual variance. Total number of ED attendances and total number of attendances linked to alcohol and/ or drugs was also recorded for this period.</a:t>
            </a:r>
            <a:endParaRPr lang="en-US" dirty="0"/>
          </a:p>
        </p:txBody>
      </p:sp>
      <p:sp>
        <p:nvSpPr>
          <p:cNvPr id="19" name="TextBox 18"/>
          <p:cNvSpPr txBox="1"/>
          <p:nvPr/>
        </p:nvSpPr>
        <p:spPr>
          <a:xfrm>
            <a:off x="5258622" y="1945440"/>
            <a:ext cx="5832642" cy="2308324"/>
          </a:xfrm>
          <a:prstGeom prst="rect">
            <a:avLst/>
          </a:prstGeom>
          <a:noFill/>
        </p:spPr>
        <p:txBody>
          <a:bodyPr wrap="square" rtlCol="0">
            <a:spAutoFit/>
          </a:bodyPr>
          <a:lstStyle/>
          <a:p>
            <a:pPr algn="just"/>
            <a:r>
              <a:rPr lang="en-GB" sz="1600" dirty="0"/>
              <a:t>ED attendances were significantly reduced from April 2020 in line with the lockdown period and have gradually increased to meet pre-lockdown levels. The level of drug and alcohol related presentations to ED decreased to a lesser degree, representing 7.8% of total workload compared to a previous 6% (</a:t>
            </a:r>
            <a:r>
              <a:rPr lang="en-GB" sz="1600" dirty="0" err="1"/>
              <a:t>Fg</a:t>
            </a:r>
            <a:r>
              <a:rPr lang="en-GB" sz="1600" dirty="0"/>
              <a:t> 1).</a:t>
            </a:r>
            <a:endParaRPr lang="en-US" sz="1600" dirty="0"/>
          </a:p>
          <a:p>
            <a:pPr algn="just"/>
            <a:r>
              <a:rPr lang="en-GB" sz="1600" dirty="0"/>
              <a:t>Isolated drug related attendances were initially low compared to usual seasonal rates, Increasing to above usual incidence by the end of the lockdown period. Drug related admissions to intensive care peaked at a twelve-month high during the same timeframe.</a:t>
            </a:r>
            <a:endParaRPr lang="en-US" sz="1600" dirty="0"/>
          </a:p>
        </p:txBody>
      </p:sp>
      <p:sp>
        <p:nvSpPr>
          <p:cNvPr id="20" name="TextBox 19"/>
          <p:cNvSpPr txBox="1"/>
          <p:nvPr/>
        </p:nvSpPr>
        <p:spPr>
          <a:xfrm>
            <a:off x="11368360" y="4211960"/>
            <a:ext cx="4608512" cy="2831544"/>
          </a:xfrm>
          <a:prstGeom prst="rect">
            <a:avLst/>
          </a:prstGeom>
          <a:noFill/>
        </p:spPr>
        <p:txBody>
          <a:bodyPr wrap="square" rtlCol="0">
            <a:spAutoFit/>
          </a:bodyPr>
          <a:lstStyle/>
          <a:p>
            <a:pPr algn="just"/>
            <a:r>
              <a:rPr lang="en-GB" sz="1600" dirty="0"/>
              <a:t>The demonstrable increase in severity of self-poisoning during the lockdown period is likely to be </a:t>
            </a:r>
            <a:r>
              <a:rPr lang="en-GB" sz="1600" dirty="0" err="1"/>
              <a:t>multifactorial</a:t>
            </a:r>
            <a:r>
              <a:rPr lang="en-GB" sz="1600" dirty="0"/>
              <a:t>, relating to changes in clinical and social support, the effect of the pandemic on those vulnerable to poor mental health and increased opportunity during a period of self-isolation. Further information gathering over the coming months will show how toxicology presentations are affected by the easing of lockdown and resumption of a new normal society.</a:t>
            </a:r>
            <a:endParaRPr lang="en-US" sz="1600" dirty="0"/>
          </a:p>
          <a:p>
            <a:endParaRPr lang="en-US" dirty="0"/>
          </a:p>
        </p:txBody>
      </p:sp>
      <p:sp>
        <p:nvSpPr>
          <p:cNvPr id="22" name="TextBox 21"/>
          <p:cNvSpPr txBox="1"/>
          <p:nvPr/>
        </p:nvSpPr>
        <p:spPr>
          <a:xfrm>
            <a:off x="11335250" y="7122022"/>
            <a:ext cx="4641622" cy="1954381"/>
          </a:xfrm>
          <a:prstGeom prst="rect">
            <a:avLst/>
          </a:prstGeom>
          <a:noFill/>
        </p:spPr>
        <p:txBody>
          <a:bodyPr wrap="square" rtlCol="0">
            <a:spAutoFit/>
          </a:bodyPr>
          <a:lstStyle/>
          <a:p>
            <a:pPr algn="just"/>
            <a:r>
              <a:rPr lang="en-GB" sz="1100" dirty="0"/>
              <a:t>1 EMCDDA. Hospital Emergency Presentations and Acute Drug Toxicity in Europe. Euro-DEN plus research group. [Aug 2016; cited Aug 2020].</a:t>
            </a:r>
          </a:p>
          <a:p>
            <a:pPr algn="just"/>
            <a:r>
              <a:rPr lang="en-GB" sz="1100" dirty="0"/>
              <a:t>2 S </a:t>
            </a:r>
            <a:r>
              <a:rPr lang="en-GB" sz="1100" dirty="0" err="1"/>
              <a:t>Slavova</a:t>
            </a:r>
            <a:r>
              <a:rPr lang="en-GB" sz="1100" dirty="0"/>
              <a:t>, P Rock, H Bush, D </a:t>
            </a:r>
            <a:r>
              <a:rPr lang="en-GB" sz="1100" dirty="0" err="1"/>
              <a:t>Quesinberry</a:t>
            </a:r>
            <a:r>
              <a:rPr lang="en-GB" sz="1100" dirty="0"/>
              <a:t> and S Walsh. Signal of Increased </a:t>
            </a:r>
            <a:r>
              <a:rPr lang="en-GB" sz="1100" dirty="0" err="1"/>
              <a:t>Opioid</a:t>
            </a:r>
            <a:r>
              <a:rPr lang="en-GB" sz="1100" dirty="0"/>
              <a:t> Overdose during COVID-19 from emergency medical services data. Drug and Alcohol </a:t>
            </a:r>
            <a:r>
              <a:rPr lang="en-GB" sz="1100" dirty="0" err="1"/>
              <a:t>Dependance</a:t>
            </a:r>
            <a:r>
              <a:rPr lang="en-GB" sz="1100" dirty="0"/>
              <a:t>. </a:t>
            </a:r>
            <a:r>
              <a:rPr lang="en-GB" sz="1100" dirty="0" err="1"/>
              <a:t>Epub</a:t>
            </a:r>
            <a:r>
              <a:rPr lang="en-GB" sz="1100" dirty="0"/>
              <a:t> July 2020; 214:108176.</a:t>
            </a:r>
          </a:p>
          <a:p>
            <a:pPr algn="just"/>
            <a:r>
              <a:rPr lang="en-GB" sz="1100" dirty="0"/>
              <a:t>3 D Clark, D Murray and D Ray. Epidemiology and outcomes of patients admitted to critical care after self-poisoning. JICS. 2011; 12 (4).</a:t>
            </a:r>
          </a:p>
          <a:p>
            <a:pPr algn="just"/>
            <a:r>
              <a:rPr lang="en-GB" sz="1100" dirty="0"/>
              <a:t>4 M </a:t>
            </a:r>
            <a:r>
              <a:rPr lang="en-GB" sz="1100" dirty="0" err="1"/>
              <a:t>Staber</a:t>
            </a:r>
            <a:r>
              <a:rPr lang="en-GB" sz="1100" dirty="0"/>
              <a:t>, J Plenderleith, E Wilson and A Binning. Intensive Care Expenditure on Overdose Admissions. Critical Care. 2003; 7 (S2):245.</a:t>
            </a:r>
          </a:p>
          <a:p>
            <a:pPr algn="just"/>
            <a:r>
              <a:rPr lang="en-GB" sz="1100" dirty="0"/>
              <a:t>5 E Schwarz, K </a:t>
            </a:r>
            <a:r>
              <a:rPr lang="en-GB" sz="1100" dirty="0" err="1"/>
              <a:t>Kopec</a:t>
            </a:r>
            <a:r>
              <a:rPr lang="en-GB" sz="1100" dirty="0"/>
              <a:t>, T Wiegand, P Wax and J Brent. Should we be using the Poisoning Severity Score? Journal of Medical Toxicity. 2017; 13 (2): 135-45.</a:t>
            </a:r>
            <a:endParaRPr lang="en-GB" sz="1600" dirty="0"/>
          </a:p>
        </p:txBody>
      </p:sp>
      <p:grpSp>
        <p:nvGrpSpPr>
          <p:cNvPr id="3" name="Group 2">
            <a:extLst>
              <a:ext uri="{FF2B5EF4-FFF2-40B4-BE49-F238E27FC236}">
                <a16:creationId xmlns:a16="http://schemas.microsoft.com/office/drawing/2014/main" id="{3BC49853-F77C-4532-ACA2-263ED4CDC668}"/>
              </a:ext>
            </a:extLst>
          </p:cNvPr>
          <p:cNvGrpSpPr/>
          <p:nvPr/>
        </p:nvGrpSpPr>
        <p:grpSpPr>
          <a:xfrm>
            <a:off x="5159281" y="6347396"/>
            <a:ext cx="5976336" cy="2708786"/>
            <a:chOff x="5364041" y="5927957"/>
            <a:chExt cx="5699568" cy="3066822"/>
          </a:xfrm>
        </p:grpSpPr>
        <p:graphicFrame>
          <p:nvGraphicFramePr>
            <p:cNvPr id="21" name="Chart 20"/>
            <p:cNvGraphicFramePr/>
            <p:nvPr>
              <p:extLst>
                <p:ext uri="{D42A27DB-BD31-4B8C-83A1-F6EECF244321}">
                  <p14:modId xmlns:p14="http://schemas.microsoft.com/office/powerpoint/2010/main" val="3487567812"/>
                </p:ext>
              </p:extLst>
            </p:nvPr>
          </p:nvGraphicFramePr>
          <p:xfrm>
            <a:off x="5364041" y="5927957"/>
            <a:ext cx="5699568" cy="3066822"/>
          </p:xfrm>
          <a:graphic>
            <a:graphicData uri="http://schemas.openxmlformats.org/drawingml/2006/chart">
              <c:chart xmlns:c="http://schemas.openxmlformats.org/drawingml/2006/chart" xmlns:r="http://schemas.openxmlformats.org/officeDocument/2006/relationships" r:id="rId3"/>
            </a:graphicData>
          </a:graphic>
        </p:graphicFrame>
        <p:sp>
          <p:nvSpPr>
            <p:cNvPr id="23" name="TextBox 22"/>
            <p:cNvSpPr txBox="1"/>
            <p:nvPr/>
          </p:nvSpPr>
          <p:spPr>
            <a:xfrm>
              <a:off x="5364041" y="5927957"/>
              <a:ext cx="5699568" cy="369332"/>
            </a:xfrm>
            <a:prstGeom prst="rect">
              <a:avLst/>
            </a:prstGeom>
            <a:solidFill>
              <a:srgbClr val="00B050"/>
            </a:solidFill>
            <a:ln>
              <a:solidFill>
                <a:schemeClr val="tx1"/>
              </a:solidFill>
            </a:ln>
          </p:spPr>
          <p:txBody>
            <a:bodyPr wrap="square" rtlCol="0">
              <a:spAutoFit/>
            </a:bodyPr>
            <a:lstStyle/>
            <a:p>
              <a:r>
                <a:rPr lang="en-GB" dirty="0"/>
                <a:t>Figure 2: Toxicology admission rates to Critical Care</a:t>
              </a:r>
            </a:p>
          </p:txBody>
        </p:sp>
      </p:grpSp>
      <p:grpSp>
        <p:nvGrpSpPr>
          <p:cNvPr id="27" name="Group 26"/>
          <p:cNvGrpSpPr/>
          <p:nvPr/>
        </p:nvGrpSpPr>
        <p:grpSpPr>
          <a:xfrm>
            <a:off x="279128" y="7308304"/>
            <a:ext cx="4680520" cy="1666822"/>
            <a:chOff x="279128" y="7308304"/>
            <a:chExt cx="4680520" cy="1666822"/>
          </a:xfrm>
        </p:grpSpPr>
        <p:graphicFrame>
          <p:nvGraphicFramePr>
            <p:cNvPr id="25" name="Chart 24"/>
            <p:cNvGraphicFramePr/>
            <p:nvPr/>
          </p:nvGraphicFramePr>
          <p:xfrm>
            <a:off x="279128" y="7380312"/>
            <a:ext cx="4647410" cy="1594814"/>
          </p:xfrm>
          <a:graphic>
            <a:graphicData uri="http://schemas.openxmlformats.org/drawingml/2006/chart">
              <c:chart xmlns:c="http://schemas.openxmlformats.org/drawingml/2006/chart" xmlns:r="http://schemas.openxmlformats.org/officeDocument/2006/relationships" r:id="rId4"/>
            </a:graphicData>
          </a:graphic>
        </p:graphicFrame>
        <p:sp>
          <p:nvSpPr>
            <p:cNvPr id="26" name="TextBox 25"/>
            <p:cNvSpPr txBox="1"/>
            <p:nvPr/>
          </p:nvSpPr>
          <p:spPr>
            <a:xfrm>
              <a:off x="279128" y="7308304"/>
              <a:ext cx="4680520" cy="369332"/>
            </a:xfrm>
            <a:prstGeom prst="rect">
              <a:avLst/>
            </a:prstGeom>
            <a:solidFill>
              <a:srgbClr val="00B050"/>
            </a:solidFill>
            <a:ln>
              <a:solidFill>
                <a:schemeClr val="tx1"/>
              </a:solidFill>
            </a:ln>
          </p:spPr>
          <p:txBody>
            <a:bodyPr wrap="square" rtlCol="0">
              <a:spAutoFit/>
            </a:bodyPr>
            <a:lstStyle/>
            <a:p>
              <a:r>
                <a:rPr lang="en-GB" dirty="0"/>
                <a:t>Figure 1: ED attendance rates</a:t>
              </a:r>
            </a:p>
          </p:txBody>
        </p:sp>
      </p:grpSp>
      <p:grpSp>
        <p:nvGrpSpPr>
          <p:cNvPr id="32" name="Group 31"/>
          <p:cNvGrpSpPr/>
          <p:nvPr/>
        </p:nvGrpSpPr>
        <p:grpSpPr>
          <a:xfrm>
            <a:off x="11296352" y="1691680"/>
            <a:ext cx="4608512" cy="2098870"/>
            <a:chOff x="11296352" y="2051720"/>
            <a:chExt cx="4608512" cy="2098870"/>
          </a:xfrm>
        </p:grpSpPr>
        <p:graphicFrame>
          <p:nvGraphicFramePr>
            <p:cNvPr id="29" name="Chart 28"/>
            <p:cNvGraphicFramePr/>
            <p:nvPr/>
          </p:nvGraphicFramePr>
          <p:xfrm>
            <a:off x="11296352" y="2051720"/>
            <a:ext cx="4608512" cy="2098870"/>
          </p:xfrm>
          <a:graphic>
            <a:graphicData uri="http://schemas.openxmlformats.org/drawingml/2006/chart">
              <c:chart xmlns:c="http://schemas.openxmlformats.org/drawingml/2006/chart" xmlns:r="http://schemas.openxmlformats.org/officeDocument/2006/relationships" r:id="rId5"/>
            </a:graphicData>
          </a:graphic>
        </p:graphicFrame>
        <p:sp>
          <p:nvSpPr>
            <p:cNvPr id="30" name="TextBox 29"/>
            <p:cNvSpPr txBox="1"/>
            <p:nvPr/>
          </p:nvSpPr>
          <p:spPr>
            <a:xfrm>
              <a:off x="11296352" y="2051720"/>
              <a:ext cx="4608512" cy="369332"/>
            </a:xfrm>
            <a:prstGeom prst="rect">
              <a:avLst/>
            </a:prstGeom>
            <a:solidFill>
              <a:srgbClr val="00B050"/>
            </a:solidFill>
            <a:ln>
              <a:solidFill>
                <a:schemeClr val="tx1"/>
              </a:solidFill>
            </a:ln>
          </p:spPr>
          <p:txBody>
            <a:bodyPr wrap="square" rtlCol="0">
              <a:spAutoFit/>
            </a:bodyPr>
            <a:lstStyle/>
            <a:p>
              <a:r>
                <a:rPr lang="en-GB" dirty="0"/>
                <a:t>Figure 3: Drug-related ED attendances</a:t>
              </a:r>
            </a:p>
          </p:txBody>
        </p:sp>
      </p:grpSp>
      <p:sp>
        <p:nvSpPr>
          <p:cNvPr id="2" name="TextBox 1">
            <a:extLst>
              <a:ext uri="{FF2B5EF4-FFF2-40B4-BE49-F238E27FC236}">
                <a16:creationId xmlns:a16="http://schemas.microsoft.com/office/drawing/2014/main" id="{F6B7E747-C273-4720-8A45-5959F5C7DE75}"/>
              </a:ext>
            </a:extLst>
          </p:cNvPr>
          <p:cNvSpPr txBox="1"/>
          <p:nvPr/>
        </p:nvSpPr>
        <p:spPr>
          <a:xfrm>
            <a:off x="5320366" y="4211173"/>
            <a:ext cx="5771576" cy="369332"/>
          </a:xfrm>
          <a:prstGeom prst="rect">
            <a:avLst/>
          </a:prstGeom>
          <a:solidFill>
            <a:srgbClr val="080377"/>
          </a:solidFill>
          <a:ln>
            <a:solidFill>
              <a:schemeClr val="tx1"/>
            </a:solidFill>
          </a:ln>
        </p:spPr>
        <p:txBody>
          <a:bodyPr wrap="square" rtlCol="0">
            <a:spAutoFit/>
          </a:bodyPr>
          <a:lstStyle/>
          <a:p>
            <a:pPr algn="ctr"/>
            <a:r>
              <a:rPr lang="en-GB" b="1" dirty="0">
                <a:solidFill>
                  <a:schemeClr val="bg1"/>
                </a:solidFill>
              </a:rPr>
              <a:t>STRENGTHS AND LIMITATIONS</a:t>
            </a:r>
            <a:endParaRPr lang="en-US" b="1" dirty="0">
              <a:solidFill>
                <a:schemeClr val="bg1"/>
              </a:solidFill>
            </a:endParaRPr>
          </a:p>
        </p:txBody>
      </p:sp>
      <p:sp>
        <p:nvSpPr>
          <p:cNvPr id="4" name="TextBox 3">
            <a:extLst>
              <a:ext uri="{FF2B5EF4-FFF2-40B4-BE49-F238E27FC236}">
                <a16:creationId xmlns:a16="http://schemas.microsoft.com/office/drawing/2014/main" id="{0AE8E239-D907-4F50-B405-5D0005F306F1}"/>
              </a:ext>
            </a:extLst>
          </p:cNvPr>
          <p:cNvSpPr txBox="1"/>
          <p:nvPr/>
        </p:nvSpPr>
        <p:spPr>
          <a:xfrm>
            <a:off x="5236744" y="4531514"/>
            <a:ext cx="5898873" cy="1815882"/>
          </a:xfrm>
          <a:prstGeom prst="rect">
            <a:avLst/>
          </a:prstGeom>
          <a:noFill/>
        </p:spPr>
        <p:txBody>
          <a:bodyPr wrap="square" rtlCol="0">
            <a:spAutoFit/>
          </a:bodyPr>
          <a:lstStyle/>
          <a:p>
            <a:pPr algn="just"/>
            <a:r>
              <a:rPr lang="en-GB" sz="1600" dirty="0"/>
              <a:t>This audit concerned a single centre with a relatively low population size that may be influenced by local factors. Many patients admitted to critical care only require observation, and do not receive any level two care (3, 4). The Poisoning Severity Score was not used as it is used infrequently, not in our department and has little clinical correlation. Utilisation of critical care resources was felt to be an appropriate marker of severity (5).</a:t>
            </a:r>
          </a:p>
        </p:txBody>
      </p:sp>
    </p:spTree>
    <p:extLst>
      <p:ext uri="{BB962C8B-B14F-4D97-AF65-F5344CB8AC3E}">
        <p14:creationId xmlns:p14="http://schemas.microsoft.com/office/powerpoint/2010/main" val="1812032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2229</TotalTime>
  <Words>658</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Robertson</dc:creator>
  <cp:lastModifiedBy>Heather Robertson</cp:lastModifiedBy>
  <cp:revision>36</cp:revision>
  <dcterms:created xsi:type="dcterms:W3CDTF">2020-09-10T11:30:34Z</dcterms:created>
  <dcterms:modified xsi:type="dcterms:W3CDTF">2020-10-21T20:30:17Z</dcterms:modified>
</cp:coreProperties>
</file>