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67275" cy="42794238"/>
  <p:notesSz cx="7004050" cy="9290050"/>
  <p:defaultText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79">
          <p15:clr>
            <a:srgbClr val="A4A3A4"/>
          </p15:clr>
        </p15:guide>
        <p15:guide id="2" pos="95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60" autoAdjust="0"/>
    <p:restoredTop sz="94676" autoAdjust="0"/>
  </p:normalViewPr>
  <p:slideViewPr>
    <p:cSldViewPr>
      <p:cViewPr>
        <p:scale>
          <a:sx n="30" d="100"/>
          <a:sy n="30" d="100"/>
        </p:scale>
        <p:origin x="520" y="-4424"/>
      </p:cViewPr>
      <p:guideLst>
        <p:guide orient="horz" pos="13479"/>
        <p:guide pos="9533"/>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CB7B1E83-F135-5349-B702-15ED523D4A85}" type="datetimeFigureOut">
              <a:rPr lang="en-US" smtClean="0"/>
              <a:t>6/6/2021</a:t>
            </a:fld>
            <a:endParaRPr lang="en-US"/>
          </a:p>
        </p:txBody>
      </p:sp>
      <p:sp>
        <p:nvSpPr>
          <p:cNvPr id="4" name="Slide Image Placeholder 3"/>
          <p:cNvSpPr>
            <a:spLocks noGrp="1" noRot="1" noChangeAspect="1"/>
          </p:cNvSpPr>
          <p:nvPr>
            <p:ph type="sldImg" idx="2"/>
          </p:nvPr>
        </p:nvSpPr>
        <p:spPr>
          <a:xfrm>
            <a:off x="2393950" y="1162050"/>
            <a:ext cx="2216150" cy="31353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70400"/>
            <a:ext cx="5603875" cy="36591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4913"/>
            <a:ext cx="3035300"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7163" y="8824913"/>
            <a:ext cx="3035300" cy="465137"/>
          </a:xfrm>
          <a:prstGeom prst="rect">
            <a:avLst/>
          </a:prstGeom>
        </p:spPr>
        <p:txBody>
          <a:bodyPr vert="horz" lIns="91440" tIns="45720" rIns="91440" bIns="45720" rtlCol="0" anchor="b"/>
          <a:lstStyle>
            <a:lvl1pPr algn="r">
              <a:defRPr sz="1200"/>
            </a:lvl1pPr>
          </a:lstStyle>
          <a:p>
            <a:fld id="{89125056-8A8C-0041-B415-9A60A4098B72}" type="slidenum">
              <a:rPr lang="en-US" smtClean="0"/>
              <a:t>‹#›</a:t>
            </a:fld>
            <a:endParaRPr lang="en-US"/>
          </a:p>
        </p:txBody>
      </p:sp>
    </p:spTree>
    <p:extLst>
      <p:ext uri="{BB962C8B-B14F-4D97-AF65-F5344CB8AC3E}">
        <p14:creationId xmlns:p14="http://schemas.microsoft.com/office/powerpoint/2010/main" val="818835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9426517"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10" name="Rectangle 9"/>
          <p:cNvSpPr/>
          <p:nvPr userDrawn="1"/>
        </p:nvSpPr>
        <p:spPr>
          <a:xfrm>
            <a:off x="0"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7" name="Rectangle 6"/>
          <p:cNvSpPr/>
          <p:nvPr userDrawn="1"/>
        </p:nvSpPr>
        <p:spPr>
          <a:xfrm>
            <a:off x="0" y="0"/>
            <a:ext cx="30267275" cy="534927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8" name="Rectangle 7"/>
          <p:cNvSpPr/>
          <p:nvPr userDrawn="1"/>
        </p:nvSpPr>
        <p:spPr>
          <a:xfrm>
            <a:off x="0" y="37444959"/>
            <a:ext cx="30267275" cy="534927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9" name="Instructions"/>
          <p:cNvSpPr/>
          <p:nvPr userDrawn="1"/>
        </p:nvSpPr>
        <p:spPr>
          <a:xfrm>
            <a:off x="-12611365" y="0"/>
            <a:ext cx="11770607" cy="427942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7425" tIns="217425" rIns="217425" bIns="21742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82"/>
              </a:spcAft>
            </a:pPr>
            <a:r>
              <a:rPr lang="en-US" sz="6000" dirty="0">
                <a:solidFill>
                  <a:srgbClr val="7F7F7F"/>
                </a:solidFill>
                <a:latin typeface="Calibri" pitchFamily="34" charset="0"/>
                <a:cs typeface="Calibri" panose="020F0502020204030204" pitchFamily="34" charset="0"/>
              </a:rPr>
              <a:t>This poster template is set up for A0</a:t>
            </a:r>
            <a:r>
              <a:rPr lang="en-US" sz="6000" baseline="0" dirty="0">
                <a:solidFill>
                  <a:srgbClr val="7F7F7F"/>
                </a:solidFill>
                <a:latin typeface="Calibri" pitchFamily="34" charset="0"/>
                <a:cs typeface="Calibri" panose="020F0502020204030204" pitchFamily="34" charset="0"/>
              </a:rPr>
              <a:t> international paper size of 1189 mm x 841 mm</a:t>
            </a:r>
            <a:r>
              <a:rPr lang="en-US" sz="6000" dirty="0">
                <a:solidFill>
                  <a:srgbClr val="7F7F7F"/>
                </a:solidFill>
                <a:latin typeface="Calibri" pitchFamily="34" charset="0"/>
                <a:cs typeface="Calibri" panose="020F0502020204030204" pitchFamily="34" charset="0"/>
              </a:rPr>
              <a:t> (46.8” high by 33.1” wide). It can be printed at</a:t>
            </a:r>
            <a:r>
              <a:rPr lang="en-US" sz="6000" baseline="0" dirty="0">
                <a:solidFill>
                  <a:srgbClr val="7F7F7F"/>
                </a:solidFill>
                <a:latin typeface="Calibri" pitchFamily="34" charset="0"/>
                <a:cs typeface="Calibri" panose="020F0502020204030204" pitchFamily="34" charset="0"/>
              </a:rPr>
              <a:t> 70.6% for an A1 poster of 841 mm x 594 mm.</a:t>
            </a:r>
            <a:endParaRPr lang="en-US" sz="6000" dirty="0">
              <a:solidFill>
                <a:srgbClr val="7F7F7F"/>
              </a:solidFill>
              <a:latin typeface="Calibri" pitchFamily="34" charset="0"/>
              <a:cs typeface="Calibri" panose="020F0502020204030204" pitchFamily="34" charset="0"/>
            </a:endParaRPr>
          </a:p>
          <a:p>
            <a:pPr lvl="0">
              <a:spcBef>
                <a:spcPts val="0"/>
              </a:spcBef>
              <a:spcAft>
                <a:spcPts val="2282"/>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82"/>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82"/>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82"/>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 name="Group 1"/>
          <p:cNvGrpSpPr/>
          <p:nvPr userDrawn="1"/>
        </p:nvGrpSpPr>
        <p:grpSpPr>
          <a:xfrm>
            <a:off x="31108033" y="0"/>
            <a:ext cx="11770607" cy="42794238"/>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82"/>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82"/>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delivery as fast as next business day within the US and Canada. </a:t>
              </a: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International: +(1) 913-441-1410</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8425085"/>
              <a:ext cx="11904515" cy="10246926"/>
            </a:xfrm>
            <a:prstGeom prst="rect">
              <a:avLst/>
            </a:prstGeom>
          </p:spPr>
        </p:pic>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11037" y="42504519"/>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6/6/2021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56" tIns="208727" rIns="417456" bIns="208727" rtlCol="0" anchor="ctr">
            <a:normAutofit/>
          </a:bodyPr>
          <a:lstStyle/>
          <a:p>
            <a:r>
              <a:rPr lang="en-US" dirty="0"/>
              <a:t>Click to edit Master title style</a:t>
            </a:r>
          </a:p>
        </p:txBody>
      </p:sp>
      <p:sp>
        <p:nvSpPr>
          <p:cNvPr id="3" name="Text Placeholder 2"/>
          <p:cNvSpPr>
            <a:spLocks noGrp="1"/>
          </p:cNvSpPr>
          <p:nvPr>
            <p:ph type="body" idx="1"/>
          </p:nvPr>
        </p:nvSpPr>
        <p:spPr>
          <a:xfrm>
            <a:off x="1513364" y="9985326"/>
            <a:ext cx="27240548" cy="28242219"/>
          </a:xfrm>
          <a:prstGeom prst="rect">
            <a:avLst/>
          </a:prstGeom>
        </p:spPr>
        <p:txBody>
          <a:bodyPr vert="horz" lIns="417456" tIns="208727" rIns="417456" bIns="208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56" tIns="208727" rIns="417456" bIns="208727" rtlCol="0" anchor="ctr"/>
          <a:lstStyle>
            <a:lvl1pPr algn="l">
              <a:defRPr sz="5500">
                <a:solidFill>
                  <a:schemeClr val="tx1">
                    <a:tint val="75000"/>
                  </a:schemeClr>
                </a:solidFill>
              </a:defRPr>
            </a:lvl1pPr>
          </a:lstStyle>
          <a:p>
            <a:fld id="{985D6BDF-9D0E-4E2B-85B8-D8F4790360C9}" type="datetimeFigureOut">
              <a:rPr lang="en-US" smtClean="0"/>
              <a:t>6/6/2021</a:t>
            </a:fld>
            <a:endParaRPr lang="en-US" dirty="0"/>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56" tIns="208727" rIns="417456" bIns="208727"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56" tIns="208727" rIns="417456" bIns="208727" rtlCol="0" anchor="ctr"/>
          <a:lstStyle>
            <a:lvl1pPr algn="r">
              <a:defRPr sz="55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174556" rtl="0" eaLnBrk="1" latinLnBrk="0" hangingPunct="1">
        <a:spcBef>
          <a:spcPct val="0"/>
        </a:spcBef>
        <a:buNone/>
        <a:defRPr sz="7600" kern="1200">
          <a:solidFill>
            <a:schemeClr val="tx1"/>
          </a:solidFill>
          <a:latin typeface="+mj-lt"/>
          <a:ea typeface="+mj-ea"/>
          <a:cs typeface="+mj-cs"/>
        </a:defRPr>
      </a:lvl1pPr>
    </p:titleStyle>
    <p:bodyStyle>
      <a:lvl1pPr marL="434850"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86969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0454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173939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217424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11480029"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7307"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585"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863"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0" y="145744"/>
            <a:ext cx="30267275" cy="3094184"/>
          </a:xfrm>
          <a:prstGeom prst="rect">
            <a:avLst/>
          </a:prstGeom>
          <a:solidFill>
            <a:schemeClr val="tx2">
              <a:lumMod val="50000"/>
            </a:schemeClr>
          </a:solidFill>
          <a:ln>
            <a:noFill/>
          </a:ln>
          <a:effectLst/>
        </p:spPr>
        <p:txBody>
          <a:bodyPr wrap="square"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bg1"/>
                </a:solidFill>
                <a:latin typeface="+mn-lt"/>
              </a:rPr>
              <a:t>The diagnosis of atrial fibrillation on R-test and relationship with stroke diagnosis and classification within an acute stroke population</a:t>
            </a:r>
          </a:p>
        </p:txBody>
      </p:sp>
      <p:sp>
        <p:nvSpPr>
          <p:cNvPr id="5" name="Text Box 123"/>
          <p:cNvSpPr txBox="1">
            <a:spLocks noChangeArrowheads="1"/>
          </p:cNvSpPr>
          <p:nvPr/>
        </p:nvSpPr>
        <p:spPr bwMode="auto">
          <a:xfrm>
            <a:off x="0" y="3116377"/>
            <a:ext cx="30267275" cy="2727099"/>
          </a:xfrm>
          <a:prstGeom prst="rect">
            <a:avLst/>
          </a:prstGeom>
          <a:solidFill>
            <a:schemeClr val="tx2">
              <a:lumMod val="50000"/>
            </a:schemeClr>
          </a:solidFill>
          <a:ln>
            <a:noFill/>
          </a:ln>
          <a:effectLst/>
        </p:spPr>
        <p:txBody>
          <a:bodyPr lIns="173940" tIns="173940" rIns="173940" bIns="17394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dirty="0">
                <a:solidFill>
                  <a:schemeClr val="bg1"/>
                </a:solidFill>
              </a:rPr>
              <a:t>Maclennan D, Bartlett S, Cassels A, McBain I, Tompkins K, </a:t>
            </a:r>
            <a:r>
              <a:rPr lang="en-US" sz="4800" dirty="0" err="1">
                <a:solidFill>
                  <a:schemeClr val="bg1"/>
                </a:solidFill>
              </a:rPr>
              <a:t>Mcauley</a:t>
            </a:r>
            <a:r>
              <a:rPr lang="en-US" sz="4800" dirty="0">
                <a:solidFill>
                  <a:schemeClr val="bg1"/>
                </a:solidFill>
              </a:rPr>
              <a:t> S, </a:t>
            </a:r>
            <a:r>
              <a:rPr lang="en-US" sz="4800" dirty="0" err="1">
                <a:solidFill>
                  <a:schemeClr val="bg1"/>
                </a:solidFill>
              </a:rPr>
              <a:t>Cvoro</a:t>
            </a:r>
            <a:r>
              <a:rPr lang="en-US" sz="4800" dirty="0">
                <a:solidFill>
                  <a:schemeClr val="bg1"/>
                </a:solidFill>
              </a:rPr>
              <a:t> V; Ward 42, Victoria Hospital, Hayfield road, Kirkcaldy, KY2 5AH</a:t>
            </a:r>
            <a:endParaRPr lang="en-US" sz="4600" dirty="0">
              <a:solidFill>
                <a:schemeClr val="bg1"/>
              </a:solidFill>
              <a:latin typeface="+mn-lt"/>
            </a:endParaRPr>
          </a:p>
        </p:txBody>
      </p:sp>
      <p:sp>
        <p:nvSpPr>
          <p:cNvPr id="24" name="TextBox 23"/>
          <p:cNvSpPr txBox="1"/>
          <p:nvPr/>
        </p:nvSpPr>
        <p:spPr>
          <a:xfrm>
            <a:off x="1261135" y="39049741"/>
            <a:ext cx="8407575" cy="1934479"/>
          </a:xfrm>
          <a:prstGeom prst="rect">
            <a:avLst/>
          </a:prstGeom>
          <a:solidFill>
            <a:schemeClr val="accent1">
              <a:lumMod val="40000"/>
              <a:lumOff val="60000"/>
            </a:schemeClr>
          </a:solidFill>
        </p:spPr>
        <p:txBody>
          <a:bodyPr wrap="square" lIns="86970" tIns="43485" rIns="86970" bIns="43485" rtlCol="0">
            <a:spAutoFit/>
          </a:bodyPr>
          <a:lstStyle/>
          <a:p>
            <a:r>
              <a:rPr lang="en-US" sz="3000" dirty="0"/>
              <a:t>David MacLennan</a:t>
            </a:r>
          </a:p>
          <a:p>
            <a:r>
              <a:rPr lang="en-US" sz="3000" dirty="0"/>
              <a:t>NHS Lothian/Fife</a:t>
            </a:r>
          </a:p>
          <a:p>
            <a:r>
              <a:rPr lang="en-US" sz="3000" dirty="0"/>
              <a:t>South East Scotland Deanery</a:t>
            </a:r>
          </a:p>
          <a:p>
            <a:r>
              <a:rPr lang="en-US" sz="3000" dirty="0"/>
              <a:t>Email: David.maclennan@nhslothian.scot.nhs.uk</a:t>
            </a:r>
          </a:p>
        </p:txBody>
      </p:sp>
      <p:sp>
        <p:nvSpPr>
          <p:cNvPr id="25" name="TextBox 24"/>
          <p:cNvSpPr txBox="1"/>
          <p:nvPr/>
        </p:nvSpPr>
        <p:spPr>
          <a:xfrm>
            <a:off x="1261136" y="37890733"/>
            <a:ext cx="2385859" cy="918816"/>
          </a:xfrm>
          <a:prstGeom prst="rect">
            <a:avLst/>
          </a:prstGeom>
          <a:noFill/>
        </p:spPr>
        <p:txBody>
          <a:bodyPr wrap="none" lIns="86970" tIns="43485" rIns="86970" bIns="43485" rtlCol="0">
            <a:spAutoFit/>
          </a:bodyPr>
          <a:lstStyle/>
          <a:p>
            <a:r>
              <a:rPr lang="en-US" sz="5400" b="1" dirty="0"/>
              <a:t>Contact</a:t>
            </a:r>
          </a:p>
        </p:txBody>
      </p:sp>
      <p:sp>
        <p:nvSpPr>
          <p:cNvPr id="26" name="TextBox 25"/>
          <p:cNvSpPr txBox="1"/>
          <p:nvPr/>
        </p:nvSpPr>
        <p:spPr>
          <a:xfrm>
            <a:off x="14752637" y="38211106"/>
            <a:ext cx="13452122" cy="3424124"/>
          </a:xfrm>
          <a:prstGeom prst="rect">
            <a:avLst/>
          </a:prstGeom>
          <a:noFill/>
        </p:spPr>
        <p:txBody>
          <a:bodyPr wrap="square" lIns="86970" tIns="86970" rIns="86970" bIns="86970" numCol="1" spcCol="434850" rtlCol="0">
            <a:noAutofit/>
          </a:bodyPr>
          <a:lstStyle/>
          <a:p>
            <a:pPr marL="342900" lvl="0" indent="-342900">
              <a:lnSpc>
                <a:spcPct val="107000"/>
              </a:lnSpc>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Wolf PA, Abbott RD,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Kannel</a:t>
            </a:r>
            <a:r>
              <a:rPr lang="en-GB" sz="1800" dirty="0">
                <a:effectLst/>
                <a:latin typeface="Calibri" panose="020F0502020204030204" pitchFamily="34" charset="0"/>
                <a:ea typeface="Calibri" panose="020F0502020204030204" pitchFamily="34" charset="0"/>
                <a:cs typeface="Times New Roman" panose="02020603050405020304" pitchFamily="18" charset="0"/>
              </a:rPr>
              <a:t> WB Atrial fibrillation as an independent risk factor for stroke: The Framingham study Stroke 1991; 22: 983-988</a:t>
            </a:r>
          </a:p>
          <a:p>
            <a:pPr marL="342900" lvl="0" indent="-342900">
              <a:lnSpc>
                <a:spcPct val="107000"/>
              </a:lnSpc>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Kishore A et al Detection of atrial fibrillation after ischemic stroke or transient ischemic attack Stroke 2014; 45: 520-526</a:t>
            </a:r>
          </a:p>
          <a:p>
            <a:pPr marL="342900" lvl="0" indent="-342900">
              <a:lnSpc>
                <a:spcPct val="107000"/>
              </a:lnSpc>
              <a:buFont typeface="+mj-lt"/>
              <a:buAutoNum type="arabicPeriod"/>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Sposato</a:t>
            </a:r>
            <a:r>
              <a:rPr lang="en-GB" sz="1800" dirty="0">
                <a:effectLst/>
                <a:latin typeface="Calibri" panose="020F0502020204030204" pitchFamily="34" charset="0"/>
                <a:ea typeface="Calibri" panose="020F0502020204030204" pitchFamily="34" charset="0"/>
                <a:cs typeface="Times New Roman" panose="02020603050405020304" pitchFamily="18" charset="0"/>
              </a:rPr>
              <a:t> LA et al Newly diagnosed atrial fibrillation after ischaemic stroke and transient ischemic attack: important of immediate and prolonged continuous cardiac monitoring Journal of Stroke 2010; 21 (3): 210-216</a:t>
            </a:r>
          </a:p>
          <a:p>
            <a:pPr marL="342900" lvl="0" indent="-342900">
              <a:lnSpc>
                <a:spcPct val="107000"/>
              </a:lnSpc>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Kamel H, Healey JS Cardioembolic stroke Circulation Stroke 2017; 120 (3): 514-526</a:t>
            </a:r>
          </a:p>
          <a:p>
            <a:pPr marL="457200">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7" name="TextBox 26"/>
          <p:cNvSpPr txBox="1"/>
          <p:nvPr/>
        </p:nvSpPr>
        <p:spPr>
          <a:xfrm>
            <a:off x="15133637" y="37600602"/>
            <a:ext cx="2043842" cy="580262"/>
          </a:xfrm>
          <a:prstGeom prst="rect">
            <a:avLst/>
          </a:prstGeom>
          <a:noFill/>
        </p:spPr>
        <p:txBody>
          <a:bodyPr wrap="none" lIns="86970" tIns="43485" rIns="86970" bIns="43485" rtlCol="0">
            <a:spAutoFit/>
          </a:bodyPr>
          <a:lstStyle/>
          <a:p>
            <a:r>
              <a:rPr lang="en-US" sz="3200" b="1" dirty="0"/>
              <a:t>References</a:t>
            </a:r>
          </a:p>
        </p:txBody>
      </p:sp>
      <p:sp>
        <p:nvSpPr>
          <p:cNvPr id="10" name="Text Box 189"/>
          <p:cNvSpPr txBox="1">
            <a:spLocks noChangeArrowheads="1"/>
          </p:cNvSpPr>
          <p:nvPr/>
        </p:nvSpPr>
        <p:spPr bwMode="auto">
          <a:xfrm>
            <a:off x="1681515" y="7579363"/>
            <a:ext cx="8407576" cy="11061902"/>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400" dirty="0">
                <a:latin typeface="Arial" panose="020B0604020202020204" pitchFamily="34" charset="0"/>
                <a:ea typeface="Arial" charset="0"/>
                <a:cs typeface="Arial" panose="020B0604020202020204" pitchFamily="34" charset="0"/>
              </a:rPr>
              <a:t>f</a:t>
            </a:r>
            <a:r>
              <a:rPr lang="en-GB" sz="2400" b="1" dirty="0">
                <a:effectLst/>
                <a:latin typeface="Arial" panose="020B0604020202020204" pitchFamily="34" charset="0"/>
                <a:ea typeface="Times New Roman" panose="02020603050405020304" pitchFamily="18" charset="0"/>
                <a:cs typeface="Arial" panose="020B0604020202020204" pitchFamily="34" charset="0"/>
              </a:rPr>
              <a:t>Aim:</a:t>
            </a:r>
            <a:r>
              <a:rPr lang="en-GB" sz="2400" dirty="0">
                <a:effectLst/>
                <a:latin typeface="Arial" panose="020B0604020202020204" pitchFamily="34" charset="0"/>
                <a:ea typeface="Times New Roman" panose="02020603050405020304" pitchFamily="18" charset="0"/>
                <a:cs typeface="Arial" panose="020B0604020202020204" pitchFamily="34" charset="0"/>
              </a:rPr>
              <a:t> To determine the presence of atrial fibrillation (AF) identified with R-test (automated ECG recording) in different classes of ischaemic strokes.</a:t>
            </a:r>
          </a:p>
          <a:p>
            <a:r>
              <a:rPr lang="en-GB" sz="2400" b="1" dirty="0">
                <a:effectLst/>
                <a:latin typeface="Arial" panose="020B0604020202020204" pitchFamily="34" charset="0"/>
                <a:ea typeface="Times New Roman" panose="02020603050405020304" pitchFamily="18" charset="0"/>
                <a:cs typeface="Arial" panose="020B0604020202020204" pitchFamily="34" charset="0"/>
              </a:rPr>
              <a:t>Introduction</a:t>
            </a:r>
            <a:r>
              <a:rPr lang="en-GB" sz="2400" dirty="0">
                <a:effectLst/>
                <a:latin typeface="Arial" panose="020B0604020202020204" pitchFamily="34" charset="0"/>
                <a:ea typeface="Times New Roman" panose="02020603050405020304" pitchFamily="18" charset="0"/>
                <a:cs typeface="Arial" panose="020B0604020202020204" pitchFamily="34" charset="0"/>
              </a:rPr>
              <a:t>: AF is a well-recognised risk factor for ischaemic stroke and is an independent predictor for mortality and morbidity following presentation. Around 25% of ischaemic strokes are secondary to AF. Around 20% of all ischaemic strokes are lacunar and around half are atherothrombotic.</a:t>
            </a:r>
          </a:p>
          <a:p>
            <a:r>
              <a:rPr lang="en-GB" sz="2400" b="1" dirty="0">
                <a:effectLst/>
                <a:latin typeface="Arial" panose="020B0604020202020204" pitchFamily="34" charset="0"/>
                <a:ea typeface="Times New Roman" panose="02020603050405020304" pitchFamily="18" charset="0"/>
                <a:cs typeface="Arial" panose="020B0604020202020204" pitchFamily="34" charset="0"/>
              </a:rPr>
              <a:t>Methods</a:t>
            </a:r>
            <a:r>
              <a:rPr lang="en-GB" sz="2400" dirty="0">
                <a:effectLst/>
                <a:latin typeface="Arial" panose="020B0604020202020204" pitchFamily="34" charset="0"/>
                <a:ea typeface="Times New Roman" panose="02020603050405020304" pitchFamily="18" charset="0"/>
                <a:cs typeface="Arial" panose="020B0604020202020204" pitchFamily="34" charset="0"/>
              </a:rPr>
              <a:t>: All sequential R-test results between </a:t>
            </a:r>
            <a:r>
              <a:rPr lang="en-GB"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02/01- 06/10/20</a:t>
            </a:r>
            <a:r>
              <a:rPr lang="en-GB" sz="2400" dirty="0">
                <a:effectLst/>
                <a:latin typeface="Arial" panose="020B0604020202020204" pitchFamily="34" charset="0"/>
                <a:ea typeface="Times New Roman" panose="02020603050405020304" pitchFamily="18" charset="0"/>
                <a:cs typeface="Arial" panose="020B0604020202020204" pitchFamily="34" charset="0"/>
              </a:rPr>
              <a:t> were reviewed for evidence of AF. The presence of AF was noted along with the primary diagnosis. For patients with a final diagnosis of ischaemic stroke was divided into two classifications of cortical (TACS, PACS and POCS) and non-cortical (lacunar infarct). </a:t>
            </a:r>
          </a:p>
          <a:p>
            <a:r>
              <a:rPr lang="en-GB" sz="2400" b="1" dirty="0">
                <a:effectLst/>
                <a:latin typeface="Arial" panose="020B0604020202020204" pitchFamily="34" charset="0"/>
                <a:ea typeface="Times New Roman" panose="02020603050405020304" pitchFamily="18" charset="0"/>
                <a:cs typeface="Arial" panose="020B0604020202020204" pitchFamily="34" charset="0"/>
              </a:rPr>
              <a:t>Results: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p>
            <a:r>
              <a:rPr lang="en-GB" sz="2400" dirty="0">
                <a:effectLst/>
                <a:latin typeface="Arial" panose="020B0604020202020204" pitchFamily="34" charset="0"/>
                <a:ea typeface="Times New Roman" panose="02020603050405020304" pitchFamily="18" charset="0"/>
                <a:cs typeface="Arial" panose="020B0604020202020204" pitchFamily="34" charset="0"/>
              </a:rPr>
              <a:t>The total number of R-tests included in the study were 101 out of total 547strokes in the defined study period. </a:t>
            </a:r>
          </a:p>
          <a:p>
            <a:r>
              <a:rPr lang="en-GB" sz="2400" dirty="0">
                <a:effectLst/>
                <a:latin typeface="Arial" panose="020B0604020202020204" pitchFamily="34" charset="0"/>
                <a:ea typeface="Times New Roman" panose="02020603050405020304" pitchFamily="18" charset="0"/>
                <a:cs typeface="Arial" panose="020B0604020202020204" pitchFamily="34" charset="0"/>
              </a:rPr>
              <a:t>A Chi square test was performed on the data to assess for a link between the presence of atrial fibrillation and the diagnosis. The result was 0.1104 with a p-value of 0.946319 (p&lt;0.05) indicating no significance in the relationship between diagnosis and the presence of atrial fibrillation.</a:t>
            </a:r>
          </a:p>
          <a:p>
            <a:r>
              <a:rPr lang="en-GB" sz="2400" dirty="0">
                <a:effectLst/>
                <a:latin typeface="Arial" panose="020B0604020202020204" pitchFamily="34" charset="0"/>
                <a:ea typeface="Times New Roman" panose="02020603050405020304" pitchFamily="18" charset="0"/>
                <a:cs typeface="Arial" panose="020B0604020202020204" pitchFamily="34" charset="0"/>
              </a:rPr>
              <a:t> </a:t>
            </a:r>
          </a:p>
          <a:p>
            <a:r>
              <a:rPr lang="en-GB" sz="2400" b="1" dirty="0">
                <a:effectLst/>
                <a:latin typeface="Arial" panose="020B0604020202020204" pitchFamily="34" charset="0"/>
                <a:ea typeface="Times New Roman" panose="02020603050405020304" pitchFamily="18" charset="0"/>
                <a:cs typeface="Arial" panose="020B0604020202020204" pitchFamily="34" charset="0"/>
              </a:rPr>
              <a:t>Conclusion</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p>
            <a:r>
              <a:rPr lang="en-GB" sz="2400" dirty="0">
                <a:effectLst/>
                <a:latin typeface="Arial" panose="020B0604020202020204" pitchFamily="34" charset="0"/>
                <a:ea typeface="Times New Roman" panose="02020603050405020304" pitchFamily="18" charset="0"/>
                <a:cs typeface="Arial" panose="020B0604020202020204" pitchFamily="34" charset="0"/>
              </a:rPr>
              <a:t>In this relatively small sample, proportionally more AF was detected in non-cortical stroke’s than in cortical strokes but this relationship is not statistically significant. </a:t>
            </a:r>
            <a:endParaRPr lang="en-US" sz="3200" dirty="0">
              <a:ea typeface="Arial" charset="0"/>
              <a:cs typeface="Arial" charset="0"/>
            </a:endParaRPr>
          </a:p>
        </p:txBody>
      </p:sp>
      <p:sp>
        <p:nvSpPr>
          <p:cNvPr id="32" name="Rectangle 31"/>
          <p:cNvSpPr/>
          <p:nvPr/>
        </p:nvSpPr>
        <p:spPr>
          <a:xfrm>
            <a:off x="1686294" y="6523542"/>
            <a:ext cx="8407576" cy="891547"/>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Abstract</a:t>
            </a:r>
          </a:p>
        </p:txBody>
      </p:sp>
      <p:sp>
        <p:nvSpPr>
          <p:cNvPr id="15" name="Text Box 194"/>
          <p:cNvSpPr txBox="1">
            <a:spLocks noChangeArrowheads="1"/>
          </p:cNvSpPr>
          <p:nvPr/>
        </p:nvSpPr>
        <p:spPr bwMode="auto">
          <a:xfrm>
            <a:off x="20065230" y="11243420"/>
            <a:ext cx="8407576" cy="1247767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lvl="0" indent="-457200">
              <a:buFont typeface="Arial" panose="020B0604020202020204" pitchFamily="34" charset="0"/>
              <a:buChar char="•"/>
            </a:pPr>
            <a:endParaRPr lang="en-GB" sz="2800" dirty="0"/>
          </a:p>
          <a:p>
            <a:pPr marL="457200" lvl="0" indent="-457200">
              <a:buFont typeface="Arial" panose="020B0604020202020204" pitchFamily="34" charset="0"/>
              <a:buChar char="•"/>
            </a:pPr>
            <a:r>
              <a:rPr lang="en-GB" sz="2800" dirty="0"/>
              <a:t>During the study period there were 547 patients admitted to the stroke unit. Of those patients, 101 patients had an r-test performed during their inpatient stay. </a:t>
            </a:r>
          </a:p>
          <a:p>
            <a:pPr marL="457200" lvl="0" indent="-457200">
              <a:buFont typeface="Arial" panose="020B0604020202020204" pitchFamily="34" charset="0"/>
              <a:buChar char="•"/>
            </a:pPr>
            <a:endParaRPr lang="en-GB" sz="2800" dirty="0"/>
          </a:p>
          <a:p>
            <a:pPr marL="457200" lvl="0" indent="-457200">
              <a:buFont typeface="Arial" panose="020B0604020202020204" pitchFamily="34" charset="0"/>
              <a:buChar char="•"/>
            </a:pPr>
            <a:r>
              <a:rPr lang="en-GB" sz="2800" dirty="0"/>
              <a:t>Of the 101 patients included in the study:</a:t>
            </a:r>
          </a:p>
          <a:p>
            <a:pPr marL="457200" lvl="0" indent="-457200">
              <a:buFont typeface="Arial" panose="020B0604020202020204" pitchFamily="34" charset="0"/>
              <a:buChar char="•"/>
            </a:pPr>
            <a:endParaRPr lang="en-GB" sz="2800" dirty="0"/>
          </a:p>
          <a:p>
            <a:pPr marL="1200150" lvl="1" indent="-457200">
              <a:buFont typeface="Arial" panose="020B0604020202020204" pitchFamily="34" charset="0"/>
              <a:buChar char="•"/>
            </a:pPr>
            <a:r>
              <a:rPr lang="en-GB" sz="2800" dirty="0"/>
              <a:t>49 were not in atrial fibrillation</a:t>
            </a:r>
          </a:p>
          <a:p>
            <a:pPr marL="457200" lvl="0" indent="-457200">
              <a:buFont typeface="Arial" panose="020B0604020202020204" pitchFamily="34" charset="0"/>
              <a:buChar char="•"/>
            </a:pPr>
            <a:endParaRPr lang="en-GB" sz="2800" dirty="0"/>
          </a:p>
          <a:p>
            <a:pPr marL="1200150" lvl="1" indent="-457200">
              <a:buFont typeface="Arial" panose="020B0604020202020204" pitchFamily="34" charset="0"/>
              <a:buChar char="•"/>
            </a:pPr>
            <a:r>
              <a:rPr lang="en-GB" sz="2800" dirty="0"/>
              <a:t>52 were in AF</a:t>
            </a:r>
          </a:p>
          <a:p>
            <a:pPr lvl="0"/>
            <a:endParaRPr lang="en-GB" sz="2800" dirty="0"/>
          </a:p>
          <a:p>
            <a:pPr marL="457200" lvl="0" indent="-457200">
              <a:buFont typeface="Arial" panose="020B0604020202020204" pitchFamily="34" charset="0"/>
              <a:buChar char="•"/>
            </a:pPr>
            <a:r>
              <a:rPr lang="en-GB" sz="2800" dirty="0"/>
              <a:t>A higher proportion of patients in the analysis had a cortical stroke than non-cortical stroke. (see table 1.1)</a:t>
            </a:r>
          </a:p>
          <a:p>
            <a:pPr marL="457200" lvl="0" indent="-457200">
              <a:buFont typeface="Arial" panose="020B0604020202020204" pitchFamily="34" charset="0"/>
              <a:buChar char="•"/>
            </a:pPr>
            <a:endParaRPr lang="en-GB" sz="2800" dirty="0"/>
          </a:p>
          <a:p>
            <a:pPr marL="457200" lvl="0" indent="-457200">
              <a:buFont typeface="Arial" panose="020B0604020202020204" pitchFamily="34" charset="0"/>
              <a:buChar char="•"/>
            </a:pPr>
            <a:r>
              <a:rPr lang="en-GB" sz="2800" dirty="0"/>
              <a:t>A roughly equal proportion of non-stroke diagnoses were included in each group with an equivalent incidence of atrial fibrillation.</a:t>
            </a:r>
          </a:p>
          <a:p>
            <a:pPr marL="457200" lvl="0" indent="-457200">
              <a:buFont typeface="Arial" panose="020B0604020202020204" pitchFamily="34" charset="0"/>
              <a:buChar char="•"/>
            </a:pPr>
            <a:endParaRPr lang="en-GB" sz="2800" dirty="0"/>
          </a:p>
          <a:p>
            <a:pPr marL="457200" lvl="0" indent="-457200">
              <a:buFont typeface="Arial" panose="020B0604020202020204" pitchFamily="34" charset="0"/>
              <a:buChar char="•"/>
            </a:pPr>
            <a:r>
              <a:rPr lang="en-GB" sz="2800" dirty="0"/>
              <a:t>A CHI square test was performed to determine if there was a link between the presence of AF and the diagnostic classifications. The result was 0.1104 with a  p-value of 0.946319 (p&lt;0.05) indicating a no significance between the presence of AF and the diagnostic categories in this study. </a:t>
            </a:r>
            <a:endParaRPr lang="en-GB" sz="3200" dirty="0"/>
          </a:p>
          <a:p>
            <a:pPr marL="1200150" lvl="1" indent="-457200">
              <a:buFont typeface="Arial" panose="020B0604020202020204" pitchFamily="34" charset="0"/>
              <a:buChar char="•"/>
            </a:pPr>
            <a:endParaRPr lang="en-GB" sz="3200" dirty="0"/>
          </a:p>
        </p:txBody>
      </p:sp>
      <p:sp>
        <p:nvSpPr>
          <p:cNvPr id="33" name="Rectangle 32"/>
          <p:cNvSpPr/>
          <p:nvPr/>
        </p:nvSpPr>
        <p:spPr>
          <a:xfrm>
            <a:off x="1667799" y="19274774"/>
            <a:ext cx="8435008" cy="1088155"/>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Introduction</a:t>
            </a:r>
          </a:p>
        </p:txBody>
      </p:sp>
      <p:sp>
        <p:nvSpPr>
          <p:cNvPr id="34" name="Rectangle 33"/>
          <p:cNvSpPr/>
          <p:nvPr/>
        </p:nvSpPr>
        <p:spPr>
          <a:xfrm>
            <a:off x="10870003" y="17696425"/>
            <a:ext cx="8407576" cy="891547"/>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Methods</a:t>
            </a:r>
          </a:p>
        </p:txBody>
      </p:sp>
      <p:sp>
        <p:nvSpPr>
          <p:cNvPr id="14" name="Text Box 193"/>
          <p:cNvSpPr txBox="1">
            <a:spLocks noChangeArrowheads="1"/>
          </p:cNvSpPr>
          <p:nvPr/>
        </p:nvSpPr>
        <p:spPr bwMode="auto">
          <a:xfrm>
            <a:off x="20065230" y="25619815"/>
            <a:ext cx="8407576" cy="10692570"/>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en-GB" sz="2800" dirty="0">
              <a:effectLst/>
              <a:latin typeface="Arial" panose="020B0604020202020204" pitchFamily="34" charset="0"/>
              <a:ea typeface="Times New Roman" panose="02020603050405020304" pitchFamily="18" charset="0"/>
              <a:cs typeface="Arial" panose="020B0604020202020204" pitchFamily="34" charset="0"/>
            </a:endParaRPr>
          </a:p>
          <a:p>
            <a:r>
              <a:rPr lang="en-GB" sz="2800" dirty="0">
                <a:latin typeface="Arial" panose="020B0604020202020204" pitchFamily="34" charset="0"/>
                <a:ea typeface="Times New Roman" panose="02020603050405020304" pitchFamily="18" charset="0"/>
                <a:cs typeface="Arial" panose="020B0604020202020204" pitchFamily="34" charset="0"/>
              </a:rPr>
              <a:t>From this small study reviewing the relationship between atrial fibrillation and sub-classification of ischaemic stroke, there was no clear relationship between the final diagnosis and the presence of AF. </a:t>
            </a:r>
          </a:p>
          <a:p>
            <a:endParaRPr lang="en-GB" sz="2800" dirty="0">
              <a:effectLst/>
              <a:latin typeface="Arial" panose="020B0604020202020204" pitchFamily="34" charset="0"/>
              <a:ea typeface="Times New Roman" panose="02020603050405020304" pitchFamily="18" charset="0"/>
              <a:cs typeface="Arial" panose="020B0604020202020204" pitchFamily="34" charset="0"/>
            </a:endParaRPr>
          </a:p>
          <a:p>
            <a:r>
              <a:rPr lang="en-GB" sz="2800" dirty="0">
                <a:effectLst/>
                <a:latin typeface="Arial" panose="020B0604020202020204" pitchFamily="34" charset="0"/>
                <a:ea typeface="Times New Roman" panose="02020603050405020304" pitchFamily="18" charset="0"/>
                <a:cs typeface="Arial" panose="020B0604020202020204" pitchFamily="34" charset="0"/>
              </a:rPr>
              <a:t>This study may be limited by the sample size so further data collection is required to determine the relationship between diagnosis and presence of atrial fibrillation. </a:t>
            </a:r>
          </a:p>
          <a:p>
            <a:endParaRPr lang="en-GB" sz="2800" dirty="0">
              <a:latin typeface="Arial" panose="020B0604020202020204" pitchFamily="34" charset="0"/>
              <a:ea typeface="Times New Roman" panose="02020603050405020304" pitchFamily="18" charset="0"/>
              <a:cs typeface="Arial" panose="020B0604020202020204" pitchFamily="34" charset="0"/>
            </a:endParaRPr>
          </a:p>
          <a:p>
            <a:r>
              <a:rPr lang="en-GB" sz="2800" dirty="0">
                <a:latin typeface="Arial" panose="020B0604020202020204" pitchFamily="34" charset="0"/>
                <a:ea typeface="Times New Roman" panose="02020603050405020304" pitchFamily="18" charset="0"/>
                <a:cs typeface="Arial" panose="020B0604020202020204" pitchFamily="34" charset="0"/>
              </a:rPr>
              <a:t>Other limitations relate to timing of r-test placement. Variation in the timing of r-test placement and duration of recording may limit the detection of clinically significant AF. </a:t>
            </a:r>
          </a:p>
          <a:p>
            <a:endParaRPr lang="en-GB" sz="2800" dirty="0">
              <a:latin typeface="Arial" panose="020B0604020202020204" pitchFamily="34" charset="0"/>
              <a:ea typeface="Times New Roman" panose="02020603050405020304" pitchFamily="18" charset="0"/>
              <a:cs typeface="Arial" panose="020B0604020202020204" pitchFamily="34" charset="0"/>
            </a:endParaRPr>
          </a:p>
          <a:p>
            <a:r>
              <a:rPr lang="en-GB" sz="2800" dirty="0">
                <a:latin typeface="Arial" panose="020B0604020202020204" pitchFamily="34" charset="0"/>
                <a:ea typeface="Times New Roman" panose="02020603050405020304" pitchFamily="18" charset="0"/>
                <a:cs typeface="Arial" panose="020B0604020202020204" pitchFamily="34" charset="0"/>
              </a:rPr>
              <a:t>Ongoing data collection is required to determine the relationship between AF and sub-type of stroke. Further analysis of the most effective timing and duration for R-test use will also aid detection.</a:t>
            </a:r>
          </a:p>
          <a:p>
            <a:endParaRPr lang="en-GB" sz="2800" dirty="0">
              <a:latin typeface="Arial" panose="020B0604020202020204" pitchFamily="34" charset="0"/>
              <a:ea typeface="Times New Roman" panose="02020603050405020304" pitchFamily="18" charset="0"/>
              <a:cs typeface="Arial" panose="020B0604020202020204" pitchFamily="34" charset="0"/>
            </a:endParaRPr>
          </a:p>
          <a:p>
            <a:endParaRPr lang="en-GB" sz="2800" dirty="0">
              <a:latin typeface="Arial" panose="020B0604020202020204" pitchFamily="34" charset="0"/>
              <a:ea typeface="Times New Roman" panose="02020603050405020304" pitchFamily="18" charset="0"/>
              <a:cs typeface="Arial" panose="020B0604020202020204" pitchFamily="34" charset="0"/>
            </a:endParaRPr>
          </a:p>
          <a:p>
            <a:endParaRPr lang="en-GB" sz="2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6" name="Rectangle 35"/>
          <p:cNvSpPr/>
          <p:nvPr/>
        </p:nvSpPr>
        <p:spPr>
          <a:xfrm>
            <a:off x="20065834" y="24415960"/>
            <a:ext cx="8407576" cy="891547"/>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Conclusions</a:t>
            </a:r>
          </a:p>
        </p:txBody>
      </p:sp>
      <p:sp>
        <p:nvSpPr>
          <p:cNvPr id="11" name="Text Box 190"/>
          <p:cNvSpPr txBox="1">
            <a:spLocks noChangeArrowheads="1"/>
          </p:cNvSpPr>
          <p:nvPr/>
        </p:nvSpPr>
        <p:spPr bwMode="auto">
          <a:xfrm>
            <a:off x="1681515" y="20529393"/>
            <a:ext cx="8407576" cy="16611498"/>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nSpc>
                <a:spcPct val="107000"/>
              </a:lnSpc>
              <a:spcAft>
                <a:spcPts val="800"/>
              </a:spcAft>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2800" dirty="0">
                <a:effectLst/>
                <a:latin typeface="Arial" panose="020B0604020202020204" pitchFamily="34" charset="0"/>
                <a:ea typeface="Calibri" panose="020F0502020204030204" pitchFamily="34" charset="0"/>
                <a:cs typeface="Arial" panose="020B0604020202020204" pitchFamily="34" charset="0"/>
              </a:rPr>
              <a:t>Atrial fibrillation (AF) is an abnormal heart rhythm which is defined as </a:t>
            </a:r>
            <a:r>
              <a:rPr lang="en-GB" sz="2800" dirty="0" err="1">
                <a:effectLst/>
                <a:latin typeface="Arial" panose="020B0604020202020204" pitchFamily="34" charset="0"/>
                <a:ea typeface="Calibri" panose="020F0502020204030204" pitchFamily="34" charset="0"/>
                <a:cs typeface="Arial" panose="020B0604020202020204" pitchFamily="34" charset="0"/>
              </a:rPr>
              <a:t>unco</a:t>
            </a:r>
            <a:r>
              <a:rPr lang="en-GB" sz="2800" dirty="0">
                <a:effectLst/>
                <a:latin typeface="Arial" panose="020B0604020202020204" pitchFamily="34" charset="0"/>
                <a:ea typeface="Calibri" panose="020F0502020204030204" pitchFamily="34" charset="0"/>
                <a:cs typeface="Arial" panose="020B0604020202020204" pitchFamily="34" charset="0"/>
              </a:rPr>
              <a:t>-ordinated atrial contractions. It is a recognised independent risk factor for the development of ischaemic stroke with an annual risk of stroke 5-7% in patients with established AF. </a:t>
            </a:r>
            <a:r>
              <a:rPr lang="en-GB" sz="2800" baseline="30000" dirty="0">
                <a:effectLst/>
                <a:latin typeface="Arial" panose="020B0604020202020204" pitchFamily="34" charset="0"/>
                <a:ea typeface="Calibri" panose="020F0502020204030204" pitchFamily="34" charset="0"/>
                <a:cs typeface="Arial" panose="020B0604020202020204" pitchFamily="34" charset="0"/>
              </a:rPr>
              <a:t>[1]</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2800" dirty="0">
                <a:effectLst/>
                <a:latin typeface="Arial" panose="020B0604020202020204" pitchFamily="34" charset="0"/>
                <a:ea typeface="Calibri" panose="020F0502020204030204" pitchFamily="34" charset="0"/>
                <a:cs typeface="Arial" panose="020B0604020202020204" pitchFamily="34" charset="0"/>
              </a:rPr>
              <a:t>Between 20-25% </a:t>
            </a:r>
            <a:r>
              <a:rPr lang="en-GB" sz="2800" dirty="0">
                <a:latin typeface="Arial" panose="020B0604020202020204" pitchFamily="34" charset="0"/>
                <a:ea typeface="Calibri" panose="020F0502020204030204" pitchFamily="34" charset="0"/>
                <a:cs typeface="Arial" panose="020B0604020202020204" pitchFamily="34" charset="0"/>
              </a:rPr>
              <a:t>of patients </a:t>
            </a:r>
            <a:r>
              <a:rPr lang="en-GB" sz="2800" dirty="0">
                <a:effectLst/>
                <a:latin typeface="Arial" panose="020B0604020202020204" pitchFamily="34" charset="0"/>
                <a:ea typeface="Calibri" panose="020F0502020204030204" pitchFamily="34" charset="0"/>
                <a:cs typeface="Arial" panose="020B0604020202020204" pitchFamily="34" charset="0"/>
              </a:rPr>
              <a:t>admitted to hospital with an ischaemic stroke around 20-25% of patients will be diagnosed with new AF.  The detection of AF following stroke is important as it has implications for further management with subsequent therapeutic anti-coagulation. The current accepted “gold standard” screening method for new onset AF following stroke is still being debated but evidence suggests that continuous cardiac monitoring as close to presentation and for as long as possible, has the highest yield. </a:t>
            </a:r>
            <a:r>
              <a:rPr lang="en-GB" sz="2800" baseline="30000" dirty="0">
                <a:effectLst/>
                <a:latin typeface="Arial" panose="020B0604020202020204" pitchFamily="34" charset="0"/>
                <a:ea typeface="Calibri" panose="020F0502020204030204" pitchFamily="34" charset="0"/>
                <a:cs typeface="Arial" panose="020B0604020202020204" pitchFamily="34" charset="0"/>
              </a:rPr>
              <a:t>[2] [3] </a:t>
            </a:r>
          </a:p>
          <a:p>
            <a:pPr>
              <a:lnSpc>
                <a:spcPct val="107000"/>
              </a:lnSpc>
              <a:spcAft>
                <a:spcPts val="800"/>
              </a:spcAft>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2800" dirty="0">
                <a:effectLst/>
                <a:latin typeface="Arial" panose="020B0604020202020204" pitchFamily="34" charset="0"/>
                <a:ea typeface="Calibri" panose="020F0502020204030204" pitchFamily="34" charset="0"/>
                <a:cs typeface="Arial" panose="020B0604020202020204" pitchFamily="34" charset="0"/>
              </a:rPr>
              <a:t>To increase the detection of AF in ischaemic stroke patients, the stroke unit within Victoria Hospital Kirkcaldy have introduced R-tapes, a continuous cardiac monitoring machine with associated diagnostic software with the aim of increasing the detection of post-stroke AF. Furthermore, cardioembolic strokes are proposed to result in cortical (PACS/TACS/POCS) stroke subtypes rather than non-cortical (lacunar), due to the embolic occlusion of large vessels. </a:t>
            </a:r>
            <a:r>
              <a:rPr lang="en-GB" sz="2800" baseline="30000" dirty="0">
                <a:effectLst/>
                <a:latin typeface="Arial" panose="020B0604020202020204" pitchFamily="34" charset="0"/>
                <a:ea typeface="Calibri" panose="020F0502020204030204" pitchFamily="34" charset="0"/>
                <a:cs typeface="Arial" panose="020B0604020202020204" pitchFamily="34" charset="0"/>
              </a:rPr>
              <a:t>[4] </a:t>
            </a:r>
            <a:r>
              <a:rPr lang="en-GB" sz="2800" dirty="0">
                <a:effectLst/>
                <a:latin typeface="Arial" panose="020B0604020202020204" pitchFamily="34" charset="0"/>
                <a:ea typeface="Calibri" panose="020F0502020204030204" pitchFamily="34" charset="0"/>
                <a:cs typeface="Arial" panose="020B0604020202020204" pitchFamily="34" charset="0"/>
              </a:rPr>
              <a:t>The relationship between new-onset AF and stroke diagnosis was reviewed.</a:t>
            </a:r>
          </a:p>
          <a:p>
            <a:pPr eaLnBrk="1" hangingPunct="1"/>
            <a:endParaRPr lang="en-US" sz="2800" dirty="0"/>
          </a:p>
        </p:txBody>
      </p:sp>
      <p:sp>
        <p:nvSpPr>
          <p:cNvPr id="45" name="Rectangle 44"/>
          <p:cNvSpPr/>
          <p:nvPr/>
        </p:nvSpPr>
        <p:spPr>
          <a:xfrm>
            <a:off x="10793416" y="10195719"/>
            <a:ext cx="8407576" cy="891547"/>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Aims &amp; Objectives</a:t>
            </a:r>
          </a:p>
        </p:txBody>
      </p:sp>
      <p:sp>
        <p:nvSpPr>
          <p:cNvPr id="40" name="Text Box 191"/>
          <p:cNvSpPr txBox="1">
            <a:spLocks noChangeArrowheads="1"/>
          </p:cNvSpPr>
          <p:nvPr/>
        </p:nvSpPr>
        <p:spPr bwMode="auto">
          <a:xfrm>
            <a:off x="10793416" y="18858265"/>
            <a:ext cx="8407576" cy="18448539"/>
          </a:xfrm>
          <a:prstGeom prst="rect">
            <a:avLst/>
          </a:prstGeom>
          <a:solidFill>
            <a:schemeClr val="bg1"/>
          </a:solidFill>
          <a:ln w="12700">
            <a:solidFill>
              <a:schemeClr val="accent1">
                <a:lumMod val="75000"/>
              </a:schemeClr>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Arial" panose="020B0604020202020204" pitchFamily="34" charset="0"/>
              <a:buChar char="•"/>
            </a:pPr>
            <a:r>
              <a:rPr lang="en-US" sz="2800" dirty="0"/>
              <a:t>R-tests are automated recording devices which capture a patients cardiac rhythm. The R-test results automatically “flag” possible episodes of atrial fibrillation. These rhythm strips are manually reviewed and a diagnosis confirmed or refuted. </a:t>
            </a:r>
          </a:p>
          <a:p>
            <a:pPr marL="457200" indent="-457200" eaLnBrk="1" hangingPunct="1">
              <a:buFont typeface="Arial" panose="020B0604020202020204" pitchFamily="34" charset="0"/>
              <a:buChar char="•"/>
            </a:pPr>
            <a:endParaRPr lang="en-US" sz="2800" dirty="0"/>
          </a:p>
          <a:p>
            <a:pPr marL="457200" indent="-457200" eaLnBrk="1" hangingPunct="1">
              <a:buFont typeface="Arial" panose="020B0604020202020204" pitchFamily="34" charset="0"/>
              <a:buChar char="•"/>
            </a:pPr>
            <a:r>
              <a:rPr lang="en-US" sz="2800" dirty="0"/>
              <a:t>All sequential r-tests from 06/01/202- 06/10/202 were reviewed for the presence of atrial fibrillation. </a:t>
            </a:r>
          </a:p>
          <a:p>
            <a:pPr marL="457200" indent="-457200" eaLnBrk="1" hangingPunct="1">
              <a:buFont typeface="Arial" panose="020B0604020202020204" pitchFamily="34" charset="0"/>
              <a:buChar char="•"/>
            </a:pPr>
            <a:endParaRPr lang="en-US" sz="2800" dirty="0"/>
          </a:p>
          <a:p>
            <a:pPr marL="457200" indent="-457200" eaLnBrk="1" hangingPunct="1">
              <a:buFont typeface="Arial" panose="020B0604020202020204" pitchFamily="34" charset="0"/>
              <a:buChar char="•"/>
            </a:pPr>
            <a:r>
              <a:rPr lang="en-US" sz="2800" dirty="0"/>
              <a:t>The population group reviewed were inpatients so ambulatory R-tests were excluded. Duplicate r-tests were reviewed with the most clinically significant sample included as one, </a:t>
            </a:r>
          </a:p>
          <a:p>
            <a:pPr marL="457200" indent="-457200" eaLnBrk="1" hangingPunct="1">
              <a:buFont typeface="Arial" panose="020B0604020202020204" pitchFamily="34" charset="0"/>
              <a:buChar char="•"/>
            </a:pPr>
            <a:endParaRPr lang="en-US" sz="2800" dirty="0"/>
          </a:p>
          <a:p>
            <a:pPr marL="457200" indent="-457200" eaLnBrk="1" hangingPunct="1">
              <a:buFont typeface="Arial" panose="020B0604020202020204" pitchFamily="34" charset="0"/>
              <a:buChar char="•"/>
            </a:pPr>
            <a:r>
              <a:rPr lang="en-US" sz="2800" dirty="0"/>
              <a:t>The presence of atrial fibrillation was defined as absence of p-wave activity with an irregular rhythm which was confirmed by manual review of the identified strip. </a:t>
            </a:r>
          </a:p>
          <a:p>
            <a:pPr marL="457200" indent="-457200" eaLnBrk="1" hangingPunct="1">
              <a:buFont typeface="Arial" panose="020B0604020202020204" pitchFamily="34" charset="0"/>
              <a:buChar char="•"/>
            </a:pPr>
            <a:endParaRPr lang="en-US" sz="2800" dirty="0"/>
          </a:p>
          <a:p>
            <a:pPr marL="457200" indent="-457200" eaLnBrk="1" hangingPunct="1">
              <a:buFont typeface="Arial" panose="020B0604020202020204" pitchFamily="34" charset="0"/>
              <a:buChar char="•"/>
            </a:pPr>
            <a:r>
              <a:rPr lang="en-US" sz="2800" dirty="0"/>
              <a:t>The patient data was then divided into those who had AF confirmed and those that did not have AF.</a:t>
            </a:r>
          </a:p>
          <a:p>
            <a:pPr marL="457200" indent="-457200" eaLnBrk="1" hangingPunct="1">
              <a:buFont typeface="Arial" panose="020B0604020202020204" pitchFamily="34" charset="0"/>
              <a:buChar char="•"/>
            </a:pPr>
            <a:endParaRPr lang="en-US" sz="2800" dirty="0"/>
          </a:p>
          <a:p>
            <a:pPr marL="457200" indent="-457200" eaLnBrk="1" hangingPunct="1">
              <a:buFont typeface="Arial" panose="020B0604020202020204" pitchFamily="34" charset="0"/>
              <a:buChar char="•"/>
            </a:pPr>
            <a:r>
              <a:rPr lang="en-US" sz="2800" dirty="0"/>
              <a:t>Patient records (discharge letters, relevant imaging and clinical entries) were reviewed for the associated diagnosis. </a:t>
            </a:r>
          </a:p>
          <a:p>
            <a:pPr marL="457200" indent="-457200" eaLnBrk="1" hangingPunct="1">
              <a:buFont typeface="Arial" panose="020B0604020202020204" pitchFamily="34" charset="0"/>
              <a:buChar char="•"/>
            </a:pPr>
            <a:endParaRPr lang="en-US" sz="2800" dirty="0"/>
          </a:p>
          <a:p>
            <a:pPr marL="457200" indent="-457200" eaLnBrk="1" hangingPunct="1">
              <a:buFont typeface="Arial" panose="020B0604020202020204" pitchFamily="34" charset="0"/>
              <a:buChar char="•"/>
            </a:pPr>
            <a:r>
              <a:rPr lang="en-US" sz="2800" dirty="0"/>
              <a:t>Diagnoses of stroke were sub-classified into either cortical strokes (TAC, PACS or POCS) and non-cortical (LACS). </a:t>
            </a:r>
          </a:p>
          <a:p>
            <a:pPr marL="457200" indent="-457200" eaLnBrk="1" hangingPunct="1">
              <a:buFont typeface="Arial" panose="020B0604020202020204" pitchFamily="34" charset="0"/>
              <a:buChar char="•"/>
            </a:pPr>
            <a:endParaRPr lang="en-US" sz="2800" dirty="0"/>
          </a:p>
          <a:p>
            <a:pPr marL="457200" indent="-457200" eaLnBrk="1" hangingPunct="1">
              <a:buFont typeface="Arial" panose="020B0604020202020204" pitchFamily="34" charset="0"/>
              <a:buChar char="•"/>
            </a:pPr>
            <a:r>
              <a:rPr lang="en-US" sz="2800" dirty="0"/>
              <a:t>Non-stroke diagnoses were classed as an alternative diagnoses for the purpose of this study. </a:t>
            </a:r>
          </a:p>
          <a:p>
            <a:pPr marL="457200" indent="-457200" eaLnBrk="1" hangingPunct="1">
              <a:buFont typeface="Arial" panose="020B0604020202020204" pitchFamily="34" charset="0"/>
              <a:buChar char="•"/>
            </a:pPr>
            <a:endParaRPr lang="en-US" sz="2800" dirty="0"/>
          </a:p>
          <a:p>
            <a:pPr marL="457200" indent="-457200" eaLnBrk="1" hangingPunct="1">
              <a:buFont typeface="Arial" panose="020B0604020202020204" pitchFamily="34" charset="0"/>
              <a:buChar char="•"/>
            </a:pPr>
            <a:r>
              <a:rPr lang="en-US" sz="2800" dirty="0"/>
              <a:t>Following the categorization of the diagnoses with or without atrial fibrillation, a chi square test of fit was performed to determine if there was a relationship between the presence of atrial fibrillation and the final diagnosis.</a:t>
            </a:r>
          </a:p>
        </p:txBody>
      </p:sp>
      <p:sp>
        <p:nvSpPr>
          <p:cNvPr id="41" name="Rectangle 40"/>
          <p:cNvSpPr/>
          <p:nvPr/>
        </p:nvSpPr>
        <p:spPr>
          <a:xfrm>
            <a:off x="20089154" y="10159582"/>
            <a:ext cx="8407576" cy="891547"/>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Results</a:t>
            </a:r>
          </a:p>
        </p:txBody>
      </p:sp>
      <p:sp>
        <p:nvSpPr>
          <p:cNvPr id="3" name="TextBox 2">
            <a:extLst>
              <a:ext uri="{FF2B5EF4-FFF2-40B4-BE49-F238E27FC236}">
                <a16:creationId xmlns:a16="http://schemas.microsoft.com/office/drawing/2014/main" id="{F1F21EDA-E71F-4669-9B4A-1C0554E9B26D}"/>
              </a:ext>
            </a:extLst>
          </p:cNvPr>
          <p:cNvSpPr txBox="1"/>
          <p:nvPr/>
        </p:nvSpPr>
        <p:spPr>
          <a:xfrm>
            <a:off x="10870003" y="11050414"/>
            <a:ext cx="8407576" cy="5262979"/>
          </a:xfrm>
          <a:prstGeom prst="rect">
            <a:avLst/>
          </a:prstGeom>
          <a:noFill/>
        </p:spPr>
        <p:txBody>
          <a:bodyPr wrap="square" rtlCol="0">
            <a:spAutoFit/>
          </a:bodyPr>
          <a:lstStyle/>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The aim of this study was to evaluate the presence of AF in difference classes of ischaemic stroke. </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A further aim was to determine the relationship between the sub-classification of ischaemic stroke (cortical or non-cortical) with the presence of AF. </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The null hypothesis of this </a:t>
            </a:r>
            <a:r>
              <a:rPr lang="en-GB" sz="2800">
                <a:latin typeface="Arial" panose="020B0604020202020204" pitchFamily="34" charset="0"/>
                <a:cs typeface="Arial" panose="020B0604020202020204" pitchFamily="34" charset="0"/>
              </a:rPr>
              <a:t>study was </a:t>
            </a:r>
            <a:r>
              <a:rPr lang="en-GB" sz="2800" dirty="0">
                <a:latin typeface="Arial" panose="020B0604020202020204" pitchFamily="34" charset="0"/>
                <a:cs typeface="Arial" panose="020B0604020202020204" pitchFamily="34" charset="0"/>
              </a:rPr>
              <a:t>that cortical strokes would be more likely to present with new onset atrial fibrillation due to a cardioembolic event. </a:t>
            </a:r>
          </a:p>
          <a:p>
            <a:endParaRPr lang="en-GB" sz="2800" dirty="0">
              <a:latin typeface="Arial" panose="020B0604020202020204" pitchFamily="34" charset="0"/>
              <a:cs typeface="Arial" panose="020B0604020202020204" pitchFamily="34" charset="0"/>
            </a:endParaRPr>
          </a:p>
        </p:txBody>
      </p:sp>
      <p:graphicFrame>
        <p:nvGraphicFramePr>
          <p:cNvPr id="13" name="Table 15">
            <a:extLst>
              <a:ext uri="{FF2B5EF4-FFF2-40B4-BE49-F238E27FC236}">
                <a16:creationId xmlns:a16="http://schemas.microsoft.com/office/drawing/2014/main" id="{26F56FD9-4DDC-4AF8-AF49-906D236738B4}"/>
              </a:ext>
            </a:extLst>
          </p:cNvPr>
          <p:cNvGraphicFramePr>
            <a:graphicFrameLocks noGrp="1"/>
          </p:cNvGraphicFramePr>
          <p:nvPr>
            <p:extLst>
              <p:ext uri="{D42A27DB-BD31-4B8C-83A1-F6EECF244321}">
                <p14:modId xmlns:p14="http://schemas.microsoft.com/office/powerpoint/2010/main" val="4228109304"/>
              </p:ext>
            </p:extLst>
          </p:nvPr>
        </p:nvGraphicFramePr>
        <p:xfrm>
          <a:off x="11704637" y="6645207"/>
          <a:ext cx="16804535" cy="2421779"/>
        </p:xfrm>
        <a:graphic>
          <a:graphicData uri="http://schemas.openxmlformats.org/drawingml/2006/table">
            <a:tbl>
              <a:tblPr firstRow="1" bandRow="1">
                <a:tableStyleId>{5C22544A-7EE6-4342-B048-85BDC9FD1C3A}</a:tableStyleId>
              </a:tblPr>
              <a:tblGrid>
                <a:gridCol w="2150726">
                  <a:extLst>
                    <a:ext uri="{9D8B030D-6E8A-4147-A177-3AD203B41FA5}">
                      <a16:colId xmlns:a16="http://schemas.microsoft.com/office/drawing/2014/main" val="1109994421"/>
                    </a:ext>
                  </a:extLst>
                </a:gridCol>
                <a:gridCol w="4571090">
                  <a:extLst>
                    <a:ext uri="{9D8B030D-6E8A-4147-A177-3AD203B41FA5}">
                      <a16:colId xmlns:a16="http://schemas.microsoft.com/office/drawing/2014/main" val="2234151061"/>
                    </a:ext>
                  </a:extLst>
                </a:gridCol>
                <a:gridCol w="3965221">
                  <a:extLst>
                    <a:ext uri="{9D8B030D-6E8A-4147-A177-3AD203B41FA5}">
                      <a16:colId xmlns:a16="http://schemas.microsoft.com/office/drawing/2014/main" val="3553859441"/>
                    </a:ext>
                  </a:extLst>
                </a:gridCol>
                <a:gridCol w="4046931">
                  <a:extLst>
                    <a:ext uri="{9D8B030D-6E8A-4147-A177-3AD203B41FA5}">
                      <a16:colId xmlns:a16="http://schemas.microsoft.com/office/drawing/2014/main" val="544029964"/>
                    </a:ext>
                  </a:extLst>
                </a:gridCol>
                <a:gridCol w="2070567">
                  <a:extLst>
                    <a:ext uri="{9D8B030D-6E8A-4147-A177-3AD203B41FA5}">
                      <a16:colId xmlns:a16="http://schemas.microsoft.com/office/drawing/2014/main" val="1369657536"/>
                    </a:ext>
                  </a:extLst>
                </a:gridCol>
              </a:tblGrid>
              <a:tr h="645040">
                <a:tc>
                  <a:txBody>
                    <a:bodyPr/>
                    <a:lstStyle/>
                    <a:p>
                      <a:endParaRPr lang="en-GB" sz="2800" dirty="0"/>
                    </a:p>
                  </a:txBody>
                  <a:tcPr/>
                </a:tc>
                <a:tc>
                  <a:txBody>
                    <a:bodyPr/>
                    <a:lstStyle/>
                    <a:p>
                      <a:r>
                        <a:rPr lang="en-GB" sz="2800" dirty="0"/>
                        <a:t>Cortical stroke</a:t>
                      </a:r>
                    </a:p>
                  </a:txBody>
                  <a:tcPr/>
                </a:tc>
                <a:tc>
                  <a:txBody>
                    <a:bodyPr/>
                    <a:lstStyle/>
                    <a:p>
                      <a:r>
                        <a:rPr lang="en-GB" sz="2800" dirty="0"/>
                        <a:t>Non-cortical strokes</a:t>
                      </a:r>
                    </a:p>
                  </a:txBody>
                  <a:tcPr/>
                </a:tc>
                <a:tc>
                  <a:txBody>
                    <a:bodyPr/>
                    <a:lstStyle/>
                    <a:p>
                      <a:r>
                        <a:rPr lang="en-GB" sz="2800" dirty="0"/>
                        <a:t>Alternate diagnosis</a:t>
                      </a:r>
                    </a:p>
                  </a:txBody>
                  <a:tcPr/>
                </a:tc>
                <a:tc>
                  <a:txBody>
                    <a:bodyPr/>
                    <a:lstStyle/>
                    <a:p>
                      <a:r>
                        <a:rPr lang="en-GB" sz="2800" dirty="0"/>
                        <a:t>Total </a:t>
                      </a:r>
                    </a:p>
                  </a:txBody>
                  <a:tcPr/>
                </a:tc>
                <a:extLst>
                  <a:ext uri="{0D108BD9-81ED-4DB2-BD59-A6C34878D82A}">
                    <a16:rowId xmlns:a16="http://schemas.microsoft.com/office/drawing/2014/main" val="2690832490"/>
                  </a:ext>
                </a:extLst>
              </a:tr>
              <a:tr h="1114254">
                <a:tc>
                  <a:txBody>
                    <a:bodyPr/>
                    <a:lstStyle/>
                    <a:p>
                      <a:r>
                        <a:rPr lang="en-GB" sz="2800" dirty="0"/>
                        <a:t>AF present</a:t>
                      </a:r>
                    </a:p>
                  </a:txBody>
                  <a:tcPr/>
                </a:tc>
                <a:tc>
                  <a:txBody>
                    <a:bodyPr/>
                    <a:lstStyle/>
                    <a:p>
                      <a:r>
                        <a:rPr lang="en-GB" sz="2800" dirty="0"/>
                        <a:t>29 (56%)</a:t>
                      </a:r>
                    </a:p>
                  </a:txBody>
                  <a:tcPr/>
                </a:tc>
                <a:tc>
                  <a:txBody>
                    <a:bodyPr/>
                    <a:lstStyle/>
                    <a:p>
                      <a:r>
                        <a:rPr lang="en-GB" sz="2800" dirty="0"/>
                        <a:t>12(23%)</a:t>
                      </a:r>
                    </a:p>
                  </a:txBody>
                  <a:tcPr/>
                </a:tc>
                <a:tc>
                  <a:txBody>
                    <a:bodyPr/>
                    <a:lstStyle/>
                    <a:p>
                      <a:r>
                        <a:rPr lang="en-GB" sz="2800" dirty="0"/>
                        <a:t>11 (21%)</a:t>
                      </a:r>
                    </a:p>
                  </a:txBody>
                  <a:tcPr/>
                </a:tc>
                <a:tc>
                  <a:txBody>
                    <a:bodyPr/>
                    <a:lstStyle/>
                    <a:p>
                      <a:r>
                        <a:rPr lang="en-GB" sz="2800" dirty="0"/>
                        <a:t>52</a:t>
                      </a:r>
                    </a:p>
                  </a:txBody>
                  <a:tcPr/>
                </a:tc>
                <a:extLst>
                  <a:ext uri="{0D108BD9-81ED-4DB2-BD59-A6C34878D82A}">
                    <a16:rowId xmlns:a16="http://schemas.microsoft.com/office/drawing/2014/main" val="3257878491"/>
                  </a:ext>
                </a:extLst>
              </a:tr>
              <a:tr h="662485">
                <a:tc>
                  <a:txBody>
                    <a:bodyPr/>
                    <a:lstStyle/>
                    <a:p>
                      <a:r>
                        <a:rPr lang="en-GB" sz="2800" dirty="0"/>
                        <a:t>No AF </a:t>
                      </a:r>
                    </a:p>
                  </a:txBody>
                  <a:tcPr/>
                </a:tc>
                <a:tc>
                  <a:txBody>
                    <a:bodyPr/>
                    <a:lstStyle/>
                    <a:p>
                      <a:r>
                        <a:rPr lang="en-GB" sz="2800" dirty="0"/>
                        <a:t>28 (57%)</a:t>
                      </a:r>
                    </a:p>
                  </a:txBody>
                  <a:tcPr/>
                </a:tc>
                <a:tc>
                  <a:txBody>
                    <a:bodyPr/>
                    <a:lstStyle/>
                    <a:p>
                      <a:r>
                        <a:rPr lang="en-GB" sz="2800" dirty="0"/>
                        <a:t>10 (20%)</a:t>
                      </a:r>
                    </a:p>
                  </a:txBody>
                  <a:tcPr/>
                </a:tc>
                <a:tc>
                  <a:txBody>
                    <a:bodyPr/>
                    <a:lstStyle/>
                    <a:p>
                      <a:r>
                        <a:rPr lang="en-GB" sz="2800" dirty="0"/>
                        <a:t>11 (23%)</a:t>
                      </a:r>
                    </a:p>
                  </a:txBody>
                  <a:tcPr/>
                </a:tc>
                <a:tc>
                  <a:txBody>
                    <a:bodyPr/>
                    <a:lstStyle/>
                    <a:p>
                      <a:r>
                        <a:rPr lang="en-GB" sz="2800" dirty="0"/>
                        <a:t>49</a:t>
                      </a:r>
                    </a:p>
                  </a:txBody>
                  <a:tcPr/>
                </a:tc>
                <a:extLst>
                  <a:ext uri="{0D108BD9-81ED-4DB2-BD59-A6C34878D82A}">
                    <a16:rowId xmlns:a16="http://schemas.microsoft.com/office/drawing/2014/main" val="2309320277"/>
                  </a:ext>
                </a:extLst>
              </a:tr>
            </a:tbl>
          </a:graphicData>
        </a:graphic>
      </p:graphicFrame>
      <p:sp>
        <p:nvSpPr>
          <p:cNvPr id="16" name="TextBox 15">
            <a:extLst>
              <a:ext uri="{FF2B5EF4-FFF2-40B4-BE49-F238E27FC236}">
                <a16:creationId xmlns:a16="http://schemas.microsoft.com/office/drawing/2014/main" id="{64CD2042-7168-4D05-BE25-7164702DBEA2}"/>
              </a:ext>
            </a:extLst>
          </p:cNvPr>
          <p:cNvSpPr txBox="1"/>
          <p:nvPr/>
        </p:nvSpPr>
        <p:spPr>
          <a:xfrm>
            <a:off x="11704637" y="9259276"/>
            <a:ext cx="15697200" cy="523220"/>
          </a:xfrm>
          <a:prstGeom prst="rect">
            <a:avLst/>
          </a:prstGeom>
          <a:noFill/>
        </p:spPr>
        <p:txBody>
          <a:bodyPr wrap="square" rtlCol="0">
            <a:spAutoFit/>
          </a:bodyPr>
          <a:lstStyle/>
          <a:p>
            <a:r>
              <a:rPr lang="en-GB" sz="2800" dirty="0"/>
              <a:t>Table 1.1: the number of patients with AF or without AF by final diagnosis category.</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3184</TotalTime>
  <Words>1258</Words>
  <Application>Microsoft Office PowerPoint</Application>
  <PresentationFormat>Custom</PresentationFormat>
  <Paragraphs>96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A0/A1</dc:title>
  <dc:creator>Jay Larson</dc:creator>
  <dc:description>Quality poster printing
www.genigraphics.com
1-800-790-4001</dc:description>
  <cp:lastModifiedBy>David Maclennan</cp:lastModifiedBy>
  <cp:revision>123</cp:revision>
  <cp:lastPrinted>2013-02-12T02:21:55Z</cp:lastPrinted>
  <dcterms:created xsi:type="dcterms:W3CDTF">2013-02-10T21:14:48Z</dcterms:created>
  <dcterms:modified xsi:type="dcterms:W3CDTF">2021-06-06T21:22:22Z</dcterms:modified>
</cp:coreProperties>
</file>