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21307425" cy="302704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C7B64-9172-F3E8-0FB5-E30E6061AAF0}" v="73" dt="2021-06-07T21:26:25.552"/>
    <p1510:client id="{CFE658F8-9779-4187-B813-3427A36E78F8}" v="1993" dt="2021-06-07T14:33:39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3428" y="4953986"/>
            <a:ext cx="15980569" cy="10538601"/>
          </a:xfrm>
        </p:spPr>
        <p:txBody>
          <a:bodyPr anchor="b"/>
          <a:lstStyle>
            <a:lvl1pPr algn="ctr">
              <a:defRPr sz="1048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63428" y="15898996"/>
            <a:ext cx="15980569" cy="7308349"/>
          </a:xfrm>
        </p:spPr>
        <p:txBody>
          <a:bodyPr/>
          <a:lstStyle>
            <a:lvl1pPr marL="0" indent="0" algn="ctr">
              <a:buNone/>
              <a:defRPr sz="4194"/>
            </a:lvl1pPr>
            <a:lvl2pPr marL="799048" indent="0" algn="ctr">
              <a:buNone/>
              <a:defRPr sz="3495"/>
            </a:lvl2pPr>
            <a:lvl3pPr marL="1598097" indent="0" algn="ctr">
              <a:buNone/>
              <a:defRPr sz="3146"/>
            </a:lvl3pPr>
            <a:lvl4pPr marL="2397145" indent="0" algn="ctr">
              <a:buNone/>
              <a:defRPr sz="2796"/>
            </a:lvl4pPr>
            <a:lvl5pPr marL="3196194" indent="0" algn="ctr">
              <a:buNone/>
              <a:defRPr sz="2796"/>
            </a:lvl5pPr>
            <a:lvl6pPr marL="3995242" indent="0" algn="ctr">
              <a:buNone/>
              <a:defRPr sz="2796"/>
            </a:lvl6pPr>
            <a:lvl7pPr marL="4794291" indent="0" algn="ctr">
              <a:buNone/>
              <a:defRPr sz="2796"/>
            </a:lvl7pPr>
            <a:lvl8pPr marL="5593339" indent="0" algn="ctr">
              <a:buNone/>
              <a:defRPr sz="2796"/>
            </a:lvl8pPr>
            <a:lvl9pPr marL="6392388" indent="0" algn="ctr">
              <a:buNone/>
              <a:defRPr sz="2796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248128" y="1611621"/>
            <a:ext cx="4594414" cy="2565280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464887" y="1611621"/>
            <a:ext cx="13516898" cy="256528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3790" y="7546605"/>
            <a:ext cx="18377654" cy="12591664"/>
          </a:xfrm>
        </p:spPr>
        <p:txBody>
          <a:bodyPr anchor="b"/>
          <a:lstStyle>
            <a:lvl1pPr>
              <a:defRPr sz="1048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53790" y="20257391"/>
            <a:ext cx="18377654" cy="6621659"/>
          </a:xfrm>
        </p:spPr>
        <p:txBody>
          <a:bodyPr/>
          <a:lstStyle>
            <a:lvl1pPr marL="0" indent="0">
              <a:buNone/>
              <a:defRPr sz="4194">
                <a:solidFill>
                  <a:schemeClr val="tx1">
                    <a:tint val="75000"/>
                  </a:schemeClr>
                </a:solidFill>
              </a:defRPr>
            </a:lvl1pPr>
            <a:lvl2pPr marL="799048" indent="0">
              <a:buNone/>
              <a:defRPr sz="3495">
                <a:solidFill>
                  <a:schemeClr val="tx1">
                    <a:tint val="75000"/>
                  </a:schemeClr>
                </a:solidFill>
              </a:defRPr>
            </a:lvl2pPr>
            <a:lvl3pPr marL="1598097" indent="0">
              <a:buNone/>
              <a:defRPr sz="3146">
                <a:solidFill>
                  <a:schemeClr val="tx1">
                    <a:tint val="75000"/>
                  </a:schemeClr>
                </a:solidFill>
              </a:defRPr>
            </a:lvl3pPr>
            <a:lvl4pPr marL="2397145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4pPr>
            <a:lvl5pPr marL="3196194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5pPr>
            <a:lvl6pPr marL="3995242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6pPr>
            <a:lvl7pPr marL="4794291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7pPr>
            <a:lvl8pPr marL="5593339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8pPr>
            <a:lvl9pPr marL="6392388" indent="0">
              <a:buNone/>
              <a:defRPr sz="27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64885" y="8058106"/>
            <a:ext cx="9055656" cy="192063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786884" y="8058106"/>
            <a:ext cx="9055656" cy="192063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661" y="1611632"/>
            <a:ext cx="18377654" cy="58508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67663" y="7420467"/>
            <a:ext cx="9014039" cy="3636656"/>
          </a:xfrm>
        </p:spPr>
        <p:txBody>
          <a:bodyPr anchor="b"/>
          <a:lstStyle>
            <a:lvl1pPr marL="0" indent="0">
              <a:buNone/>
              <a:defRPr sz="4194" b="1"/>
            </a:lvl1pPr>
            <a:lvl2pPr marL="799048" indent="0">
              <a:buNone/>
              <a:defRPr sz="3495" b="1"/>
            </a:lvl2pPr>
            <a:lvl3pPr marL="1598097" indent="0">
              <a:buNone/>
              <a:defRPr sz="3146" b="1"/>
            </a:lvl3pPr>
            <a:lvl4pPr marL="2397145" indent="0">
              <a:buNone/>
              <a:defRPr sz="2796" b="1"/>
            </a:lvl4pPr>
            <a:lvl5pPr marL="3196194" indent="0">
              <a:buNone/>
              <a:defRPr sz="2796" b="1"/>
            </a:lvl5pPr>
            <a:lvl6pPr marL="3995242" indent="0">
              <a:buNone/>
              <a:defRPr sz="2796" b="1"/>
            </a:lvl6pPr>
            <a:lvl7pPr marL="4794291" indent="0">
              <a:buNone/>
              <a:defRPr sz="2796" b="1"/>
            </a:lvl7pPr>
            <a:lvl8pPr marL="5593339" indent="0">
              <a:buNone/>
              <a:defRPr sz="2796" b="1"/>
            </a:lvl8pPr>
            <a:lvl9pPr marL="6392388" indent="0">
              <a:buNone/>
              <a:defRPr sz="279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67663" y="11057123"/>
            <a:ext cx="9014039" cy="162633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786886" y="7420467"/>
            <a:ext cx="9058431" cy="3636656"/>
          </a:xfrm>
        </p:spPr>
        <p:txBody>
          <a:bodyPr anchor="b"/>
          <a:lstStyle>
            <a:lvl1pPr marL="0" indent="0">
              <a:buNone/>
              <a:defRPr sz="4194" b="1"/>
            </a:lvl1pPr>
            <a:lvl2pPr marL="799048" indent="0">
              <a:buNone/>
              <a:defRPr sz="3495" b="1"/>
            </a:lvl2pPr>
            <a:lvl3pPr marL="1598097" indent="0">
              <a:buNone/>
              <a:defRPr sz="3146" b="1"/>
            </a:lvl3pPr>
            <a:lvl4pPr marL="2397145" indent="0">
              <a:buNone/>
              <a:defRPr sz="2796" b="1"/>
            </a:lvl4pPr>
            <a:lvl5pPr marL="3196194" indent="0">
              <a:buNone/>
              <a:defRPr sz="2796" b="1"/>
            </a:lvl5pPr>
            <a:lvl6pPr marL="3995242" indent="0">
              <a:buNone/>
              <a:defRPr sz="2796" b="1"/>
            </a:lvl6pPr>
            <a:lvl7pPr marL="4794291" indent="0">
              <a:buNone/>
              <a:defRPr sz="2796" b="1"/>
            </a:lvl7pPr>
            <a:lvl8pPr marL="5593339" indent="0">
              <a:buNone/>
              <a:defRPr sz="2796" b="1"/>
            </a:lvl8pPr>
            <a:lvl9pPr marL="6392388" indent="0">
              <a:buNone/>
              <a:defRPr sz="279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786886" y="11057123"/>
            <a:ext cx="9058431" cy="162633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661" y="2018030"/>
            <a:ext cx="6872199" cy="7063105"/>
          </a:xfrm>
        </p:spPr>
        <p:txBody>
          <a:bodyPr anchor="b"/>
          <a:lstStyle>
            <a:lvl1pPr>
              <a:defRPr sz="559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58431" y="4358395"/>
            <a:ext cx="10786884" cy="21511639"/>
          </a:xfrm>
        </p:spPr>
        <p:txBody>
          <a:bodyPr/>
          <a:lstStyle>
            <a:lvl1pPr>
              <a:defRPr sz="5593"/>
            </a:lvl1pPr>
            <a:lvl2pPr>
              <a:defRPr sz="4894"/>
            </a:lvl2pPr>
            <a:lvl3pPr>
              <a:defRPr sz="4194"/>
            </a:lvl3pPr>
            <a:lvl4pPr>
              <a:defRPr sz="3495"/>
            </a:lvl4pPr>
            <a:lvl5pPr>
              <a:defRPr sz="3495"/>
            </a:lvl5pPr>
            <a:lvl6pPr>
              <a:defRPr sz="3495"/>
            </a:lvl6pPr>
            <a:lvl7pPr>
              <a:defRPr sz="3495"/>
            </a:lvl7pPr>
            <a:lvl8pPr>
              <a:defRPr sz="3495"/>
            </a:lvl8pPr>
            <a:lvl9pPr>
              <a:defRPr sz="349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67661" y="9081135"/>
            <a:ext cx="6872199" cy="16823926"/>
          </a:xfrm>
        </p:spPr>
        <p:txBody>
          <a:bodyPr/>
          <a:lstStyle>
            <a:lvl1pPr marL="0" indent="0">
              <a:buNone/>
              <a:defRPr sz="2796"/>
            </a:lvl1pPr>
            <a:lvl2pPr marL="799048" indent="0">
              <a:buNone/>
              <a:defRPr sz="2447"/>
            </a:lvl2pPr>
            <a:lvl3pPr marL="1598097" indent="0">
              <a:buNone/>
              <a:defRPr sz="2097"/>
            </a:lvl3pPr>
            <a:lvl4pPr marL="2397145" indent="0">
              <a:buNone/>
              <a:defRPr sz="1748"/>
            </a:lvl4pPr>
            <a:lvl5pPr marL="3196194" indent="0">
              <a:buNone/>
              <a:defRPr sz="1748"/>
            </a:lvl5pPr>
            <a:lvl6pPr marL="3995242" indent="0">
              <a:buNone/>
              <a:defRPr sz="1748"/>
            </a:lvl6pPr>
            <a:lvl7pPr marL="4794291" indent="0">
              <a:buNone/>
              <a:defRPr sz="1748"/>
            </a:lvl7pPr>
            <a:lvl8pPr marL="5593339" indent="0">
              <a:buNone/>
              <a:defRPr sz="1748"/>
            </a:lvl8pPr>
            <a:lvl9pPr marL="6392388" indent="0">
              <a:buNone/>
              <a:defRPr sz="174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7661" y="2018030"/>
            <a:ext cx="6872199" cy="7063105"/>
          </a:xfrm>
        </p:spPr>
        <p:txBody>
          <a:bodyPr anchor="b"/>
          <a:lstStyle>
            <a:lvl1pPr>
              <a:defRPr sz="559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9058431" y="4358395"/>
            <a:ext cx="10786884" cy="21511639"/>
          </a:xfrm>
        </p:spPr>
        <p:txBody>
          <a:bodyPr/>
          <a:lstStyle>
            <a:lvl1pPr marL="0" indent="0">
              <a:buNone/>
              <a:defRPr sz="5593"/>
            </a:lvl1pPr>
            <a:lvl2pPr marL="799048" indent="0">
              <a:buNone/>
              <a:defRPr sz="4894"/>
            </a:lvl2pPr>
            <a:lvl3pPr marL="1598097" indent="0">
              <a:buNone/>
              <a:defRPr sz="4194"/>
            </a:lvl3pPr>
            <a:lvl4pPr marL="2397145" indent="0">
              <a:buNone/>
              <a:defRPr sz="3495"/>
            </a:lvl4pPr>
            <a:lvl5pPr marL="3196194" indent="0">
              <a:buNone/>
              <a:defRPr sz="3495"/>
            </a:lvl5pPr>
            <a:lvl6pPr marL="3995242" indent="0">
              <a:buNone/>
              <a:defRPr sz="3495"/>
            </a:lvl6pPr>
            <a:lvl7pPr marL="4794291" indent="0">
              <a:buNone/>
              <a:defRPr sz="3495"/>
            </a:lvl7pPr>
            <a:lvl8pPr marL="5593339" indent="0">
              <a:buNone/>
              <a:defRPr sz="3495"/>
            </a:lvl8pPr>
            <a:lvl9pPr marL="6392388" indent="0">
              <a:buNone/>
              <a:defRPr sz="349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67661" y="9081135"/>
            <a:ext cx="6872199" cy="16823926"/>
          </a:xfrm>
        </p:spPr>
        <p:txBody>
          <a:bodyPr/>
          <a:lstStyle>
            <a:lvl1pPr marL="0" indent="0">
              <a:buNone/>
              <a:defRPr sz="2796"/>
            </a:lvl1pPr>
            <a:lvl2pPr marL="799048" indent="0">
              <a:buNone/>
              <a:defRPr sz="2447"/>
            </a:lvl2pPr>
            <a:lvl3pPr marL="1598097" indent="0">
              <a:buNone/>
              <a:defRPr sz="2097"/>
            </a:lvl3pPr>
            <a:lvl4pPr marL="2397145" indent="0">
              <a:buNone/>
              <a:defRPr sz="1748"/>
            </a:lvl4pPr>
            <a:lvl5pPr marL="3196194" indent="0">
              <a:buNone/>
              <a:defRPr sz="1748"/>
            </a:lvl5pPr>
            <a:lvl6pPr marL="3995242" indent="0">
              <a:buNone/>
              <a:defRPr sz="1748"/>
            </a:lvl6pPr>
            <a:lvl7pPr marL="4794291" indent="0">
              <a:buNone/>
              <a:defRPr sz="1748"/>
            </a:lvl7pPr>
            <a:lvl8pPr marL="5593339" indent="0">
              <a:buNone/>
              <a:defRPr sz="1748"/>
            </a:lvl8pPr>
            <a:lvl9pPr marL="6392388" indent="0">
              <a:buNone/>
              <a:defRPr sz="174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464886" y="1611632"/>
            <a:ext cx="18377654" cy="5850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64886" y="8058106"/>
            <a:ext cx="18377654" cy="192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464885" y="28056234"/>
            <a:ext cx="4794171" cy="1611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058085" y="28056234"/>
            <a:ext cx="7191256" cy="1611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048369" y="28056234"/>
            <a:ext cx="4794171" cy="1611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A6ECF299-ECB7-4E8A-84C7-A68D0B593DEA}"/>
              </a:ext>
            </a:extLst>
          </p:cNvPr>
          <p:cNvSpPr txBox="1"/>
          <p:nvPr/>
        </p:nvSpPr>
        <p:spPr>
          <a:xfrm>
            <a:off x="-69452" y="579323"/>
            <a:ext cx="213213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Challenges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the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diagnosis and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management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of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type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1 diabetes 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older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adults</a:t>
            </a:r>
            <a:r>
              <a:rPr lang="es-ES" sz="4800" dirty="0">
                <a:solidFill>
                  <a:schemeClr val="accent1"/>
                </a:solidFill>
                <a:latin typeface="Aharoni"/>
                <a:cs typeface="Segoe UI"/>
              </a:rPr>
              <a:t> </a:t>
            </a:r>
            <a:endParaRPr lang="es-ES" sz="4800">
              <a:solidFill>
                <a:schemeClr val="accent1"/>
              </a:solidFill>
              <a:latin typeface="Aharoni"/>
              <a:cs typeface="Aharoni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FB3218-B786-4F3F-AD7C-7022070793E4}"/>
              </a:ext>
            </a:extLst>
          </p:cNvPr>
          <p:cNvSpPr txBox="1"/>
          <p:nvPr/>
        </p:nvSpPr>
        <p:spPr>
          <a:xfrm>
            <a:off x="893241" y="2963023"/>
            <a:ext cx="9805029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Aim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Age over 50 years old at time of diagnosis is an atypical feature of type 1 diabetes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Diagnosis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diabetes in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  can be </a:t>
            </a:r>
            <a:r>
              <a:rPr lang="es" sz="3000" err="1">
                <a:ea typeface="+mn-lt"/>
                <a:cs typeface="+mn-lt"/>
              </a:rPr>
              <a:t>challenging</a:t>
            </a:r>
            <a:r>
              <a:rPr lang="es" sz="3000" dirty="0">
                <a:ea typeface="+mn-lt"/>
                <a:cs typeface="+mn-lt"/>
              </a:rPr>
              <a:t>, and </a:t>
            </a:r>
            <a:r>
              <a:rPr lang="es" sz="3000" err="1">
                <a:ea typeface="+mn-lt"/>
                <a:cs typeface="+mn-lt"/>
              </a:rPr>
              <a:t>management</a:t>
            </a:r>
            <a:r>
              <a:rPr lang="es" sz="3000" dirty="0">
                <a:ea typeface="+mn-lt"/>
                <a:cs typeface="+mn-lt"/>
              </a:rPr>
              <a:t> can be </a:t>
            </a:r>
            <a:r>
              <a:rPr lang="es" sz="3000" err="1">
                <a:ea typeface="+mn-lt"/>
                <a:cs typeface="+mn-lt"/>
              </a:rPr>
              <a:t>complicated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by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co-morbid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conditions</a:t>
            </a:r>
            <a:r>
              <a:rPr lang="es" sz="3000" dirty="0">
                <a:ea typeface="+mn-lt"/>
                <a:cs typeface="+mn-lt"/>
              </a:rPr>
              <a:t>.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 err="1">
                <a:ea typeface="+mn-lt"/>
                <a:cs typeface="+mn-lt"/>
              </a:rPr>
              <a:t>We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aimed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to</a:t>
            </a:r>
            <a:r>
              <a:rPr lang="es" sz="3000" dirty="0">
                <a:ea typeface="+mn-lt"/>
                <a:cs typeface="+mn-lt"/>
              </a:rPr>
              <a:t> compare </a:t>
            </a:r>
            <a:r>
              <a:rPr lang="es" sz="3000" err="1">
                <a:ea typeface="+mn-lt"/>
                <a:cs typeface="+mn-lt"/>
              </a:rPr>
              <a:t>glycaemic</a:t>
            </a:r>
            <a:r>
              <a:rPr lang="es" sz="3000" dirty="0">
                <a:ea typeface="+mn-lt"/>
                <a:cs typeface="+mn-lt"/>
              </a:rPr>
              <a:t> control, microvascular </a:t>
            </a:r>
            <a:r>
              <a:rPr lang="es" sz="3000" err="1">
                <a:ea typeface="+mn-lt"/>
                <a:cs typeface="+mn-lt"/>
              </a:rPr>
              <a:t>complications</a:t>
            </a:r>
            <a:r>
              <a:rPr lang="es" sz="3000" dirty="0">
                <a:ea typeface="+mn-lt"/>
                <a:cs typeface="+mn-lt"/>
              </a:rPr>
              <a:t> and </a:t>
            </a:r>
            <a:r>
              <a:rPr lang="es" sz="3000" err="1">
                <a:ea typeface="+mn-lt"/>
                <a:cs typeface="+mn-lt"/>
              </a:rPr>
              <a:t>diabetic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emergencies</a:t>
            </a:r>
            <a:r>
              <a:rPr lang="es" sz="3000" dirty="0">
                <a:ea typeface="+mn-lt"/>
                <a:cs typeface="+mn-lt"/>
              </a:rPr>
              <a:t> (</a:t>
            </a:r>
            <a:r>
              <a:rPr lang="es" sz="3000" err="1">
                <a:ea typeface="+mn-lt"/>
                <a:cs typeface="+mn-lt"/>
              </a:rPr>
              <a:t>severe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hypoglycaemia</a:t>
            </a:r>
            <a:r>
              <a:rPr lang="es" sz="3000" dirty="0">
                <a:ea typeface="+mn-lt"/>
                <a:cs typeface="+mn-lt"/>
              </a:rPr>
              <a:t> and DKA) in </a:t>
            </a:r>
            <a:r>
              <a:rPr lang="es" sz="3000" err="1">
                <a:ea typeface="+mn-lt"/>
                <a:cs typeface="+mn-lt"/>
              </a:rPr>
              <a:t>the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early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following</a:t>
            </a:r>
            <a:r>
              <a:rPr lang="es" sz="3000" dirty="0">
                <a:ea typeface="+mn-lt"/>
                <a:cs typeface="+mn-lt"/>
              </a:rPr>
              <a:t> diagnosis </a:t>
            </a:r>
            <a:r>
              <a:rPr lang="es" sz="3000" err="1">
                <a:ea typeface="+mn-lt"/>
                <a:cs typeface="+mn-lt"/>
              </a:rPr>
              <a:t>between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younger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(&lt;50) and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(≥50).</a:t>
            </a:r>
            <a:r>
              <a:rPr lang="es-ES" sz="3600" dirty="0">
                <a:ea typeface="+mn-lt"/>
                <a:cs typeface="+mn-lt"/>
              </a:rPr>
              <a:t> </a:t>
            </a:r>
            <a:endParaRPr lang="es-ES" sz="3600">
              <a:cs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A88CA1-6788-412A-ADAA-3995D95E49A6}"/>
              </a:ext>
            </a:extLst>
          </p:cNvPr>
          <p:cNvSpPr txBox="1"/>
          <p:nvPr/>
        </p:nvSpPr>
        <p:spPr>
          <a:xfrm>
            <a:off x="895950" y="9067133"/>
            <a:ext cx="10530428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Method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 </a:t>
            </a:r>
            <a:r>
              <a:rPr lang="es" sz="3000" err="1">
                <a:ea typeface="+mn-lt"/>
                <a:cs typeface="+mn-lt"/>
              </a:rPr>
              <a:t>retrospective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cohort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study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performed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on all patients within NHS Fife with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newly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diagnosed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</a:t>
            </a:r>
            <a:r>
              <a:rPr lang="es" sz="3000">
                <a:ea typeface="+mn-lt"/>
                <a:cs typeface="+mn-lt"/>
              </a:rPr>
              <a:t>diabetes between 2012 &amp; 2018.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Data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gathered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using</a:t>
            </a:r>
            <a:r>
              <a:rPr lang="es" sz="3000" dirty="0">
                <a:ea typeface="+mn-lt"/>
                <a:cs typeface="+mn-lt"/>
              </a:rPr>
              <a:t> SCI diabetes and </a:t>
            </a:r>
            <a:r>
              <a:rPr lang="es" sz="3000" err="1">
                <a:ea typeface="+mn-lt"/>
                <a:cs typeface="+mn-lt"/>
              </a:rPr>
              <a:t>Clinical</a:t>
            </a:r>
            <a:r>
              <a:rPr lang="es" sz="3000" dirty="0">
                <a:ea typeface="+mn-lt"/>
                <a:cs typeface="+mn-lt"/>
              </a:rPr>
              <a:t> Portal at: time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diagnosis; 1 </a:t>
            </a:r>
            <a:r>
              <a:rPr lang="es" sz="3000" err="1">
                <a:ea typeface="+mn-lt"/>
                <a:cs typeface="+mn-lt"/>
              </a:rPr>
              <a:t>year</a:t>
            </a:r>
            <a:r>
              <a:rPr lang="es" sz="3000" dirty="0">
                <a:ea typeface="+mn-lt"/>
                <a:cs typeface="+mn-lt"/>
              </a:rPr>
              <a:t>; 2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and; </a:t>
            </a:r>
            <a:r>
              <a:rPr lang="es" sz="3000" err="1">
                <a:ea typeface="+mn-lt"/>
                <a:cs typeface="+mn-lt"/>
              </a:rPr>
              <a:t>most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recent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recorded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value (range 2-8 years). 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Data included patient demographics and various surrogate markers chosen to study glycaemic control and microvascular complication rates:</a:t>
            </a:r>
            <a:endParaRPr lang="es-ES">
              <a:cs typeface="Calibri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49E793-AC53-4D6D-A82B-DFF0B5168FC6}"/>
              </a:ext>
            </a:extLst>
          </p:cNvPr>
          <p:cNvSpPr txBox="1"/>
          <p:nvPr/>
        </p:nvSpPr>
        <p:spPr>
          <a:xfrm>
            <a:off x="961813" y="17888797"/>
            <a:ext cx="9174632" cy="85869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Results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122 patients were included following exclusion (253 patients). 77 were &lt;50 at time of diagnosis (mean 33) and 45 were aged  </a:t>
            </a:r>
            <a:r>
              <a:rPr lang="es" sz="3000">
                <a:ea typeface="+mn-lt"/>
                <a:cs typeface="+mn-lt"/>
              </a:rPr>
              <a:t>≥</a:t>
            </a:r>
            <a:r>
              <a:rPr lang="es-ES" sz="3000">
                <a:ea typeface="+mn-lt"/>
                <a:cs typeface="+mn-lt"/>
              </a:rPr>
              <a:t>50 (mean 58). </a:t>
            </a:r>
            <a:endParaRPr lang="es-ES"/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 patients &lt;50 were male  while the majority  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 were female. 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 patients </a:t>
            </a:r>
            <a:r>
              <a:rPr lang="es" sz="3000">
                <a:ea typeface="+mn-lt"/>
                <a:cs typeface="+mn-lt"/>
              </a:rPr>
              <a:t>≥50 had been originally diagnosed with type 2 diabetes, and more had had GAD antibodies taken and positive as part of diagnosis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Glycaemic control observed to be similar between younger and older adults during study period, but above NICE recommendation of 48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Both foot disease and CKD were more common pre-existing in 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 group, but numbers not seen to progress during study period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Retinopathy actually seen more in younger adults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More older adults had hypoglycaemia, but younger adults had more DKA.</a:t>
            </a:r>
            <a:r>
              <a:rPr lang="es-ES" sz="3000" dirty="0">
                <a:ea typeface="+mn-lt"/>
                <a:cs typeface="+mn-lt"/>
              </a:rPr>
              <a:t> </a:t>
            </a:r>
            <a:endParaRPr lang="es-ES" sz="3000" dirty="0">
              <a:cs typeface="Calibri" panose="020F0502020204030204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1A9C559-242E-46DE-BEC1-20D997A8090D}"/>
              </a:ext>
            </a:extLst>
          </p:cNvPr>
          <p:cNvSpPr txBox="1"/>
          <p:nvPr/>
        </p:nvSpPr>
        <p:spPr>
          <a:xfrm>
            <a:off x="901429" y="26668619"/>
            <a:ext cx="9285395" cy="35086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4200" b="1" dirty="0" err="1">
                <a:solidFill>
                  <a:schemeClr val="accent1"/>
                </a:solidFill>
                <a:cs typeface="Calibri"/>
              </a:rPr>
              <a:t>Conclusion</a:t>
            </a:r>
            <a:endParaRPr lang="es-ES" sz="3000" b="1" dirty="0" err="1">
              <a:solidFill>
                <a:schemeClr val="accent1"/>
              </a:solidFill>
              <a:cs typeface="Calibri"/>
            </a:endParaRPr>
          </a:p>
          <a:p>
            <a:r>
              <a:rPr lang="es-ES" sz="3000" dirty="0">
                <a:ea typeface="+mn-lt"/>
                <a:cs typeface="+mn-lt"/>
              </a:rPr>
              <a:t>A </a:t>
            </a:r>
            <a:r>
              <a:rPr lang="es-ES" sz="3000" dirty="0" err="1">
                <a:ea typeface="+mn-lt"/>
                <a:cs typeface="+mn-lt"/>
              </a:rPr>
              <a:t>high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index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of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suspicion</a:t>
            </a:r>
            <a:r>
              <a:rPr lang="es-ES" sz="3000" dirty="0">
                <a:ea typeface="+mn-lt"/>
                <a:cs typeface="+mn-lt"/>
              </a:rPr>
              <a:t> and </a:t>
            </a:r>
            <a:r>
              <a:rPr lang="es-ES" sz="3000" dirty="0" err="1">
                <a:ea typeface="+mn-lt"/>
                <a:cs typeface="+mn-lt"/>
              </a:rPr>
              <a:t>careful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clinical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history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is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important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while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dealing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with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newly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diagnosed</a:t>
            </a:r>
            <a:r>
              <a:rPr lang="es-ES" sz="3000" dirty="0">
                <a:ea typeface="+mn-lt"/>
                <a:cs typeface="+mn-lt"/>
              </a:rPr>
              <a:t> diabetes in </a:t>
            </a:r>
            <a:r>
              <a:rPr lang="es-ES" sz="3000" dirty="0" err="1">
                <a:ea typeface="+mn-lt"/>
                <a:cs typeface="+mn-lt"/>
              </a:rPr>
              <a:t>older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patients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because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acute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complications</a:t>
            </a:r>
            <a:r>
              <a:rPr lang="es-ES" sz="3000" dirty="0">
                <a:ea typeface="+mn-lt"/>
                <a:cs typeface="+mn-lt"/>
              </a:rPr>
              <a:t> can be </a:t>
            </a:r>
            <a:r>
              <a:rPr lang="es-ES" sz="3000" dirty="0" err="1">
                <a:ea typeface="+mn-lt"/>
                <a:cs typeface="+mn-lt"/>
              </a:rPr>
              <a:t>life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threatening</a:t>
            </a:r>
            <a:r>
              <a:rPr lang="es-ES" sz="3000" dirty="0">
                <a:ea typeface="+mn-lt"/>
                <a:cs typeface="+mn-lt"/>
              </a:rPr>
              <a:t>. </a:t>
            </a:r>
            <a:r>
              <a:rPr lang="es-ES" sz="3000" dirty="0" err="1">
                <a:ea typeface="+mn-lt"/>
                <a:cs typeface="+mn-lt"/>
              </a:rPr>
              <a:t>Older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adults</a:t>
            </a:r>
            <a:r>
              <a:rPr lang="es-ES" sz="3000" dirty="0">
                <a:ea typeface="+mn-lt"/>
                <a:cs typeface="+mn-lt"/>
              </a:rPr>
              <a:t> are at </a:t>
            </a:r>
            <a:r>
              <a:rPr lang="es-ES" sz="3000" dirty="0" err="1">
                <a:ea typeface="+mn-lt"/>
                <a:cs typeface="+mn-lt"/>
              </a:rPr>
              <a:t>higher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risk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of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severe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hypoglycaemia</a:t>
            </a:r>
            <a:r>
              <a:rPr lang="es-ES" sz="3000" dirty="0">
                <a:ea typeface="+mn-lt"/>
                <a:cs typeface="+mn-lt"/>
              </a:rPr>
              <a:t> and </a:t>
            </a:r>
            <a:r>
              <a:rPr lang="es-ES" sz="3000" dirty="0" err="1">
                <a:ea typeface="+mn-lt"/>
                <a:cs typeface="+mn-lt"/>
              </a:rPr>
              <a:t>their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treatment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must</a:t>
            </a:r>
            <a:r>
              <a:rPr lang="es-ES" sz="3000" dirty="0">
                <a:ea typeface="+mn-lt"/>
                <a:cs typeface="+mn-lt"/>
              </a:rPr>
              <a:t> be </a:t>
            </a:r>
            <a:r>
              <a:rPr lang="es-ES" sz="3000" dirty="0" err="1">
                <a:ea typeface="+mn-lt"/>
                <a:cs typeface="+mn-lt"/>
              </a:rPr>
              <a:t>adjusted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with</a:t>
            </a:r>
            <a:r>
              <a:rPr lang="es-ES" sz="3000" dirty="0">
                <a:ea typeface="+mn-lt"/>
                <a:cs typeface="+mn-lt"/>
              </a:rPr>
              <a:t> </a:t>
            </a:r>
            <a:r>
              <a:rPr lang="es-ES" sz="3000" dirty="0" err="1">
                <a:ea typeface="+mn-lt"/>
                <a:cs typeface="+mn-lt"/>
              </a:rPr>
              <a:t>aging</a:t>
            </a:r>
            <a:r>
              <a:rPr lang="es-ES" sz="3000" dirty="0">
                <a:ea typeface="+mn-lt"/>
                <a:cs typeface="+mn-lt"/>
              </a:rPr>
              <a:t>.</a:t>
            </a:r>
            <a:endParaRPr lang="es-ES" sz="3000" b="1">
              <a:solidFill>
                <a:srgbClr val="4472C4"/>
              </a:solidFill>
              <a:cs typeface="Calibri" panose="020F0502020204030204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CA83DF7-42B5-468D-A66C-83D24E49F695}"/>
              </a:ext>
            </a:extLst>
          </p:cNvPr>
          <p:cNvSpPr txBox="1"/>
          <p:nvPr/>
        </p:nvSpPr>
        <p:spPr>
          <a:xfrm>
            <a:off x="1416935" y="14216566"/>
            <a:ext cx="7817731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Glycaemic control using HbA1c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Nephropathy using eGFR categorised as per CKD stage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Retinopathy with respect to presence and severity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Peripheral neuropathy with respect to foot risk category .</a:t>
            </a:r>
            <a:r>
              <a:rPr lang="es-ES" sz="2400" dirty="0">
                <a:solidFill>
                  <a:srgbClr val="002060"/>
                </a:solidFill>
              </a:rPr>
              <a:t>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Number of episodes of hypoglycaemia and DKA 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Presence of GAD antibodies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If initial diagnosis had been type 2 diabetes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algn="l"/>
            <a:endParaRPr lang="es-ES" dirty="0">
              <a:cs typeface="Calibri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074862-8B76-4BD3-9752-6A2F519B9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20800"/>
              </p:ext>
            </p:extLst>
          </p:nvPr>
        </p:nvGraphicFramePr>
        <p:xfrm>
          <a:off x="11243594" y="11463144"/>
          <a:ext cx="9673071" cy="405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231">
                  <a:extLst>
                    <a:ext uri="{9D8B030D-6E8A-4147-A177-3AD203B41FA5}">
                      <a16:colId xmlns:a16="http://schemas.microsoft.com/office/drawing/2014/main" val="3612191907"/>
                    </a:ext>
                  </a:extLst>
                </a:gridCol>
                <a:gridCol w="769230">
                  <a:extLst>
                    <a:ext uri="{9D8B030D-6E8A-4147-A177-3AD203B41FA5}">
                      <a16:colId xmlns:a16="http://schemas.microsoft.com/office/drawing/2014/main" val="3297452604"/>
                    </a:ext>
                  </a:extLst>
                </a:gridCol>
                <a:gridCol w="615384">
                  <a:extLst>
                    <a:ext uri="{9D8B030D-6E8A-4147-A177-3AD203B41FA5}">
                      <a16:colId xmlns:a16="http://schemas.microsoft.com/office/drawing/2014/main" val="1651794292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4258012856"/>
                    </a:ext>
                  </a:extLst>
                </a:gridCol>
                <a:gridCol w="1269230">
                  <a:extLst>
                    <a:ext uri="{9D8B030D-6E8A-4147-A177-3AD203B41FA5}">
                      <a16:colId xmlns:a16="http://schemas.microsoft.com/office/drawing/2014/main" val="842992454"/>
                    </a:ext>
                  </a:extLst>
                </a:gridCol>
                <a:gridCol w="826922">
                  <a:extLst>
                    <a:ext uri="{9D8B030D-6E8A-4147-A177-3AD203B41FA5}">
                      <a16:colId xmlns:a16="http://schemas.microsoft.com/office/drawing/2014/main" val="2336298131"/>
                    </a:ext>
                  </a:extLst>
                </a:gridCol>
                <a:gridCol w="1173076">
                  <a:extLst>
                    <a:ext uri="{9D8B030D-6E8A-4147-A177-3AD203B41FA5}">
                      <a16:colId xmlns:a16="http://schemas.microsoft.com/office/drawing/2014/main" val="904592681"/>
                    </a:ext>
                  </a:extLst>
                </a:gridCol>
                <a:gridCol w="865384">
                  <a:extLst>
                    <a:ext uri="{9D8B030D-6E8A-4147-A177-3AD203B41FA5}">
                      <a16:colId xmlns:a16="http://schemas.microsoft.com/office/drawing/2014/main" val="1867242356"/>
                    </a:ext>
                  </a:extLst>
                </a:gridCol>
                <a:gridCol w="1384615">
                  <a:extLst>
                    <a:ext uri="{9D8B030D-6E8A-4147-A177-3AD203B41FA5}">
                      <a16:colId xmlns:a16="http://schemas.microsoft.com/office/drawing/2014/main" val="2806786421"/>
                    </a:ext>
                  </a:extLst>
                </a:gridCol>
              </a:tblGrid>
              <a:tr h="798871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281517"/>
                  </a:ext>
                </a:extLst>
              </a:tr>
              <a:tr h="1904998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Years following diagnosis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393910"/>
                  </a:ext>
                </a:extLst>
              </a:tr>
              <a:tr h="1351934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Mean HbA1c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95 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60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68 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109 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67 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7254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AD1F17-778C-43A2-AD4D-CF131A350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47762"/>
              </p:ext>
            </p:extLst>
          </p:nvPr>
        </p:nvGraphicFramePr>
        <p:xfrm>
          <a:off x="11037327" y="4031669"/>
          <a:ext cx="9316062" cy="572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981">
                  <a:extLst>
                    <a:ext uri="{9D8B030D-6E8A-4147-A177-3AD203B41FA5}">
                      <a16:colId xmlns:a16="http://schemas.microsoft.com/office/drawing/2014/main" val="137152898"/>
                    </a:ext>
                  </a:extLst>
                </a:gridCol>
                <a:gridCol w="3114981">
                  <a:extLst>
                    <a:ext uri="{9D8B030D-6E8A-4147-A177-3AD203B41FA5}">
                      <a16:colId xmlns:a16="http://schemas.microsoft.com/office/drawing/2014/main" val="3287511849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1226453"/>
                    </a:ext>
                  </a:extLst>
                </a:gridCol>
              </a:tblGrid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55390"/>
                  </a:ext>
                </a:extLst>
              </a:tr>
              <a:tr h="11387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Gender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55 male (71%); 22 female (29%)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16 male (36%); 29 female (38%)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32589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Initial diagnosis type 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17 (22%)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31 (69%)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396244"/>
                  </a:ext>
                </a:extLst>
              </a:tr>
              <a:tr h="132507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GAD antibody taken; positive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38 (49%); 34 (44%)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84% (76%)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998170"/>
                  </a:ext>
                </a:extLst>
              </a:tr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DKA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 (11%)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(4%)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148274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Severe hypoglycaemia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(7%)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12 (16%)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7714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30F169C-EAE1-4A6E-BEE2-01752DB32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52820"/>
              </p:ext>
            </p:extLst>
          </p:nvPr>
        </p:nvGraphicFramePr>
        <p:xfrm>
          <a:off x="10943418" y="17601200"/>
          <a:ext cx="9783385" cy="870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933">
                  <a:extLst>
                    <a:ext uri="{9D8B030D-6E8A-4147-A177-3AD203B41FA5}">
                      <a16:colId xmlns:a16="http://schemas.microsoft.com/office/drawing/2014/main" val="1594651049"/>
                    </a:ext>
                  </a:extLst>
                </a:gridCol>
                <a:gridCol w="812339">
                  <a:extLst>
                    <a:ext uri="{9D8B030D-6E8A-4147-A177-3AD203B41FA5}">
                      <a16:colId xmlns:a16="http://schemas.microsoft.com/office/drawing/2014/main" val="3545737562"/>
                    </a:ext>
                  </a:extLst>
                </a:gridCol>
                <a:gridCol w="741700">
                  <a:extLst>
                    <a:ext uri="{9D8B030D-6E8A-4147-A177-3AD203B41FA5}">
                      <a16:colId xmlns:a16="http://schemas.microsoft.com/office/drawing/2014/main" val="3325974102"/>
                    </a:ext>
                  </a:extLst>
                </a:gridCol>
                <a:gridCol w="724041">
                  <a:extLst>
                    <a:ext uri="{9D8B030D-6E8A-4147-A177-3AD203B41FA5}">
                      <a16:colId xmlns:a16="http://schemas.microsoft.com/office/drawing/2014/main" val="1640522677"/>
                    </a:ext>
                  </a:extLst>
                </a:gridCol>
                <a:gridCol w="1094892">
                  <a:extLst>
                    <a:ext uri="{9D8B030D-6E8A-4147-A177-3AD203B41FA5}">
                      <a16:colId xmlns:a16="http://schemas.microsoft.com/office/drawing/2014/main" val="1080299523"/>
                    </a:ext>
                  </a:extLst>
                </a:gridCol>
                <a:gridCol w="759360">
                  <a:extLst>
                    <a:ext uri="{9D8B030D-6E8A-4147-A177-3AD203B41FA5}">
                      <a16:colId xmlns:a16="http://schemas.microsoft.com/office/drawing/2014/main" val="3489351516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3800985023"/>
                    </a:ext>
                  </a:extLst>
                </a:gridCol>
                <a:gridCol w="971274">
                  <a:extLst>
                    <a:ext uri="{9D8B030D-6E8A-4147-A177-3AD203B41FA5}">
                      <a16:colId xmlns:a16="http://schemas.microsoft.com/office/drawing/2014/main" val="2334872365"/>
                    </a:ext>
                  </a:extLst>
                </a:gridCol>
                <a:gridCol w="1854252">
                  <a:extLst>
                    <a:ext uri="{9D8B030D-6E8A-4147-A177-3AD203B41FA5}">
                      <a16:colId xmlns:a16="http://schemas.microsoft.com/office/drawing/2014/main" val="3356263422"/>
                    </a:ext>
                  </a:extLst>
                </a:gridCol>
              </a:tblGrid>
              <a:tr h="4717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Cohort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&lt;50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30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865982"/>
                  </a:ext>
                </a:extLst>
              </a:tr>
              <a:tr h="11364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Years following diagnosis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92799"/>
                  </a:ext>
                </a:extLst>
              </a:tr>
              <a:tr h="2395656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CKD stage (no. ≥3a)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r>
                        <a:rPr lang="en-US" sz="3000" dirty="0">
                          <a:effectLst/>
                        </a:rPr>
                        <a:t> </a:t>
                      </a: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774486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Retinopathy (no.   moderate or severe)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 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9 (12%)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 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17 (22%)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500685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Foot risk (no. medium or high)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7 (16)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2903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3061E720-D6B5-4114-AD88-4CF9D23CA8E1}"/>
              </a:ext>
            </a:extLst>
          </p:cNvPr>
          <p:cNvSpPr txBox="1"/>
          <p:nvPr/>
        </p:nvSpPr>
        <p:spPr>
          <a:xfrm>
            <a:off x="5408205" y="1863615"/>
            <a:ext cx="1124092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>
                <a:solidFill>
                  <a:srgbClr val="002060"/>
                </a:solidFill>
                <a:cs typeface="Calibri"/>
              </a:rPr>
              <a:t>Andrew Symington; Denise Burns; Sharon Robertson; Saket Gupta</a:t>
            </a:r>
          </a:p>
          <a:p>
            <a:r>
              <a:rPr lang="es-ES" sz="3000" i="1">
                <a:solidFill>
                  <a:srgbClr val="002060"/>
                </a:solidFill>
                <a:cs typeface="Calibri"/>
              </a:rPr>
              <a:t>Victoria Hospital Kirkcaldy, NHS Fife</a:t>
            </a:r>
            <a:endParaRPr lang="es-ES" sz="3000" i="1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2D65995-8E4D-45F8-BF1F-F4E487276C49}"/>
              </a:ext>
            </a:extLst>
          </p:cNvPr>
          <p:cNvSpPr txBox="1"/>
          <p:nvPr/>
        </p:nvSpPr>
        <p:spPr>
          <a:xfrm>
            <a:off x="10939681" y="9780561"/>
            <a:ext cx="27432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 dirty="0">
                <a:solidFill>
                  <a:srgbClr val="002060"/>
                </a:solidFill>
              </a:rPr>
              <a:t>Table 1</a:t>
            </a:r>
            <a:endParaRPr lang="es-ES" sz="3000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AE43BF3-D0FC-4B36-863C-6FA0A350AAA7}"/>
              </a:ext>
            </a:extLst>
          </p:cNvPr>
          <p:cNvSpPr txBox="1"/>
          <p:nvPr/>
        </p:nvSpPr>
        <p:spPr>
          <a:xfrm>
            <a:off x="11187364" y="15592641"/>
            <a:ext cx="27432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 dirty="0">
                <a:solidFill>
                  <a:srgbClr val="002060"/>
                </a:solidFill>
                <a:latin typeface="Calibri"/>
              </a:rPr>
              <a:t>Table 2</a:t>
            </a:r>
            <a:endParaRPr lang="es-ES" sz="30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854B3BF-607E-43EE-B602-927AB6EAF7B7}"/>
              </a:ext>
            </a:extLst>
          </p:cNvPr>
          <p:cNvSpPr txBox="1"/>
          <p:nvPr/>
        </p:nvSpPr>
        <p:spPr>
          <a:xfrm>
            <a:off x="10865521" y="26473614"/>
            <a:ext cx="27432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 dirty="0">
                <a:solidFill>
                  <a:srgbClr val="002060"/>
                </a:solidFill>
                <a:latin typeface="Calibri"/>
              </a:rPr>
              <a:t>Table 3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A6ECF299-ECB7-4E8A-84C7-A68D0B593DEA}"/>
              </a:ext>
            </a:extLst>
          </p:cNvPr>
          <p:cNvSpPr txBox="1"/>
          <p:nvPr/>
        </p:nvSpPr>
        <p:spPr>
          <a:xfrm>
            <a:off x="-69452" y="579323"/>
            <a:ext cx="213213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Challenges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the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diagnosis and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management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of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type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1 diabetes 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older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adults</a:t>
            </a:r>
            <a:r>
              <a:rPr lang="es-ES" sz="4800" dirty="0">
                <a:solidFill>
                  <a:schemeClr val="accent1"/>
                </a:solidFill>
                <a:latin typeface="Aharoni"/>
                <a:cs typeface="Segoe UI"/>
              </a:rPr>
              <a:t> </a:t>
            </a:r>
            <a:endParaRPr lang="es-ES" sz="4800">
              <a:solidFill>
                <a:schemeClr val="accent1"/>
              </a:solidFill>
              <a:latin typeface="Aharoni"/>
              <a:cs typeface="Aharoni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FB3218-B786-4F3F-AD7C-7022070793E4}"/>
              </a:ext>
            </a:extLst>
          </p:cNvPr>
          <p:cNvSpPr txBox="1"/>
          <p:nvPr/>
        </p:nvSpPr>
        <p:spPr>
          <a:xfrm>
            <a:off x="893241" y="2963023"/>
            <a:ext cx="9805029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Aim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Age over 50 years old at time of diagnosis is an atypical feature of type 1 diabetes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Diagnosis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diabetes in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  can be </a:t>
            </a:r>
            <a:r>
              <a:rPr lang="es" sz="3000" err="1">
                <a:ea typeface="+mn-lt"/>
                <a:cs typeface="+mn-lt"/>
              </a:rPr>
              <a:t>challenging</a:t>
            </a:r>
            <a:r>
              <a:rPr lang="es" sz="3000" dirty="0">
                <a:ea typeface="+mn-lt"/>
                <a:cs typeface="+mn-lt"/>
              </a:rPr>
              <a:t>, and </a:t>
            </a:r>
            <a:r>
              <a:rPr lang="es" sz="3000" err="1">
                <a:ea typeface="+mn-lt"/>
                <a:cs typeface="+mn-lt"/>
              </a:rPr>
              <a:t>management</a:t>
            </a:r>
            <a:r>
              <a:rPr lang="es" sz="3000" dirty="0">
                <a:ea typeface="+mn-lt"/>
                <a:cs typeface="+mn-lt"/>
              </a:rPr>
              <a:t> can be </a:t>
            </a:r>
            <a:r>
              <a:rPr lang="es" sz="3000" err="1">
                <a:ea typeface="+mn-lt"/>
                <a:cs typeface="+mn-lt"/>
              </a:rPr>
              <a:t>complicated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by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co-morbid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conditions</a:t>
            </a:r>
            <a:r>
              <a:rPr lang="es" sz="3000" dirty="0">
                <a:ea typeface="+mn-lt"/>
                <a:cs typeface="+mn-lt"/>
              </a:rPr>
              <a:t>.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 err="1">
                <a:ea typeface="+mn-lt"/>
                <a:cs typeface="+mn-lt"/>
              </a:rPr>
              <a:t>We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aimed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to</a:t>
            </a:r>
            <a:r>
              <a:rPr lang="es" sz="3000" dirty="0">
                <a:ea typeface="+mn-lt"/>
                <a:cs typeface="+mn-lt"/>
              </a:rPr>
              <a:t> compare </a:t>
            </a:r>
            <a:r>
              <a:rPr lang="es" sz="3000" err="1">
                <a:ea typeface="+mn-lt"/>
                <a:cs typeface="+mn-lt"/>
              </a:rPr>
              <a:t>glycaemic</a:t>
            </a:r>
            <a:r>
              <a:rPr lang="es" sz="3000" dirty="0">
                <a:ea typeface="+mn-lt"/>
                <a:cs typeface="+mn-lt"/>
              </a:rPr>
              <a:t> control, microvascular </a:t>
            </a:r>
            <a:r>
              <a:rPr lang="es" sz="3000" err="1">
                <a:ea typeface="+mn-lt"/>
                <a:cs typeface="+mn-lt"/>
              </a:rPr>
              <a:t>complications</a:t>
            </a:r>
            <a:r>
              <a:rPr lang="es" sz="3000" dirty="0">
                <a:ea typeface="+mn-lt"/>
                <a:cs typeface="+mn-lt"/>
              </a:rPr>
              <a:t> and </a:t>
            </a:r>
            <a:r>
              <a:rPr lang="es" sz="3000" err="1">
                <a:ea typeface="+mn-lt"/>
                <a:cs typeface="+mn-lt"/>
              </a:rPr>
              <a:t>diabetic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emergencies</a:t>
            </a:r>
            <a:r>
              <a:rPr lang="es" sz="3000" dirty="0">
                <a:ea typeface="+mn-lt"/>
                <a:cs typeface="+mn-lt"/>
              </a:rPr>
              <a:t> (</a:t>
            </a:r>
            <a:r>
              <a:rPr lang="es" sz="3000" err="1">
                <a:ea typeface="+mn-lt"/>
                <a:cs typeface="+mn-lt"/>
              </a:rPr>
              <a:t>severe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hypoglycaemia</a:t>
            </a:r>
            <a:r>
              <a:rPr lang="es" sz="3000" dirty="0">
                <a:ea typeface="+mn-lt"/>
                <a:cs typeface="+mn-lt"/>
              </a:rPr>
              <a:t> and DKA) in </a:t>
            </a:r>
            <a:r>
              <a:rPr lang="es" sz="3000" err="1">
                <a:ea typeface="+mn-lt"/>
                <a:cs typeface="+mn-lt"/>
              </a:rPr>
              <a:t>the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early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following</a:t>
            </a:r>
            <a:r>
              <a:rPr lang="es" sz="3000" dirty="0">
                <a:ea typeface="+mn-lt"/>
                <a:cs typeface="+mn-lt"/>
              </a:rPr>
              <a:t> diagnosis </a:t>
            </a:r>
            <a:r>
              <a:rPr lang="es" sz="3000" err="1">
                <a:ea typeface="+mn-lt"/>
                <a:cs typeface="+mn-lt"/>
              </a:rPr>
              <a:t>between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younger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(&lt;50) and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(≥50).</a:t>
            </a:r>
            <a:r>
              <a:rPr lang="es-ES" sz="3600" dirty="0">
                <a:ea typeface="+mn-lt"/>
                <a:cs typeface="+mn-lt"/>
              </a:rPr>
              <a:t> </a:t>
            </a:r>
            <a:endParaRPr lang="es-ES" sz="3600">
              <a:cs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A88CA1-6788-412A-ADAA-3995D95E49A6}"/>
              </a:ext>
            </a:extLst>
          </p:cNvPr>
          <p:cNvSpPr txBox="1"/>
          <p:nvPr/>
        </p:nvSpPr>
        <p:spPr>
          <a:xfrm>
            <a:off x="895950" y="9067133"/>
            <a:ext cx="10530428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Method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 </a:t>
            </a:r>
            <a:r>
              <a:rPr lang="es" sz="3000" err="1">
                <a:ea typeface="+mn-lt"/>
                <a:cs typeface="+mn-lt"/>
              </a:rPr>
              <a:t>retrospective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cohort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study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performed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on all patients within NHS Fife with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newly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diagnosed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</a:t>
            </a:r>
            <a:r>
              <a:rPr lang="es" sz="3000">
                <a:ea typeface="+mn-lt"/>
                <a:cs typeface="+mn-lt"/>
              </a:rPr>
              <a:t>diabetes between 2012 &amp; 2018.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Data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gathered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using</a:t>
            </a:r>
            <a:r>
              <a:rPr lang="es" sz="3000" dirty="0">
                <a:ea typeface="+mn-lt"/>
                <a:cs typeface="+mn-lt"/>
              </a:rPr>
              <a:t> SCI diabetes and </a:t>
            </a:r>
            <a:r>
              <a:rPr lang="es" sz="3000" err="1">
                <a:ea typeface="+mn-lt"/>
                <a:cs typeface="+mn-lt"/>
              </a:rPr>
              <a:t>Clinical</a:t>
            </a:r>
            <a:r>
              <a:rPr lang="es" sz="3000" dirty="0">
                <a:ea typeface="+mn-lt"/>
                <a:cs typeface="+mn-lt"/>
              </a:rPr>
              <a:t> Portal at: time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diagnosis; 1 </a:t>
            </a:r>
            <a:r>
              <a:rPr lang="es" sz="3000" err="1">
                <a:ea typeface="+mn-lt"/>
                <a:cs typeface="+mn-lt"/>
              </a:rPr>
              <a:t>year</a:t>
            </a:r>
            <a:r>
              <a:rPr lang="es" sz="3000" dirty="0">
                <a:ea typeface="+mn-lt"/>
                <a:cs typeface="+mn-lt"/>
              </a:rPr>
              <a:t>; 2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and; </a:t>
            </a:r>
            <a:r>
              <a:rPr lang="es" sz="3000" err="1">
                <a:ea typeface="+mn-lt"/>
                <a:cs typeface="+mn-lt"/>
              </a:rPr>
              <a:t>most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recent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recorded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value (range 2-8 years). 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Data included patient demographics and various surrogate markers chosen to study glycaemic control and microvascular complication rates:</a:t>
            </a:r>
            <a:endParaRPr lang="es-ES">
              <a:cs typeface="Calibri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49E793-AC53-4D6D-A82B-DFF0B5168FC6}"/>
              </a:ext>
            </a:extLst>
          </p:cNvPr>
          <p:cNvSpPr txBox="1"/>
          <p:nvPr/>
        </p:nvSpPr>
        <p:spPr>
          <a:xfrm>
            <a:off x="961813" y="17888797"/>
            <a:ext cx="9174632" cy="85869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Results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122 patients were included following exclusion (253 patients). 77 were &lt;50 at time of diagnosis (mean 33) and 45 were aged  </a:t>
            </a:r>
            <a:r>
              <a:rPr lang="es" sz="3000">
                <a:ea typeface="+mn-lt"/>
                <a:cs typeface="+mn-lt"/>
              </a:rPr>
              <a:t>≥</a:t>
            </a:r>
            <a:r>
              <a:rPr lang="es-ES" sz="3000">
                <a:ea typeface="+mn-lt"/>
                <a:cs typeface="+mn-lt"/>
              </a:rPr>
              <a:t>50 (mean 58). </a:t>
            </a:r>
            <a:endParaRPr lang="es-ES"/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 patients &lt;50 were male  while the majority  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 were female. 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 patients </a:t>
            </a:r>
            <a:r>
              <a:rPr lang="es" sz="3000">
                <a:ea typeface="+mn-lt"/>
                <a:cs typeface="+mn-lt"/>
              </a:rPr>
              <a:t>≥50 had been originally diagnosed with type 2 diabetes, and more had had GAD antibodies taken and positive as part of diagnosis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Glycaemic control observed to be similar between younger and older adults during study period, but above NICE recommendation of 48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Both foot disease and CKD were more common pre-existing in 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 group, but numbers not seen to progress during study period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Retinopathy actually seen more in younger adults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More older adults had hypoglycaemia, but younger adults had more DKA.</a:t>
            </a:r>
            <a:r>
              <a:rPr lang="es-ES" sz="3000" dirty="0">
                <a:ea typeface="+mn-lt"/>
                <a:cs typeface="+mn-lt"/>
              </a:rPr>
              <a:t> </a:t>
            </a:r>
            <a:endParaRPr lang="es-ES" sz="3000" dirty="0">
              <a:cs typeface="Calibri" panose="020F0502020204030204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1A9C559-242E-46DE-BEC1-20D997A8090D}"/>
              </a:ext>
            </a:extLst>
          </p:cNvPr>
          <p:cNvSpPr txBox="1"/>
          <p:nvPr/>
        </p:nvSpPr>
        <p:spPr>
          <a:xfrm>
            <a:off x="901429" y="26668619"/>
            <a:ext cx="9285395" cy="35086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  <a:cs typeface="Calibri"/>
              </a:rPr>
              <a:t>Conclusions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GAD  antibodies useful in diagnosis of type 1 diabetes in older adults</a:t>
            </a:r>
          </a:p>
          <a:p>
            <a:pPr marL="457200" indent="-457200">
              <a:buFont typeface="Arial"/>
              <a:buChar char="•"/>
            </a:pPr>
            <a:r>
              <a:rPr lang="es" sz="3000">
                <a:cs typeface="Calibri" panose="020F0502020204030204"/>
              </a:rPr>
              <a:t>More pre-existing CKD and foot risk as well as severe hypoglycaemic episodes in older adults </a:t>
            </a:r>
            <a:r>
              <a:rPr lang="es" sz="3000">
                <a:ea typeface="+mn-lt"/>
                <a:cs typeface="+mn-lt"/>
              </a:rPr>
              <a:t>their diabetes care plans must be adjusted to adapt with aging</a:t>
            </a:r>
            <a:endParaRPr lang="es" sz="3000" dirty="0">
              <a:cs typeface="Calibri" panose="020F0502020204030204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CA83DF7-42B5-468D-A66C-83D24E49F695}"/>
              </a:ext>
            </a:extLst>
          </p:cNvPr>
          <p:cNvSpPr txBox="1"/>
          <p:nvPr/>
        </p:nvSpPr>
        <p:spPr>
          <a:xfrm>
            <a:off x="1416935" y="14216566"/>
            <a:ext cx="7817731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Glycaemic control using HbA1c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Nephropathy using eGFR categorised as per CKD stage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Retinopathy with respect to presence and severity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Peripheral neuropathy with respect to foot risk category .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Number of episodes of hypoglycaemia and DKA 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Presence of GAD antibodies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If initial diagnosis had been type 2 diabetes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algn="l"/>
            <a:endParaRPr lang="es-ES" dirty="0">
              <a:cs typeface="Calibri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074862-8B76-4BD3-9752-6A2F519B9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884006"/>
              </p:ext>
            </p:extLst>
          </p:nvPr>
        </p:nvGraphicFramePr>
        <p:xfrm>
          <a:off x="11336078" y="11512362"/>
          <a:ext cx="9673071" cy="405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231">
                  <a:extLst>
                    <a:ext uri="{9D8B030D-6E8A-4147-A177-3AD203B41FA5}">
                      <a16:colId xmlns:a16="http://schemas.microsoft.com/office/drawing/2014/main" val="3612191907"/>
                    </a:ext>
                  </a:extLst>
                </a:gridCol>
                <a:gridCol w="769230">
                  <a:extLst>
                    <a:ext uri="{9D8B030D-6E8A-4147-A177-3AD203B41FA5}">
                      <a16:colId xmlns:a16="http://schemas.microsoft.com/office/drawing/2014/main" val="3297452604"/>
                    </a:ext>
                  </a:extLst>
                </a:gridCol>
                <a:gridCol w="615384">
                  <a:extLst>
                    <a:ext uri="{9D8B030D-6E8A-4147-A177-3AD203B41FA5}">
                      <a16:colId xmlns:a16="http://schemas.microsoft.com/office/drawing/2014/main" val="1651794292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4258012856"/>
                    </a:ext>
                  </a:extLst>
                </a:gridCol>
                <a:gridCol w="1269230">
                  <a:extLst>
                    <a:ext uri="{9D8B030D-6E8A-4147-A177-3AD203B41FA5}">
                      <a16:colId xmlns:a16="http://schemas.microsoft.com/office/drawing/2014/main" val="842992454"/>
                    </a:ext>
                  </a:extLst>
                </a:gridCol>
                <a:gridCol w="826922">
                  <a:extLst>
                    <a:ext uri="{9D8B030D-6E8A-4147-A177-3AD203B41FA5}">
                      <a16:colId xmlns:a16="http://schemas.microsoft.com/office/drawing/2014/main" val="2336298131"/>
                    </a:ext>
                  </a:extLst>
                </a:gridCol>
                <a:gridCol w="1173076">
                  <a:extLst>
                    <a:ext uri="{9D8B030D-6E8A-4147-A177-3AD203B41FA5}">
                      <a16:colId xmlns:a16="http://schemas.microsoft.com/office/drawing/2014/main" val="904592681"/>
                    </a:ext>
                  </a:extLst>
                </a:gridCol>
                <a:gridCol w="865384">
                  <a:extLst>
                    <a:ext uri="{9D8B030D-6E8A-4147-A177-3AD203B41FA5}">
                      <a16:colId xmlns:a16="http://schemas.microsoft.com/office/drawing/2014/main" val="1867242356"/>
                    </a:ext>
                  </a:extLst>
                </a:gridCol>
                <a:gridCol w="1384615">
                  <a:extLst>
                    <a:ext uri="{9D8B030D-6E8A-4147-A177-3AD203B41FA5}">
                      <a16:colId xmlns:a16="http://schemas.microsoft.com/office/drawing/2014/main" val="2806786421"/>
                    </a:ext>
                  </a:extLst>
                </a:gridCol>
              </a:tblGrid>
              <a:tr h="798871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281517"/>
                  </a:ext>
                </a:extLst>
              </a:tr>
              <a:tr h="1904998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Years following diagnosis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393910"/>
                  </a:ext>
                </a:extLst>
              </a:tr>
              <a:tr h="1351934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Mean HbA1c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95 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60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68 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109 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67 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7254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AD1F17-778C-43A2-AD4D-CF131A350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943241"/>
              </p:ext>
            </p:extLst>
          </p:nvPr>
        </p:nvGraphicFramePr>
        <p:xfrm>
          <a:off x="11328630" y="3392728"/>
          <a:ext cx="9887021" cy="572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982">
                  <a:extLst>
                    <a:ext uri="{9D8B030D-6E8A-4147-A177-3AD203B41FA5}">
                      <a16:colId xmlns:a16="http://schemas.microsoft.com/office/drawing/2014/main" val="137152898"/>
                    </a:ext>
                  </a:extLst>
                </a:gridCol>
                <a:gridCol w="3114982">
                  <a:extLst>
                    <a:ext uri="{9D8B030D-6E8A-4147-A177-3AD203B41FA5}">
                      <a16:colId xmlns:a16="http://schemas.microsoft.com/office/drawing/2014/main" val="3287511849"/>
                    </a:ext>
                  </a:extLst>
                </a:gridCol>
                <a:gridCol w="3657057">
                  <a:extLst>
                    <a:ext uri="{9D8B030D-6E8A-4147-A177-3AD203B41FA5}">
                      <a16:colId xmlns:a16="http://schemas.microsoft.com/office/drawing/2014/main" val="21226453"/>
                    </a:ext>
                  </a:extLst>
                </a:gridCol>
              </a:tblGrid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55390"/>
                  </a:ext>
                </a:extLst>
              </a:tr>
              <a:tr h="11387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Gender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55 male (71%); 22 female (29%)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16 male (36%); 29 female (38%)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32589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Initial diagnosis type 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17 (22%)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31 (69%)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396244"/>
                  </a:ext>
                </a:extLst>
              </a:tr>
              <a:tr h="132507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GAD antibody taken; positive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38 (49%); 34 (44%)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84% (76%)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998170"/>
                  </a:ext>
                </a:extLst>
              </a:tr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DKA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 (11%)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(4%)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148274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Severe hypoglycaemia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(7%)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12 (16%)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7714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30F169C-EAE1-4A6E-BEE2-01752DB32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98157"/>
              </p:ext>
            </p:extLst>
          </p:nvPr>
        </p:nvGraphicFramePr>
        <p:xfrm>
          <a:off x="11473428" y="18058544"/>
          <a:ext cx="9783385" cy="870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933">
                  <a:extLst>
                    <a:ext uri="{9D8B030D-6E8A-4147-A177-3AD203B41FA5}">
                      <a16:colId xmlns:a16="http://schemas.microsoft.com/office/drawing/2014/main" val="1594651049"/>
                    </a:ext>
                  </a:extLst>
                </a:gridCol>
                <a:gridCol w="812339">
                  <a:extLst>
                    <a:ext uri="{9D8B030D-6E8A-4147-A177-3AD203B41FA5}">
                      <a16:colId xmlns:a16="http://schemas.microsoft.com/office/drawing/2014/main" val="3545737562"/>
                    </a:ext>
                  </a:extLst>
                </a:gridCol>
                <a:gridCol w="741700">
                  <a:extLst>
                    <a:ext uri="{9D8B030D-6E8A-4147-A177-3AD203B41FA5}">
                      <a16:colId xmlns:a16="http://schemas.microsoft.com/office/drawing/2014/main" val="3325974102"/>
                    </a:ext>
                  </a:extLst>
                </a:gridCol>
                <a:gridCol w="724041">
                  <a:extLst>
                    <a:ext uri="{9D8B030D-6E8A-4147-A177-3AD203B41FA5}">
                      <a16:colId xmlns:a16="http://schemas.microsoft.com/office/drawing/2014/main" val="1640522677"/>
                    </a:ext>
                  </a:extLst>
                </a:gridCol>
                <a:gridCol w="1094892">
                  <a:extLst>
                    <a:ext uri="{9D8B030D-6E8A-4147-A177-3AD203B41FA5}">
                      <a16:colId xmlns:a16="http://schemas.microsoft.com/office/drawing/2014/main" val="1080299523"/>
                    </a:ext>
                  </a:extLst>
                </a:gridCol>
                <a:gridCol w="759360">
                  <a:extLst>
                    <a:ext uri="{9D8B030D-6E8A-4147-A177-3AD203B41FA5}">
                      <a16:colId xmlns:a16="http://schemas.microsoft.com/office/drawing/2014/main" val="3489351516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3800985023"/>
                    </a:ext>
                  </a:extLst>
                </a:gridCol>
                <a:gridCol w="971274">
                  <a:extLst>
                    <a:ext uri="{9D8B030D-6E8A-4147-A177-3AD203B41FA5}">
                      <a16:colId xmlns:a16="http://schemas.microsoft.com/office/drawing/2014/main" val="2334872365"/>
                    </a:ext>
                  </a:extLst>
                </a:gridCol>
                <a:gridCol w="1854252">
                  <a:extLst>
                    <a:ext uri="{9D8B030D-6E8A-4147-A177-3AD203B41FA5}">
                      <a16:colId xmlns:a16="http://schemas.microsoft.com/office/drawing/2014/main" val="3356263422"/>
                    </a:ext>
                  </a:extLst>
                </a:gridCol>
              </a:tblGrid>
              <a:tr h="4717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Cohort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&lt;50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30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865982"/>
                  </a:ext>
                </a:extLst>
              </a:tr>
              <a:tr h="11364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Years following diagnosis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92799"/>
                  </a:ext>
                </a:extLst>
              </a:tr>
              <a:tr h="2395656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CKD stage (no. ≥3a)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r>
                        <a:rPr lang="en-US" sz="3000" dirty="0">
                          <a:effectLst/>
                        </a:rPr>
                        <a:t> </a:t>
                      </a: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774486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Retinopathy (no.   moderate or severe)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 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9 (12%)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 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17 (22%)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500685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Foot risk (no. medium or high)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7 (16)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2903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3061E720-D6B5-4114-AD88-4CF9D23CA8E1}"/>
              </a:ext>
            </a:extLst>
          </p:cNvPr>
          <p:cNvSpPr txBox="1"/>
          <p:nvPr/>
        </p:nvSpPr>
        <p:spPr>
          <a:xfrm>
            <a:off x="5408205" y="1863615"/>
            <a:ext cx="1124092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>
                <a:solidFill>
                  <a:srgbClr val="002060"/>
                </a:solidFill>
                <a:cs typeface="Calibri"/>
              </a:rPr>
              <a:t>Andrew Symington; Denise Burns; Sharon Robertson; Saket Gupta</a:t>
            </a:r>
          </a:p>
          <a:p>
            <a:r>
              <a:rPr lang="es-ES" sz="3000" i="1">
                <a:solidFill>
                  <a:srgbClr val="002060"/>
                </a:solidFill>
                <a:cs typeface="Calibri"/>
              </a:rPr>
              <a:t>Victoria Hospital Kirkcaldy, NHS Fife</a:t>
            </a:r>
            <a:endParaRPr lang="es-ES" sz="3000" i="1" dirty="0">
              <a:solidFill>
                <a:srgbClr val="002060"/>
              </a:solidFill>
              <a:cs typeface="Calibri"/>
            </a:endParaRPr>
          </a:p>
        </p:txBody>
      </p:sp>
      <p:pic>
        <p:nvPicPr>
          <p:cNvPr id="3" name="Imagen 4">
            <a:extLst>
              <a:ext uri="{FF2B5EF4-FFF2-40B4-BE49-F238E27FC236}">
                <a16:creationId xmlns:a16="http://schemas.microsoft.com/office/drawing/2014/main" id="{E029CAE4-9542-44C1-A842-0E4C0A7FD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3840" y="27521178"/>
            <a:ext cx="2741250" cy="186340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4F480E9-DFAE-4FC7-8CDF-3A706E4A80BD}"/>
              </a:ext>
            </a:extLst>
          </p:cNvPr>
          <p:cNvSpPr txBox="1"/>
          <p:nvPr/>
        </p:nvSpPr>
        <p:spPr>
          <a:xfrm>
            <a:off x="11328102" y="9190671"/>
            <a:ext cx="2743199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>
                <a:solidFill>
                  <a:srgbClr val="002060"/>
                </a:solidFill>
                <a:cs typeface="Calibri"/>
              </a:rPr>
              <a:t>Table 1</a:t>
            </a:r>
            <a:endParaRPr lang="es-ES" sz="3000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A3E8CB0-9B29-46FC-8EEB-FA5C4794071B}"/>
              </a:ext>
            </a:extLst>
          </p:cNvPr>
          <p:cNvSpPr txBox="1"/>
          <p:nvPr/>
        </p:nvSpPr>
        <p:spPr>
          <a:xfrm>
            <a:off x="11436974" y="26674760"/>
            <a:ext cx="6191637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 u="sng">
                <a:solidFill>
                  <a:srgbClr val="002060"/>
                </a:solidFill>
                <a:cs typeface="Calibri"/>
              </a:rPr>
              <a:t>Table 3- Microvascular complications</a:t>
            </a:r>
            <a:endParaRPr lang="es-ES" sz="3000" u="sng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E5E1799-7D84-446D-9A2E-941DCE409104}"/>
              </a:ext>
            </a:extLst>
          </p:cNvPr>
          <p:cNvSpPr txBox="1"/>
          <p:nvPr/>
        </p:nvSpPr>
        <p:spPr>
          <a:xfrm>
            <a:off x="11436935" y="15495030"/>
            <a:ext cx="588324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>
                <a:solidFill>
                  <a:srgbClr val="002060"/>
                </a:solidFill>
                <a:cs typeface="Calibri"/>
              </a:rPr>
              <a:t>Table 2- glycaemic control</a:t>
            </a:r>
            <a:endParaRPr lang="es-ES" sz="30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810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A6ECF299-ECB7-4E8A-84C7-A68D0B593DEA}"/>
              </a:ext>
            </a:extLst>
          </p:cNvPr>
          <p:cNvSpPr txBox="1"/>
          <p:nvPr/>
        </p:nvSpPr>
        <p:spPr>
          <a:xfrm>
            <a:off x="-69452" y="579323"/>
            <a:ext cx="213213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Challenges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the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diagnosis and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management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of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type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1 diabetes in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older</a:t>
            </a:r>
            <a:r>
              <a:rPr lang="es-ES" sz="4800" b="1" dirty="0">
                <a:solidFill>
                  <a:schemeClr val="accent1"/>
                </a:solidFill>
                <a:latin typeface="Calibri"/>
                <a:cs typeface="Aharoni"/>
              </a:rPr>
              <a:t> </a:t>
            </a:r>
            <a:r>
              <a:rPr lang="es-ES" sz="4800" b="1" err="1">
                <a:solidFill>
                  <a:schemeClr val="accent1"/>
                </a:solidFill>
                <a:latin typeface="Calibri"/>
                <a:cs typeface="Aharoni"/>
              </a:rPr>
              <a:t>adults</a:t>
            </a:r>
            <a:r>
              <a:rPr lang="es-ES" sz="4800" dirty="0">
                <a:solidFill>
                  <a:schemeClr val="accent1"/>
                </a:solidFill>
                <a:latin typeface="Aharoni"/>
                <a:cs typeface="Segoe UI"/>
              </a:rPr>
              <a:t> </a:t>
            </a:r>
            <a:endParaRPr lang="es-ES" sz="4800">
              <a:solidFill>
                <a:schemeClr val="accent1"/>
              </a:solidFill>
              <a:latin typeface="Aharoni"/>
              <a:cs typeface="Aharoni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FB3218-B786-4F3F-AD7C-7022070793E4}"/>
              </a:ext>
            </a:extLst>
          </p:cNvPr>
          <p:cNvSpPr txBox="1"/>
          <p:nvPr/>
        </p:nvSpPr>
        <p:spPr>
          <a:xfrm>
            <a:off x="893241" y="2963023"/>
            <a:ext cx="9805029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Aim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Age over 50 years old at time of diagnosis is an atypical feature of type 1 diabetes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Diagnosis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diabetes in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  can be </a:t>
            </a:r>
            <a:r>
              <a:rPr lang="es" sz="3000" err="1">
                <a:ea typeface="+mn-lt"/>
                <a:cs typeface="+mn-lt"/>
              </a:rPr>
              <a:t>challenging</a:t>
            </a:r>
            <a:r>
              <a:rPr lang="es" sz="3000" dirty="0">
                <a:ea typeface="+mn-lt"/>
                <a:cs typeface="+mn-lt"/>
              </a:rPr>
              <a:t>, and </a:t>
            </a:r>
            <a:r>
              <a:rPr lang="es" sz="3000" err="1">
                <a:ea typeface="+mn-lt"/>
                <a:cs typeface="+mn-lt"/>
              </a:rPr>
              <a:t>management</a:t>
            </a:r>
            <a:r>
              <a:rPr lang="es" sz="3000" dirty="0">
                <a:ea typeface="+mn-lt"/>
                <a:cs typeface="+mn-lt"/>
              </a:rPr>
              <a:t> can be </a:t>
            </a:r>
            <a:r>
              <a:rPr lang="es" sz="3000" err="1">
                <a:ea typeface="+mn-lt"/>
                <a:cs typeface="+mn-lt"/>
              </a:rPr>
              <a:t>complicated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by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co-morbid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conditions</a:t>
            </a:r>
            <a:r>
              <a:rPr lang="es" sz="3000" dirty="0">
                <a:ea typeface="+mn-lt"/>
                <a:cs typeface="+mn-lt"/>
              </a:rPr>
              <a:t>.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 err="1">
                <a:ea typeface="+mn-lt"/>
                <a:cs typeface="+mn-lt"/>
              </a:rPr>
              <a:t>We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aimed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to</a:t>
            </a:r>
            <a:r>
              <a:rPr lang="es" sz="3000" dirty="0">
                <a:ea typeface="+mn-lt"/>
                <a:cs typeface="+mn-lt"/>
              </a:rPr>
              <a:t> compare </a:t>
            </a:r>
            <a:r>
              <a:rPr lang="es" sz="3000" err="1">
                <a:ea typeface="+mn-lt"/>
                <a:cs typeface="+mn-lt"/>
              </a:rPr>
              <a:t>glycaemic</a:t>
            </a:r>
            <a:r>
              <a:rPr lang="es" sz="3000" dirty="0">
                <a:ea typeface="+mn-lt"/>
                <a:cs typeface="+mn-lt"/>
              </a:rPr>
              <a:t> control, microvascular </a:t>
            </a:r>
            <a:r>
              <a:rPr lang="es" sz="3000" err="1">
                <a:ea typeface="+mn-lt"/>
                <a:cs typeface="+mn-lt"/>
              </a:rPr>
              <a:t>complications</a:t>
            </a:r>
            <a:r>
              <a:rPr lang="es" sz="3000" dirty="0">
                <a:ea typeface="+mn-lt"/>
                <a:cs typeface="+mn-lt"/>
              </a:rPr>
              <a:t> and </a:t>
            </a:r>
            <a:r>
              <a:rPr lang="es" sz="3000" err="1">
                <a:ea typeface="+mn-lt"/>
                <a:cs typeface="+mn-lt"/>
              </a:rPr>
              <a:t>diabetic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emergencies</a:t>
            </a:r>
            <a:r>
              <a:rPr lang="es" sz="3000" dirty="0">
                <a:ea typeface="+mn-lt"/>
                <a:cs typeface="+mn-lt"/>
              </a:rPr>
              <a:t> (</a:t>
            </a:r>
            <a:r>
              <a:rPr lang="es" sz="3000" err="1">
                <a:ea typeface="+mn-lt"/>
                <a:cs typeface="+mn-lt"/>
              </a:rPr>
              <a:t>severe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hypoglycaemia</a:t>
            </a:r>
            <a:r>
              <a:rPr lang="es" sz="3000" dirty="0">
                <a:ea typeface="+mn-lt"/>
                <a:cs typeface="+mn-lt"/>
              </a:rPr>
              <a:t> and DKA) in </a:t>
            </a:r>
            <a:r>
              <a:rPr lang="es" sz="3000" err="1">
                <a:ea typeface="+mn-lt"/>
                <a:cs typeface="+mn-lt"/>
              </a:rPr>
              <a:t>the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early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following</a:t>
            </a:r>
            <a:r>
              <a:rPr lang="es" sz="3000" dirty="0">
                <a:ea typeface="+mn-lt"/>
                <a:cs typeface="+mn-lt"/>
              </a:rPr>
              <a:t> diagnosis </a:t>
            </a:r>
            <a:r>
              <a:rPr lang="es" sz="3000" err="1">
                <a:ea typeface="+mn-lt"/>
                <a:cs typeface="+mn-lt"/>
              </a:rPr>
              <a:t>between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younger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(&lt;50) and </a:t>
            </a:r>
            <a:r>
              <a:rPr lang="es" sz="3000" err="1">
                <a:ea typeface="+mn-lt"/>
                <a:cs typeface="+mn-lt"/>
              </a:rPr>
              <a:t>older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adults</a:t>
            </a:r>
            <a:r>
              <a:rPr lang="es" sz="3000" dirty="0">
                <a:ea typeface="+mn-lt"/>
                <a:cs typeface="+mn-lt"/>
              </a:rPr>
              <a:t> (≥50).</a:t>
            </a:r>
            <a:r>
              <a:rPr lang="es-ES" sz="3600" dirty="0">
                <a:ea typeface="+mn-lt"/>
                <a:cs typeface="+mn-lt"/>
              </a:rPr>
              <a:t> </a:t>
            </a:r>
            <a:endParaRPr lang="es-ES" sz="3600">
              <a:cs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A88CA1-6788-412A-ADAA-3995D95E49A6}"/>
              </a:ext>
            </a:extLst>
          </p:cNvPr>
          <p:cNvSpPr txBox="1"/>
          <p:nvPr/>
        </p:nvSpPr>
        <p:spPr>
          <a:xfrm>
            <a:off x="895950" y="9067133"/>
            <a:ext cx="10530428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Method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A </a:t>
            </a:r>
            <a:r>
              <a:rPr lang="es" sz="3000" err="1">
                <a:ea typeface="+mn-lt"/>
                <a:cs typeface="+mn-lt"/>
              </a:rPr>
              <a:t>retrospective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cohort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study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performed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on all patients within NHS Fife with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newly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diagnosed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type</a:t>
            </a:r>
            <a:r>
              <a:rPr lang="es" sz="3000" dirty="0">
                <a:ea typeface="+mn-lt"/>
                <a:cs typeface="+mn-lt"/>
              </a:rPr>
              <a:t> 1 </a:t>
            </a:r>
            <a:r>
              <a:rPr lang="es" sz="3000">
                <a:ea typeface="+mn-lt"/>
                <a:cs typeface="+mn-lt"/>
              </a:rPr>
              <a:t>diabetes between 2012 &amp; 2018. </a:t>
            </a:r>
            <a:endParaRPr lang="es-ES" sz="300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Data </a:t>
            </a:r>
            <a:r>
              <a:rPr lang="es" sz="3000" err="1">
                <a:ea typeface="+mn-lt"/>
                <a:cs typeface="+mn-lt"/>
              </a:rPr>
              <a:t>was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gathered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using</a:t>
            </a:r>
            <a:r>
              <a:rPr lang="es" sz="3000" dirty="0">
                <a:ea typeface="+mn-lt"/>
                <a:cs typeface="+mn-lt"/>
              </a:rPr>
              <a:t> SCI diabetes and </a:t>
            </a:r>
            <a:r>
              <a:rPr lang="es" sz="3000" err="1">
                <a:ea typeface="+mn-lt"/>
                <a:cs typeface="+mn-lt"/>
              </a:rPr>
              <a:t>Clinical</a:t>
            </a:r>
            <a:r>
              <a:rPr lang="es" sz="3000" dirty="0">
                <a:ea typeface="+mn-lt"/>
                <a:cs typeface="+mn-lt"/>
              </a:rPr>
              <a:t> Portal at: time </a:t>
            </a:r>
            <a:r>
              <a:rPr lang="es" sz="3000" err="1">
                <a:ea typeface="+mn-lt"/>
                <a:cs typeface="+mn-lt"/>
              </a:rPr>
              <a:t>of</a:t>
            </a:r>
            <a:r>
              <a:rPr lang="es" sz="3000" dirty="0">
                <a:ea typeface="+mn-lt"/>
                <a:cs typeface="+mn-lt"/>
              </a:rPr>
              <a:t> diagnosis; 1 </a:t>
            </a:r>
            <a:r>
              <a:rPr lang="es" sz="3000" err="1">
                <a:ea typeface="+mn-lt"/>
                <a:cs typeface="+mn-lt"/>
              </a:rPr>
              <a:t>year</a:t>
            </a:r>
            <a:r>
              <a:rPr lang="es" sz="3000" dirty="0">
                <a:ea typeface="+mn-lt"/>
                <a:cs typeface="+mn-lt"/>
              </a:rPr>
              <a:t>; 2 </a:t>
            </a:r>
            <a:r>
              <a:rPr lang="es" sz="3000" err="1">
                <a:ea typeface="+mn-lt"/>
                <a:cs typeface="+mn-lt"/>
              </a:rPr>
              <a:t>years</a:t>
            </a:r>
            <a:r>
              <a:rPr lang="es" sz="3000" dirty="0">
                <a:ea typeface="+mn-lt"/>
                <a:cs typeface="+mn-lt"/>
              </a:rPr>
              <a:t> and; </a:t>
            </a:r>
            <a:r>
              <a:rPr lang="es" sz="3000" err="1">
                <a:ea typeface="+mn-lt"/>
                <a:cs typeface="+mn-lt"/>
              </a:rPr>
              <a:t>most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recent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 err="1">
                <a:ea typeface="+mn-lt"/>
                <a:cs typeface="+mn-lt"/>
              </a:rPr>
              <a:t>recorded</a:t>
            </a:r>
            <a:r>
              <a:rPr lang="es" sz="3000" dirty="0">
                <a:ea typeface="+mn-lt"/>
                <a:cs typeface="+mn-lt"/>
              </a:rPr>
              <a:t> </a:t>
            </a:r>
            <a:r>
              <a:rPr lang="es" sz="3000">
                <a:ea typeface="+mn-lt"/>
                <a:cs typeface="+mn-lt"/>
              </a:rPr>
              <a:t>value (range 2-8 years). 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Data included patient demographics and various surrogate markers chosen to study glycaemic control and microvascular complication rates:</a:t>
            </a:r>
            <a:endParaRPr lang="es-ES">
              <a:cs typeface="Calibri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49E793-AC53-4D6D-A82B-DFF0B5168FC6}"/>
              </a:ext>
            </a:extLst>
          </p:cNvPr>
          <p:cNvSpPr txBox="1"/>
          <p:nvPr/>
        </p:nvSpPr>
        <p:spPr>
          <a:xfrm>
            <a:off x="961813" y="17888797"/>
            <a:ext cx="9174632" cy="85869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</a:rPr>
              <a:t>Results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122 patients were included following exclusion (253 patients). 77 were &lt;50 at time of diagnosis (mean 33) and 45 were aged  </a:t>
            </a:r>
            <a:r>
              <a:rPr lang="es" sz="3000">
                <a:ea typeface="+mn-lt"/>
                <a:cs typeface="+mn-lt"/>
              </a:rPr>
              <a:t>≥</a:t>
            </a:r>
            <a:r>
              <a:rPr lang="es-ES" sz="3000">
                <a:ea typeface="+mn-lt"/>
                <a:cs typeface="+mn-lt"/>
              </a:rPr>
              <a:t>50 (mean 58). </a:t>
            </a:r>
            <a:endParaRPr lang="es-ES"/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 patients &lt;50 were male  while the majority  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 were female. 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More patients </a:t>
            </a:r>
            <a:r>
              <a:rPr lang="es" sz="3000">
                <a:ea typeface="+mn-lt"/>
                <a:cs typeface="+mn-lt"/>
              </a:rPr>
              <a:t>≥50 had been originally diagnosed with type 2 diabetes, and more had had GAD antibodies taken and positive as part of diagnosis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Glycaemic control observed to be similar between younger and older adults during study period, but above NICE recommendation of 48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Both foot disease and CKD were more common pre-existing in </a:t>
            </a:r>
            <a:r>
              <a:rPr lang="es" sz="3000">
                <a:ea typeface="+mn-lt"/>
                <a:cs typeface="+mn-lt"/>
              </a:rPr>
              <a:t>≥5</a:t>
            </a:r>
            <a:r>
              <a:rPr lang="es-ES" sz="3000">
                <a:ea typeface="+mn-lt"/>
                <a:cs typeface="+mn-lt"/>
              </a:rPr>
              <a:t>0 group, but numbers not seen to progress during study period</a:t>
            </a:r>
          </a:p>
          <a:p>
            <a:pPr marL="571500" indent="-571500">
              <a:buFont typeface="Arial"/>
              <a:buChar char="•"/>
            </a:pPr>
            <a:r>
              <a:rPr lang="es-ES" sz="3000">
                <a:ea typeface="+mn-lt"/>
                <a:cs typeface="+mn-lt"/>
              </a:rPr>
              <a:t>Retinopathy actually seen more in younger adults</a:t>
            </a:r>
            <a:endParaRPr lang="es-ES" sz="3000" dirty="0">
              <a:ea typeface="+mn-lt"/>
              <a:cs typeface="+mn-lt"/>
            </a:endParaRPr>
          </a:p>
          <a:p>
            <a:pPr marL="571500" indent="-5715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More older adults had hypoglycaemia, but younger adults had more DKA.</a:t>
            </a:r>
            <a:r>
              <a:rPr lang="es-ES" sz="3000" dirty="0">
                <a:ea typeface="+mn-lt"/>
                <a:cs typeface="+mn-lt"/>
              </a:rPr>
              <a:t> </a:t>
            </a:r>
            <a:endParaRPr lang="es-ES" sz="3000" dirty="0">
              <a:cs typeface="Calibri" panose="020F0502020204030204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1A9C559-242E-46DE-BEC1-20D997A8090D}"/>
              </a:ext>
            </a:extLst>
          </p:cNvPr>
          <p:cNvSpPr txBox="1"/>
          <p:nvPr/>
        </p:nvSpPr>
        <p:spPr>
          <a:xfrm>
            <a:off x="901429" y="26668619"/>
            <a:ext cx="9285395" cy="35086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200" b="1" err="1">
                <a:solidFill>
                  <a:schemeClr val="accent1"/>
                </a:solidFill>
                <a:cs typeface="Calibri"/>
              </a:rPr>
              <a:t>Conclusions</a:t>
            </a:r>
            <a:endParaRPr lang="es-ES" sz="4200" b="1">
              <a:solidFill>
                <a:schemeClr val="accent1"/>
              </a:solidFill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s" sz="3000">
                <a:ea typeface="+mn-lt"/>
                <a:cs typeface="+mn-lt"/>
              </a:rPr>
              <a:t>GAD  antibodies useful in diagnosis of type 1 diabetes in older adults</a:t>
            </a:r>
          </a:p>
          <a:p>
            <a:pPr marL="457200" indent="-457200">
              <a:buFont typeface="Arial"/>
              <a:buChar char="•"/>
            </a:pPr>
            <a:r>
              <a:rPr lang="es" sz="3000">
                <a:cs typeface="Calibri" panose="020F0502020204030204"/>
              </a:rPr>
              <a:t>More pre-existing CKD and foot risk as well as severe hypoglycaemic episodes in older adults </a:t>
            </a:r>
            <a:r>
              <a:rPr lang="es" sz="3000">
                <a:ea typeface="+mn-lt"/>
                <a:cs typeface="+mn-lt"/>
              </a:rPr>
              <a:t>their diabetes care plans must be adjusted to adapt with aging</a:t>
            </a:r>
            <a:endParaRPr lang="es" sz="3000" dirty="0">
              <a:cs typeface="Calibri" panose="020F0502020204030204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CA83DF7-42B5-468D-A66C-83D24E49F695}"/>
              </a:ext>
            </a:extLst>
          </p:cNvPr>
          <p:cNvSpPr txBox="1"/>
          <p:nvPr/>
        </p:nvSpPr>
        <p:spPr>
          <a:xfrm>
            <a:off x="1416935" y="14216566"/>
            <a:ext cx="7817731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Glycaemic control using HbA1c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Nephropathy using eGFR categorised as per CKD stage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Retinopathy with respect to presence and severity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Peripheral neuropathy with respect to foot risk category .</a:t>
            </a:r>
            <a:r>
              <a:rPr lang="es-ES" sz="2400" dirty="0">
                <a:solidFill>
                  <a:srgbClr val="002060"/>
                </a:solidFill>
              </a:rPr>
              <a:t>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Number of episodes of hypoglycaemia and DKA </a:t>
            </a:r>
            <a:endParaRPr lang="es-ES" sz="2400">
              <a:solidFill>
                <a:srgbClr val="002060"/>
              </a:solidFill>
              <a:cs typeface="Calibri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Presence of GAD antibodies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marL="571500" indent="-571500">
              <a:buFont typeface="Wingdings,Sans-Serif"/>
              <a:buChar char="Ø"/>
            </a:pPr>
            <a:r>
              <a:rPr lang="es-ES" sz="2400">
                <a:solidFill>
                  <a:srgbClr val="002060"/>
                </a:solidFill>
              </a:rPr>
              <a:t>If initial diagnosis had been type 2 diabetes </a:t>
            </a:r>
            <a:endParaRPr lang="es-ES" sz="2400">
              <a:solidFill>
                <a:srgbClr val="002060"/>
              </a:solidFill>
              <a:ea typeface="+mn-lt"/>
              <a:cs typeface="+mn-lt"/>
            </a:endParaRPr>
          </a:p>
          <a:p>
            <a:pPr algn="l"/>
            <a:endParaRPr lang="es-ES" dirty="0">
              <a:cs typeface="Calibri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074862-8B76-4BD3-9752-6A2F519B9914}"/>
              </a:ext>
            </a:extLst>
          </p:cNvPr>
          <p:cNvGraphicFramePr>
            <a:graphicFrameLocks noGrp="1"/>
          </p:cNvGraphicFramePr>
          <p:nvPr/>
        </p:nvGraphicFramePr>
        <p:xfrm>
          <a:off x="12024748" y="10243560"/>
          <a:ext cx="9673071" cy="405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231">
                  <a:extLst>
                    <a:ext uri="{9D8B030D-6E8A-4147-A177-3AD203B41FA5}">
                      <a16:colId xmlns:a16="http://schemas.microsoft.com/office/drawing/2014/main" val="3612191907"/>
                    </a:ext>
                  </a:extLst>
                </a:gridCol>
                <a:gridCol w="769230">
                  <a:extLst>
                    <a:ext uri="{9D8B030D-6E8A-4147-A177-3AD203B41FA5}">
                      <a16:colId xmlns:a16="http://schemas.microsoft.com/office/drawing/2014/main" val="3297452604"/>
                    </a:ext>
                  </a:extLst>
                </a:gridCol>
                <a:gridCol w="615384">
                  <a:extLst>
                    <a:ext uri="{9D8B030D-6E8A-4147-A177-3AD203B41FA5}">
                      <a16:colId xmlns:a16="http://schemas.microsoft.com/office/drawing/2014/main" val="1651794292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4258012856"/>
                    </a:ext>
                  </a:extLst>
                </a:gridCol>
                <a:gridCol w="1269230">
                  <a:extLst>
                    <a:ext uri="{9D8B030D-6E8A-4147-A177-3AD203B41FA5}">
                      <a16:colId xmlns:a16="http://schemas.microsoft.com/office/drawing/2014/main" val="842992454"/>
                    </a:ext>
                  </a:extLst>
                </a:gridCol>
                <a:gridCol w="826922">
                  <a:extLst>
                    <a:ext uri="{9D8B030D-6E8A-4147-A177-3AD203B41FA5}">
                      <a16:colId xmlns:a16="http://schemas.microsoft.com/office/drawing/2014/main" val="2336298131"/>
                    </a:ext>
                  </a:extLst>
                </a:gridCol>
                <a:gridCol w="1173076">
                  <a:extLst>
                    <a:ext uri="{9D8B030D-6E8A-4147-A177-3AD203B41FA5}">
                      <a16:colId xmlns:a16="http://schemas.microsoft.com/office/drawing/2014/main" val="904592681"/>
                    </a:ext>
                  </a:extLst>
                </a:gridCol>
                <a:gridCol w="865384">
                  <a:extLst>
                    <a:ext uri="{9D8B030D-6E8A-4147-A177-3AD203B41FA5}">
                      <a16:colId xmlns:a16="http://schemas.microsoft.com/office/drawing/2014/main" val="1867242356"/>
                    </a:ext>
                  </a:extLst>
                </a:gridCol>
                <a:gridCol w="1384615">
                  <a:extLst>
                    <a:ext uri="{9D8B030D-6E8A-4147-A177-3AD203B41FA5}">
                      <a16:colId xmlns:a16="http://schemas.microsoft.com/office/drawing/2014/main" val="2806786421"/>
                    </a:ext>
                  </a:extLst>
                </a:gridCol>
              </a:tblGrid>
              <a:tr h="798871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281517"/>
                  </a:ext>
                </a:extLst>
              </a:tr>
              <a:tr h="1904998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Years following diagnosis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2  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Latest (n=2-8)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393910"/>
                  </a:ext>
                </a:extLst>
              </a:tr>
              <a:tr h="1351934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Mean HbA1c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95 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60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65 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68 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109 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67 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7254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AD1F17-778C-43A2-AD4D-CF131A3503EB}"/>
              </a:ext>
            </a:extLst>
          </p:cNvPr>
          <p:cNvGraphicFramePr>
            <a:graphicFrameLocks noGrp="1"/>
          </p:cNvGraphicFramePr>
          <p:nvPr/>
        </p:nvGraphicFramePr>
        <p:xfrm>
          <a:off x="11608903" y="3364709"/>
          <a:ext cx="9887021" cy="572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982">
                  <a:extLst>
                    <a:ext uri="{9D8B030D-6E8A-4147-A177-3AD203B41FA5}">
                      <a16:colId xmlns:a16="http://schemas.microsoft.com/office/drawing/2014/main" val="137152898"/>
                    </a:ext>
                  </a:extLst>
                </a:gridCol>
                <a:gridCol w="3114982">
                  <a:extLst>
                    <a:ext uri="{9D8B030D-6E8A-4147-A177-3AD203B41FA5}">
                      <a16:colId xmlns:a16="http://schemas.microsoft.com/office/drawing/2014/main" val="3287511849"/>
                    </a:ext>
                  </a:extLst>
                </a:gridCol>
                <a:gridCol w="3657057">
                  <a:extLst>
                    <a:ext uri="{9D8B030D-6E8A-4147-A177-3AD203B41FA5}">
                      <a16:colId xmlns:a16="http://schemas.microsoft.com/office/drawing/2014/main" val="21226453"/>
                    </a:ext>
                  </a:extLst>
                </a:gridCol>
              </a:tblGrid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Cohort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&lt;50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s-ES" sz="2800">
                          <a:effectLst/>
                        </a:rPr>
                        <a:t>≥50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55390"/>
                  </a:ext>
                </a:extLst>
              </a:tr>
              <a:tr h="11387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Gender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55 male (71%); 22 female (29%)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16 male (36%); 29 female (38%)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32589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Initial diagnosis type 2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17 (22%)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31 (69%)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396244"/>
                  </a:ext>
                </a:extLst>
              </a:tr>
              <a:tr h="132507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GAD antibody taken; positive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38 (49%); 34 (44%)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84% (76%)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998170"/>
                  </a:ext>
                </a:extLst>
              </a:tr>
              <a:tr h="66253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DKA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5 (11%)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(4%)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148274"/>
                  </a:ext>
                </a:extLst>
              </a:tr>
              <a:tr h="910992"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Severe hypoglycaemia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3 (7%)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800">
                          <a:effectLst/>
                        </a:rPr>
                        <a:t>12 (16%)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7714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30F169C-EAE1-4A6E-BEE2-01752DB32B59}"/>
              </a:ext>
            </a:extLst>
          </p:cNvPr>
          <p:cNvGraphicFramePr>
            <a:graphicFrameLocks noGrp="1"/>
          </p:cNvGraphicFramePr>
          <p:nvPr/>
        </p:nvGraphicFramePr>
        <p:xfrm>
          <a:off x="11781728" y="18058544"/>
          <a:ext cx="9783385" cy="870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933">
                  <a:extLst>
                    <a:ext uri="{9D8B030D-6E8A-4147-A177-3AD203B41FA5}">
                      <a16:colId xmlns:a16="http://schemas.microsoft.com/office/drawing/2014/main" val="1594651049"/>
                    </a:ext>
                  </a:extLst>
                </a:gridCol>
                <a:gridCol w="812339">
                  <a:extLst>
                    <a:ext uri="{9D8B030D-6E8A-4147-A177-3AD203B41FA5}">
                      <a16:colId xmlns:a16="http://schemas.microsoft.com/office/drawing/2014/main" val="3545737562"/>
                    </a:ext>
                  </a:extLst>
                </a:gridCol>
                <a:gridCol w="741700">
                  <a:extLst>
                    <a:ext uri="{9D8B030D-6E8A-4147-A177-3AD203B41FA5}">
                      <a16:colId xmlns:a16="http://schemas.microsoft.com/office/drawing/2014/main" val="3325974102"/>
                    </a:ext>
                  </a:extLst>
                </a:gridCol>
                <a:gridCol w="724041">
                  <a:extLst>
                    <a:ext uri="{9D8B030D-6E8A-4147-A177-3AD203B41FA5}">
                      <a16:colId xmlns:a16="http://schemas.microsoft.com/office/drawing/2014/main" val="1640522677"/>
                    </a:ext>
                  </a:extLst>
                </a:gridCol>
                <a:gridCol w="1094892">
                  <a:extLst>
                    <a:ext uri="{9D8B030D-6E8A-4147-A177-3AD203B41FA5}">
                      <a16:colId xmlns:a16="http://schemas.microsoft.com/office/drawing/2014/main" val="1080299523"/>
                    </a:ext>
                  </a:extLst>
                </a:gridCol>
                <a:gridCol w="759360">
                  <a:extLst>
                    <a:ext uri="{9D8B030D-6E8A-4147-A177-3AD203B41FA5}">
                      <a16:colId xmlns:a16="http://schemas.microsoft.com/office/drawing/2014/main" val="3489351516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3800985023"/>
                    </a:ext>
                  </a:extLst>
                </a:gridCol>
                <a:gridCol w="971274">
                  <a:extLst>
                    <a:ext uri="{9D8B030D-6E8A-4147-A177-3AD203B41FA5}">
                      <a16:colId xmlns:a16="http://schemas.microsoft.com/office/drawing/2014/main" val="2334872365"/>
                    </a:ext>
                  </a:extLst>
                </a:gridCol>
                <a:gridCol w="1854252">
                  <a:extLst>
                    <a:ext uri="{9D8B030D-6E8A-4147-A177-3AD203B41FA5}">
                      <a16:colId xmlns:a16="http://schemas.microsoft.com/office/drawing/2014/main" val="3356263422"/>
                    </a:ext>
                  </a:extLst>
                </a:gridCol>
              </a:tblGrid>
              <a:tr h="4717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Cohort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&lt;50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s-ES" sz="3000">
                          <a:effectLst/>
                        </a:rPr>
                        <a:t>≥50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865982"/>
                  </a:ext>
                </a:extLst>
              </a:tr>
              <a:tr h="113642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Years following diagnosis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2  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Latest (n=2-8)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92799"/>
                  </a:ext>
                </a:extLst>
              </a:tr>
              <a:tr h="2395656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CKD stage (no. ≥3a)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r>
                        <a:rPr lang="en-US" sz="3000" dirty="0">
                          <a:effectLst/>
                        </a:rPr>
                        <a:t> </a:t>
                      </a: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5 (11%) </a:t>
                      </a:r>
                      <a:endParaRPr lang="en-US" sz="3000" dirty="0">
                        <a:effectLst/>
                      </a:endParaRPr>
                    </a:p>
                    <a:p>
                      <a:pPr rtl="0" fontAlgn="base"/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774486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Retinopathy (no.   moderate or severe)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 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9 (12%)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6 (8%)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17 (22%)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 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500685"/>
                  </a:ext>
                </a:extLst>
              </a:tr>
              <a:tr h="14580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Foot risk (no. medium or high)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0 (0%)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(1%)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4 (9%)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3(7%)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1 (2%)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000">
                          <a:effectLst/>
                        </a:rPr>
                        <a:t>7 (16) </a:t>
                      </a:r>
                      <a:endParaRPr lang="en-US" sz="3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2903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3061E720-D6B5-4114-AD88-4CF9D23CA8E1}"/>
              </a:ext>
            </a:extLst>
          </p:cNvPr>
          <p:cNvSpPr txBox="1"/>
          <p:nvPr/>
        </p:nvSpPr>
        <p:spPr>
          <a:xfrm>
            <a:off x="5408205" y="1863615"/>
            <a:ext cx="1124092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000">
                <a:solidFill>
                  <a:srgbClr val="002060"/>
                </a:solidFill>
                <a:cs typeface="Calibri"/>
              </a:rPr>
              <a:t>Andrew Symington; Denise Burns; Sharon Robertson; Saket Gupta</a:t>
            </a:r>
          </a:p>
          <a:p>
            <a:r>
              <a:rPr lang="es-ES" sz="3000" i="1">
                <a:solidFill>
                  <a:srgbClr val="002060"/>
                </a:solidFill>
                <a:cs typeface="Calibri"/>
              </a:rPr>
              <a:t>Victoria Hospital Kirkcaldy, NHS Fife</a:t>
            </a:r>
            <a:endParaRPr lang="es-ES" sz="3000" i="1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6485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465</cp:revision>
  <dcterms:created xsi:type="dcterms:W3CDTF">2021-06-07T08:41:45Z</dcterms:created>
  <dcterms:modified xsi:type="dcterms:W3CDTF">2021-06-17T07:58:36Z</dcterms:modified>
</cp:coreProperties>
</file>