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45720000"/>
  <p:notesSz cx="7004050" cy="929005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>
        <p:scale>
          <a:sx n="30" d="100"/>
          <a:sy n="30" d="100"/>
        </p:scale>
        <p:origin x="-2874" y="-108"/>
      </p:cViewPr>
      <p:guideLst>
        <p:guide orient="horz" pos="1440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6700480" y="0"/>
            <a:ext cx="731520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731520" cy="402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27432000" cy="5486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40233600"/>
            <a:ext cx="27432000" cy="54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3716000" y="0"/>
            <a:ext cx="12801600" cy="45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tIns="228600" rIns="228600" bIns="22860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9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50” high by 30” wide and is printed at 120% for a 60” high by 36” wide poster. It can be used to print any poster with a 5:3 aspect ratio.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96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sz="6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 this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9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9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6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600" b="1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600" baseline="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sz="66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400"/>
              </a:spcAft>
            </a:pPr>
            <a:r>
              <a:rPr lang="en-US" sz="12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800" dirty="0" smtClean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28346400" y="0"/>
            <a:ext cx="12801600" cy="457200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9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9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9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9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6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6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9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600" b="1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40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600" baseline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600" baseline="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endParaRPr 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4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800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45600" y="45415200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294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830920"/>
            <a:ext cx="24688800" cy="76200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0668005"/>
            <a:ext cx="24688800" cy="30173086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42375671"/>
            <a:ext cx="6400800" cy="243416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pPr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42375671"/>
            <a:ext cx="8686800" cy="243416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42375671"/>
            <a:ext cx="6400800" cy="243416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389120" rtl="0" eaLnBrk="1" latinLnBrk="0" hangingPunct="1">
        <a:spcBef>
          <a:spcPct val="0"/>
        </a:spcBef>
        <a:buNone/>
        <a:defRPr sz="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438912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438912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438912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438912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scholar?q=2The+British+Association+of+Endocrine+and+Thyroid+Surgeons.+Fifth+National+Audit+Report+2017+http://www.baets.org.uk/wp-content/uploads/BAETS-Audit-National-Report-2017.pdf.+Accessed+June+16,+2018" TargetMode="External"/><Relationship Id="rId2" Type="http://schemas.openxmlformats.org/officeDocument/2006/relationships/hyperlink" Target="http://www.baets.org.uk/wp-content/uploads/BAETS-Audit-National-Report-201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3657600" y="0"/>
            <a:ext cx="2011680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365760" rIns="182880" bIns="365760" anchor="t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7200" b="1" dirty="0" smtClean="0">
                <a:solidFill>
                  <a:schemeClr val="bg1"/>
                </a:solidFill>
              </a:rPr>
              <a:t>Post operative hypocalcaemia following Total &amp; Completion </a:t>
            </a:r>
            <a:r>
              <a:rPr lang="en-GB" sz="7200" b="1" dirty="0" err="1" smtClean="0">
                <a:solidFill>
                  <a:schemeClr val="bg1"/>
                </a:solidFill>
              </a:rPr>
              <a:t>Thyroidectomy</a:t>
            </a:r>
            <a:endParaRPr lang="en-US" sz="7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657600" y="2971800"/>
            <a:ext cx="20116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4800" dirty="0" smtClean="0">
                <a:solidFill>
                  <a:schemeClr val="bg1"/>
                </a:solidFill>
              </a:rPr>
              <a:t>Authors: Dr </a:t>
            </a:r>
            <a:r>
              <a:rPr lang="en-GB" sz="4800" dirty="0" err="1" smtClean="0">
                <a:solidFill>
                  <a:schemeClr val="bg1"/>
                </a:solidFill>
              </a:rPr>
              <a:t>Calum</a:t>
            </a:r>
            <a:r>
              <a:rPr lang="en-GB" sz="4800" dirty="0" smtClean="0">
                <a:solidFill>
                  <a:schemeClr val="bg1"/>
                </a:solidFill>
              </a:rPr>
              <a:t> Fraser, Miss Valerie Kim, Mr David Walker </a:t>
            </a:r>
            <a:endParaRPr lang="en-GB" sz="48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4800" dirty="0" smtClean="0">
                <a:solidFill>
                  <a:schemeClr val="bg1"/>
                </a:solidFill>
                <a:latin typeface="+mn-lt"/>
              </a:rPr>
              <a:t>ENT Unit</a:t>
            </a:r>
            <a:r>
              <a:rPr lang="en-US" sz="4800" dirty="0" smtClean="0">
                <a:solidFill>
                  <a:schemeClr val="bg1"/>
                </a:solidFill>
                <a:latin typeface="+mn-lt"/>
              </a:rPr>
              <a:t>, Victoria Hospital Kirkcaldy</a:t>
            </a:r>
            <a:endParaRPr lang="en-US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63040" y="41513760"/>
            <a:ext cx="4803559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000" dirty="0" err="1" smtClean="0"/>
              <a:t>Calum</a:t>
            </a:r>
            <a:r>
              <a:rPr lang="en-US" sz="3000" dirty="0" smtClean="0"/>
              <a:t> Fraser</a:t>
            </a:r>
            <a:endParaRPr lang="en-US" sz="3000" dirty="0" smtClean="0"/>
          </a:p>
          <a:p>
            <a:r>
              <a:rPr lang="en-US" sz="3000" dirty="0" smtClean="0"/>
              <a:t>ENT Unit </a:t>
            </a:r>
          </a:p>
          <a:p>
            <a:r>
              <a:rPr lang="en-US" sz="3000" dirty="0" smtClean="0"/>
              <a:t>Victoria Hospital, Kirkcaldy</a:t>
            </a:r>
            <a:endParaRPr lang="en-US" sz="3000" dirty="0" smtClean="0"/>
          </a:p>
          <a:p>
            <a:r>
              <a:rPr lang="en-US" sz="3000" dirty="0" smtClean="0"/>
              <a:t>Email</a:t>
            </a:r>
            <a:r>
              <a:rPr lang="en-US" sz="3000" dirty="0" smtClean="0"/>
              <a:t>: calum.fraser@nhs.scot</a:t>
            </a:r>
            <a:endParaRPr lang="en-US" sz="30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463040" y="40481253"/>
            <a:ext cx="2394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Contact</a:t>
            </a:r>
            <a:endParaRPr lang="en-US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716000" y="41513760"/>
            <a:ext cx="12192000" cy="3048000"/>
          </a:xfrm>
          <a:prstGeom prst="rect">
            <a:avLst/>
          </a:prstGeom>
          <a:noFill/>
        </p:spPr>
        <p:txBody>
          <a:bodyPr wrap="square" tIns="91440" bIns="91440" numCol="1" spcCol="457200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GB" sz="2000" dirty="0" smtClean="0"/>
              <a:t>The British Association of Endocrine and Thyroid Surgeons. Fifth National Audit Report 2017 </a:t>
            </a:r>
            <a:r>
              <a:rPr lang="en-GB" sz="2000" u="sng" dirty="0" smtClean="0">
                <a:hlinkClick r:id="rId2"/>
              </a:rPr>
              <a:t>http://www.baets.org.uk/wp-content/uploads/BAETS-Audit-National-Report-2017.pdf</a:t>
            </a:r>
            <a:r>
              <a:rPr lang="en-GB" sz="2000" dirty="0" smtClean="0"/>
              <a:t>. Accessed March 16, 2023 </a:t>
            </a:r>
            <a:r>
              <a:rPr lang="en-GB" sz="2000" u="sng" dirty="0" smtClean="0">
                <a:hlinkClick r:id="rId3"/>
              </a:rPr>
              <a:t>Google </a:t>
            </a:r>
            <a:r>
              <a:rPr lang="en-GB" sz="2000" u="sng" dirty="0" smtClean="0">
                <a:hlinkClick r:id="rId3"/>
              </a:rPr>
              <a:t>Scholar</a:t>
            </a:r>
            <a:endParaRPr lang="en-GB" sz="2000" u="sng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McMurran</a:t>
            </a:r>
            <a:r>
              <a:rPr lang="en-GB" sz="2000" dirty="0" smtClean="0"/>
              <a:t>, A., Blundell, R., &amp; Kim, V. (2020). Predictors of post-</a:t>
            </a:r>
            <a:r>
              <a:rPr lang="en-GB" sz="2000" dirty="0" err="1" smtClean="0"/>
              <a:t>thyroidectomy</a:t>
            </a:r>
            <a:r>
              <a:rPr lang="en-GB" sz="2000" dirty="0" smtClean="0"/>
              <a:t> hypocalcaemia: A systematic and narrative review. </a:t>
            </a:r>
            <a:r>
              <a:rPr lang="en-GB" sz="2000" i="1" dirty="0" smtClean="0"/>
              <a:t>The Journal of </a:t>
            </a:r>
            <a:r>
              <a:rPr lang="en-GB" sz="2000" i="1" dirty="0" err="1" smtClean="0"/>
              <a:t>Laryngology</a:t>
            </a:r>
            <a:r>
              <a:rPr lang="en-GB" sz="2000" i="1" dirty="0" smtClean="0"/>
              <a:t> &amp; Otology,</a:t>
            </a:r>
            <a:r>
              <a:rPr lang="en-GB" sz="2000" dirty="0" smtClean="0"/>
              <a:t> </a:t>
            </a:r>
            <a:r>
              <a:rPr lang="en-GB" sz="2000" i="1" dirty="0" smtClean="0"/>
              <a:t>134</a:t>
            </a:r>
            <a:r>
              <a:rPr lang="en-GB" sz="2000" dirty="0" smtClean="0"/>
              <a:t>(6), 541-552. </a:t>
            </a:r>
            <a:r>
              <a:rPr lang="en-GB" sz="2000" dirty="0" smtClean="0"/>
              <a:t>doi:10.1017/S0022215120001024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3716000" y="40481253"/>
            <a:ext cx="3334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References</a:t>
            </a:r>
            <a:endParaRPr lang="en-US" sz="5400" b="1" dirty="0"/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4173200" y="6827520"/>
            <a:ext cx="11887200" cy="67710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/>
            <a:r>
              <a:rPr lang="en-GB" sz="3200" dirty="0" smtClean="0"/>
              <a:t>A total number of eight </a:t>
            </a:r>
            <a:r>
              <a:rPr lang="en-GB" sz="3200" dirty="0" smtClean="0"/>
              <a:t>patients </a:t>
            </a:r>
            <a:r>
              <a:rPr lang="en-GB" sz="3200" dirty="0" smtClean="0"/>
              <a:t>were included </a:t>
            </a:r>
            <a:r>
              <a:rPr lang="en-GB" sz="3200" dirty="0" smtClean="0"/>
              <a:t>in </a:t>
            </a:r>
            <a:r>
              <a:rPr lang="en-GB" sz="3200" dirty="0" smtClean="0"/>
              <a:t>the audit. Six </a:t>
            </a:r>
            <a:r>
              <a:rPr lang="en-GB" sz="3200" dirty="0" smtClean="0"/>
              <a:t>patients </a:t>
            </a:r>
            <a:r>
              <a:rPr lang="en-GB" sz="3200" dirty="0" smtClean="0"/>
              <a:t>were found </a:t>
            </a:r>
            <a:r>
              <a:rPr lang="en-GB" sz="3200" dirty="0" smtClean="0"/>
              <a:t>to have </a:t>
            </a:r>
            <a:r>
              <a:rPr lang="en-GB" sz="3200" dirty="0" smtClean="0"/>
              <a:t>hypocalcaemia</a:t>
            </a:r>
            <a:r>
              <a:rPr lang="en-GB" sz="3200" dirty="0" smtClean="0"/>
              <a:t> (&lt;2.20mmol/l)</a:t>
            </a:r>
            <a:r>
              <a:rPr lang="en-US" sz="3200" dirty="0" smtClean="0"/>
              <a:t>​ following total or completion </a:t>
            </a:r>
            <a:r>
              <a:rPr lang="en-US" sz="3200" dirty="0" err="1" smtClean="0"/>
              <a:t>thyroidectomy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fontAlgn="base"/>
            <a:r>
              <a:rPr lang="en-GB" sz="3200" dirty="0" smtClean="0"/>
              <a:t>​</a:t>
            </a:r>
            <a:endParaRPr lang="en-GB" sz="3200" dirty="0" smtClean="0"/>
          </a:p>
          <a:p>
            <a:pPr fontAlgn="base"/>
            <a:r>
              <a:rPr lang="en-GB" sz="3200" dirty="0" smtClean="0"/>
              <a:t>Two patients required IV Calcium </a:t>
            </a:r>
            <a:r>
              <a:rPr lang="en-GB" sz="3200" dirty="0" smtClean="0"/>
              <a:t>infusions due to Calcium levels of </a:t>
            </a:r>
            <a:r>
              <a:rPr lang="en-US" sz="3200" dirty="0" smtClean="0"/>
              <a:t>​</a:t>
            </a:r>
            <a:r>
              <a:rPr lang="en-GB" sz="3200" dirty="0" smtClean="0"/>
              <a:t> </a:t>
            </a:r>
            <a:r>
              <a:rPr lang="en-GB" sz="3200" dirty="0" smtClean="0"/>
              <a:t>(&lt;1.80mmol/l).</a:t>
            </a:r>
            <a:endParaRPr lang="en-US" sz="3200" dirty="0" smtClean="0"/>
          </a:p>
          <a:p>
            <a:pPr fontAlgn="base"/>
            <a:r>
              <a:rPr lang="en-GB" sz="3200" dirty="0" smtClean="0"/>
              <a:t>​</a:t>
            </a:r>
          </a:p>
          <a:p>
            <a:pPr fontAlgn="base"/>
            <a:r>
              <a:rPr lang="en-GB" sz="3200" dirty="0" smtClean="0"/>
              <a:t>Four patients </a:t>
            </a:r>
            <a:r>
              <a:rPr lang="en-GB" sz="3200" dirty="0" smtClean="0"/>
              <a:t>were discharged </a:t>
            </a:r>
            <a:r>
              <a:rPr lang="en-GB" sz="3200" dirty="0" smtClean="0"/>
              <a:t>on </a:t>
            </a:r>
            <a:r>
              <a:rPr lang="en-GB" sz="3200" dirty="0" smtClean="0"/>
              <a:t>a variation </a:t>
            </a:r>
            <a:r>
              <a:rPr lang="en-GB" sz="3200" dirty="0" smtClean="0"/>
              <a:t>of </a:t>
            </a:r>
            <a:r>
              <a:rPr lang="en-GB" sz="3200" dirty="0" smtClean="0"/>
              <a:t>Calcium/Vitamin</a:t>
            </a:r>
            <a:r>
              <a:rPr lang="en-GB" sz="3200" dirty="0" smtClean="0"/>
              <a:t> D supplements</a:t>
            </a:r>
            <a:r>
              <a:rPr lang="en-US" sz="3200" dirty="0" smtClean="0"/>
              <a:t>​.</a:t>
            </a:r>
            <a:endParaRPr lang="en-US" sz="3200" dirty="0" smtClean="0"/>
          </a:p>
          <a:p>
            <a:pPr fontAlgn="base"/>
            <a:r>
              <a:rPr lang="en-GB" sz="3200" dirty="0" smtClean="0"/>
              <a:t>​</a:t>
            </a:r>
          </a:p>
          <a:p>
            <a:pPr fontAlgn="base"/>
            <a:r>
              <a:rPr lang="en-GB" sz="3200" dirty="0" smtClean="0"/>
              <a:t>One patient had stay of 16 days due to </a:t>
            </a:r>
            <a:r>
              <a:rPr lang="en-GB" sz="3200" dirty="0" smtClean="0"/>
              <a:t>difficulties correcting hypocalcaemia. Endocrinology were involved to aid management.</a:t>
            </a:r>
            <a:endParaRPr lang="en-US" sz="3200" dirty="0"/>
          </a:p>
        </p:txBody>
      </p:sp>
      <p:sp>
        <p:nvSpPr>
          <p:cNvPr id="33" name="Rectangle 32"/>
          <p:cNvSpPr/>
          <p:nvPr/>
        </p:nvSpPr>
        <p:spPr>
          <a:xfrm>
            <a:off x="1600200" y="6096000"/>
            <a:ext cx="118872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Introduction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600200" y="34671000"/>
            <a:ext cx="11887200" cy="480131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/>
            <a:r>
              <a:rPr lang="en-GB" sz="3200" dirty="0" smtClean="0"/>
              <a:t>Data was collected retrospectively assessing </a:t>
            </a:r>
            <a:r>
              <a:rPr lang="en-GB" sz="3200" dirty="0" smtClean="0"/>
              <a:t>all patients having total or completion 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 in VHK over </a:t>
            </a:r>
            <a:r>
              <a:rPr lang="en-GB" sz="3200" dirty="0" smtClean="0"/>
              <a:t>a </a:t>
            </a:r>
            <a:r>
              <a:rPr lang="en-GB" sz="3200" dirty="0" smtClean="0"/>
              <a:t>6 </a:t>
            </a:r>
            <a:r>
              <a:rPr lang="en-GB" sz="3200" dirty="0" smtClean="0"/>
              <a:t>month period from November 2022 to April 2023.</a:t>
            </a:r>
            <a:r>
              <a:rPr lang="en-US" sz="3200" dirty="0" smtClean="0"/>
              <a:t> </a:t>
            </a:r>
            <a:r>
              <a:rPr lang="en-GB" sz="3200" dirty="0" smtClean="0"/>
              <a:t>Patients </a:t>
            </a:r>
            <a:r>
              <a:rPr lang="en-GB" sz="3200" dirty="0" smtClean="0"/>
              <a:t>were identified from elective theatre lists obtained </a:t>
            </a:r>
            <a:r>
              <a:rPr lang="en-GB" sz="3200" dirty="0" smtClean="0"/>
              <a:t>from </a:t>
            </a:r>
            <a:r>
              <a:rPr lang="en-GB" sz="3200" dirty="0" smtClean="0"/>
              <a:t>ENT </a:t>
            </a:r>
            <a:r>
              <a:rPr lang="en-GB" sz="3200" dirty="0" smtClean="0"/>
              <a:t>secretaries.</a:t>
            </a:r>
            <a:r>
              <a:rPr lang="en-US" sz="3200" dirty="0" smtClean="0"/>
              <a:t>​</a:t>
            </a:r>
            <a:endParaRPr lang="en-US" sz="3200" dirty="0" smtClean="0"/>
          </a:p>
          <a:p>
            <a:pPr fontAlgn="base"/>
            <a:r>
              <a:rPr lang="en-GB" sz="3200" dirty="0" smtClean="0"/>
              <a:t>Data was collected from patient case</a:t>
            </a:r>
            <a:r>
              <a:rPr lang="en-US" sz="3200" dirty="0" smtClean="0"/>
              <a:t>​ notes and e</a:t>
            </a:r>
            <a:r>
              <a:rPr lang="en-GB" sz="3200" dirty="0" err="1" smtClean="0"/>
              <a:t>ntered</a:t>
            </a:r>
            <a:r>
              <a:rPr lang="en-GB" sz="3200" dirty="0" smtClean="0"/>
              <a:t> </a:t>
            </a:r>
            <a:r>
              <a:rPr lang="en-GB" sz="3200" dirty="0" smtClean="0"/>
              <a:t>into database in anonymous format</a:t>
            </a:r>
            <a:r>
              <a:rPr lang="en-US" sz="3200" dirty="0" smtClean="0"/>
              <a:t>​.</a:t>
            </a:r>
            <a:endParaRPr lang="en-US" sz="3200" dirty="0" smtClean="0"/>
          </a:p>
          <a:p>
            <a:pPr fontAlgn="base"/>
            <a:r>
              <a:rPr lang="en-GB" sz="3200" dirty="0" smtClean="0"/>
              <a:t>​</a:t>
            </a:r>
          </a:p>
          <a:p>
            <a:pPr fontAlgn="base"/>
            <a:r>
              <a:rPr lang="en-GB" sz="3200" dirty="0" smtClean="0"/>
              <a:t>Captured data included date of surgery, post </a:t>
            </a:r>
            <a:r>
              <a:rPr lang="en-GB" sz="3200" dirty="0" smtClean="0"/>
              <a:t>operative calcium </a:t>
            </a:r>
            <a:r>
              <a:rPr lang="en-GB" sz="3200" dirty="0" smtClean="0"/>
              <a:t>levels, length of stay and post </a:t>
            </a:r>
            <a:r>
              <a:rPr lang="en-GB" sz="3200" dirty="0" smtClean="0"/>
              <a:t>operative </a:t>
            </a:r>
            <a:r>
              <a:rPr lang="en-GB" sz="3200" dirty="0" smtClean="0"/>
              <a:t>management</a:t>
            </a:r>
            <a:r>
              <a:rPr lang="en-US" sz="3200" dirty="0" smtClean="0"/>
              <a:t>​.</a:t>
            </a:r>
            <a:endParaRPr lang="en-US" sz="3200" dirty="0"/>
          </a:p>
        </p:txBody>
      </p:sp>
      <p:sp>
        <p:nvSpPr>
          <p:cNvPr id="34" name="Rectangle 33"/>
          <p:cNvSpPr/>
          <p:nvPr/>
        </p:nvSpPr>
        <p:spPr>
          <a:xfrm>
            <a:off x="1600200" y="33985200"/>
            <a:ext cx="118872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Methods and Materials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14173200" y="23622000"/>
            <a:ext cx="11887200" cy="972573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dirty="0" smtClean="0"/>
              <a:t>Hypocalcaemia following total/completion 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 is </a:t>
            </a:r>
            <a:r>
              <a:rPr lang="en-GB" sz="3200" dirty="0" smtClean="0"/>
              <a:t>common. Hypocalcaemia </a:t>
            </a:r>
            <a:r>
              <a:rPr lang="en-GB" sz="3200" dirty="0" smtClean="0"/>
              <a:t>rates in our centre are higher than the national average, with prolonged durations of admission. </a:t>
            </a:r>
            <a:r>
              <a:rPr lang="en-GB" sz="3200" dirty="0" smtClean="0"/>
              <a:t>There are many possible causes for this and the current literature has been unable to determine how to prevent this in the pre-operative setting.</a:t>
            </a:r>
          </a:p>
          <a:p>
            <a:pPr eaLnBrk="1" hangingPunct="1"/>
            <a:endParaRPr lang="en-GB" sz="3200" dirty="0" smtClean="0"/>
          </a:p>
          <a:p>
            <a:pPr eaLnBrk="1" hangingPunct="1"/>
            <a:r>
              <a:rPr lang="en-GB" sz="3200" dirty="0" smtClean="0"/>
              <a:t>Given </a:t>
            </a:r>
            <a:r>
              <a:rPr lang="en-GB" sz="3200" dirty="0" smtClean="0"/>
              <a:t>the proportion of patients discharged on calcium and vitamin D there may be a role for pre-operative supplementation to reduce the risk of post-operative hypocalcaemia. </a:t>
            </a:r>
            <a:r>
              <a:rPr lang="en-GB" sz="3200" dirty="0" smtClean="0"/>
              <a:t>To assess this further we plan to measure Vitamin D levels at pre-operative assessment clinics for this group of patients. If the majority of patients are found to be Vitamin D deplete we will discuss the concept of starting Vitamin D supplements prior to surgery as standard practice.</a:t>
            </a:r>
          </a:p>
          <a:p>
            <a:pPr eaLnBrk="1" hangingPunct="1"/>
            <a:endParaRPr lang="en-GB" sz="3200" dirty="0" smtClean="0"/>
          </a:p>
          <a:p>
            <a:pPr eaLnBrk="1" hangingPunct="1"/>
            <a:r>
              <a:rPr lang="en-GB" sz="3200" dirty="0" smtClean="0"/>
              <a:t>The study sample size was </a:t>
            </a:r>
            <a:r>
              <a:rPr lang="en-GB" sz="3200" dirty="0" err="1" smtClean="0"/>
              <a:t>samll</a:t>
            </a:r>
            <a:r>
              <a:rPr lang="en-GB" sz="3200" dirty="0" smtClean="0"/>
              <a:t> and data was collected retrospectively. This study could be repeated and improved by using larger patient numbers and using prospective data.</a:t>
            </a:r>
            <a:endParaRPr lang="en-US" sz="30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173200" y="22860000"/>
            <a:ext cx="118872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Discussion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14173200" y="34213800"/>
            <a:ext cx="11887200" cy="529375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buFont typeface="Arial" pitchFamily="34" charset="0"/>
              <a:buChar char="•"/>
            </a:pPr>
            <a:r>
              <a:rPr lang="en-GB" sz="3200" dirty="0" smtClean="0"/>
              <a:t>Hypocalcaemia </a:t>
            </a:r>
            <a:r>
              <a:rPr lang="en-GB" sz="3200" dirty="0" smtClean="0"/>
              <a:t>following </a:t>
            </a:r>
            <a:r>
              <a:rPr lang="en-GB" sz="3200" dirty="0" smtClean="0"/>
              <a:t>total/completion 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 is common</a:t>
            </a:r>
            <a:r>
              <a:rPr lang="en-US" sz="3200" dirty="0" smtClean="0"/>
              <a:t>​</a:t>
            </a:r>
            <a:endParaRPr lang="en-GB" sz="3200" dirty="0" smtClean="0"/>
          </a:p>
          <a:p>
            <a:pPr fontAlgn="base">
              <a:buFont typeface="Arial" pitchFamily="34" charset="0"/>
              <a:buChar char="•"/>
            </a:pPr>
            <a:r>
              <a:rPr lang="en-GB" sz="3200" dirty="0" smtClean="0"/>
              <a:t>Discharged </a:t>
            </a:r>
            <a:r>
              <a:rPr lang="en-GB" sz="3200" dirty="0" smtClean="0"/>
              <a:t>medications </a:t>
            </a:r>
            <a:r>
              <a:rPr lang="en-GB" sz="3200" dirty="0" smtClean="0"/>
              <a:t>relating to </a:t>
            </a:r>
            <a:r>
              <a:rPr lang="en-GB" sz="3200" dirty="0" smtClean="0"/>
              <a:t>hypocalcaemia is very variable</a:t>
            </a:r>
            <a:r>
              <a:rPr lang="en-US" sz="3200" dirty="0" smtClean="0"/>
              <a:t>​. </a:t>
            </a:r>
            <a:r>
              <a:rPr lang="en-GB" sz="3200" dirty="0" smtClean="0"/>
              <a:t>Could </a:t>
            </a:r>
            <a:r>
              <a:rPr lang="en-GB" sz="3200" dirty="0" smtClean="0"/>
              <a:t>a department standard be formulated?</a:t>
            </a:r>
            <a:r>
              <a:rPr lang="en-US" sz="3200" dirty="0" smtClean="0"/>
              <a:t>​</a:t>
            </a:r>
            <a:endParaRPr lang="en-GB" sz="3200" dirty="0" smtClean="0"/>
          </a:p>
          <a:p>
            <a:pPr fontAlgn="base">
              <a:buFont typeface="Arial" pitchFamily="34" charset="0"/>
              <a:buChar char="•"/>
            </a:pPr>
            <a:r>
              <a:rPr lang="en-GB" sz="3200" dirty="0" smtClean="0"/>
              <a:t>Pre-operative Calcium/Vitamin D </a:t>
            </a:r>
            <a:r>
              <a:rPr lang="en-GB" sz="3200" dirty="0" smtClean="0"/>
              <a:t>levels are not routinely recorded </a:t>
            </a:r>
            <a:r>
              <a:rPr lang="en-GB" sz="3200" dirty="0" smtClean="0"/>
              <a:t>at pre-op assessment</a:t>
            </a:r>
            <a:r>
              <a:rPr lang="en-US" sz="3200" dirty="0" smtClean="0"/>
              <a:t>​. </a:t>
            </a:r>
            <a:r>
              <a:rPr lang="en-GB" sz="3200" dirty="0" smtClean="0"/>
              <a:t>Could </a:t>
            </a:r>
            <a:r>
              <a:rPr lang="en-GB" sz="3200" dirty="0" smtClean="0"/>
              <a:t>this be </a:t>
            </a:r>
            <a:r>
              <a:rPr lang="en-GB" sz="3200" dirty="0" smtClean="0"/>
              <a:t>a preventative measure?</a:t>
            </a:r>
            <a:endParaRPr lang="en-GB" sz="3200" dirty="0" smtClean="0"/>
          </a:p>
          <a:p>
            <a:pPr fontAlgn="base">
              <a:buFont typeface="Arial" pitchFamily="34" charset="0"/>
              <a:buChar char="•"/>
            </a:pPr>
            <a:r>
              <a:rPr lang="en-GB" sz="3200" dirty="0" smtClean="0"/>
              <a:t>Plan to re-audit measuring Vitamin D levels in pre-op assessment to measure incidence of low Vitamin D levels in this patient group</a:t>
            </a:r>
            <a:endParaRPr lang="en-US" sz="30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173200" y="33528000"/>
            <a:ext cx="118872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Conclusions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173200" y="6096000"/>
            <a:ext cx="118872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Results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39" name="Picture 38" descr="kV6C-csp_400x4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3000" y="1828800"/>
            <a:ext cx="2286000" cy="2286000"/>
          </a:xfrm>
          <a:prstGeom prst="rect">
            <a:avLst/>
          </a:prstGeom>
        </p:spPr>
      </p:pic>
      <p:sp>
        <p:nvSpPr>
          <p:cNvPr id="40" name="Text Box 194"/>
          <p:cNvSpPr txBox="1">
            <a:spLocks noChangeArrowheads="1"/>
          </p:cNvSpPr>
          <p:nvPr/>
        </p:nvSpPr>
        <p:spPr bwMode="auto">
          <a:xfrm>
            <a:off x="1600200" y="6858001"/>
            <a:ext cx="11887200" cy="972573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/>
            <a:r>
              <a:rPr lang="en-GB" sz="3200" dirty="0" err="1" smtClean="0"/>
              <a:t>Hypocalcemia</a:t>
            </a:r>
            <a:r>
              <a:rPr lang="en-GB" sz="3200" dirty="0" smtClean="0"/>
              <a:t> following </a:t>
            </a:r>
            <a:r>
              <a:rPr lang="en-GB" sz="3200" dirty="0" smtClean="0"/>
              <a:t>total or completion 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 </a:t>
            </a:r>
            <a:r>
              <a:rPr lang="en-GB" sz="3200" dirty="0" smtClean="0"/>
              <a:t>is a recognised</a:t>
            </a:r>
            <a:r>
              <a:rPr lang="en-GB" sz="3200" dirty="0" smtClean="0"/>
              <a:t> </a:t>
            </a:r>
            <a:r>
              <a:rPr lang="en-GB" sz="3200" dirty="0" smtClean="0"/>
              <a:t>complication. This occurs due to damage or removal of the parathyroid glands during surgery. The incidence in the UK is estimated to be approximately 23.5% of patients following this procedure. </a:t>
            </a:r>
            <a:r>
              <a:rPr lang="en-GB" sz="3200" dirty="0" smtClean="0"/>
              <a:t>Almost 40% of post op patients receive </a:t>
            </a:r>
            <a:r>
              <a:rPr lang="en-GB" sz="3200" dirty="0" smtClean="0"/>
              <a:t>calcium and/or </a:t>
            </a:r>
            <a:r>
              <a:rPr lang="en-GB" sz="3200" dirty="0" smtClean="0"/>
              <a:t>vitamin D supplementation by the time of hospital discharge</a:t>
            </a:r>
            <a:r>
              <a:rPr lang="en-GB" sz="3200" dirty="0" smtClean="0"/>
              <a:t>​ due to hypocalcaemia.</a:t>
            </a:r>
          </a:p>
          <a:p>
            <a:pPr fontAlgn="base"/>
            <a:endParaRPr lang="en-GB" sz="3200" dirty="0" smtClean="0"/>
          </a:p>
          <a:p>
            <a:pPr fontAlgn="base"/>
            <a:r>
              <a:rPr lang="en-GB" sz="3200" dirty="0" smtClean="0"/>
              <a:t>There are various options used by surgical teams pre-operatively to attempt to reduce the rates of post </a:t>
            </a:r>
            <a:r>
              <a:rPr lang="en-GB" sz="3200" dirty="0" err="1" smtClean="0"/>
              <a:t>opertaive</a:t>
            </a:r>
            <a:r>
              <a:rPr lang="en-GB" sz="3200" dirty="0" smtClean="0"/>
              <a:t> </a:t>
            </a:r>
            <a:r>
              <a:rPr lang="en-GB" sz="3200" dirty="0" err="1" smtClean="0"/>
              <a:t>hypoclacaemia</a:t>
            </a:r>
            <a:r>
              <a:rPr lang="en-GB" sz="3200" dirty="0" smtClean="0"/>
              <a:t>, however, there </a:t>
            </a:r>
            <a:r>
              <a:rPr lang="en-GB" sz="3200" dirty="0" smtClean="0"/>
              <a:t>are </a:t>
            </a:r>
            <a:r>
              <a:rPr lang="en-GB" sz="3200" dirty="0" smtClean="0"/>
              <a:t>no </a:t>
            </a:r>
            <a:r>
              <a:rPr lang="en-GB" sz="3200" dirty="0" smtClean="0"/>
              <a:t>agreed regime or standardised </a:t>
            </a:r>
            <a:r>
              <a:rPr lang="en-GB" sz="3200" dirty="0" smtClean="0"/>
              <a:t>national guidelines relating to this.</a:t>
            </a:r>
            <a:r>
              <a:rPr lang="en-US" sz="3200" dirty="0" smtClean="0"/>
              <a:t>​</a:t>
            </a:r>
          </a:p>
          <a:p>
            <a:pPr fontAlgn="base"/>
            <a:endParaRPr lang="en-US" sz="3200" dirty="0" smtClean="0"/>
          </a:p>
          <a:p>
            <a:pPr fontAlgn="base"/>
            <a:r>
              <a:rPr lang="en-US" sz="3200" dirty="0" smtClean="0"/>
              <a:t>Current </a:t>
            </a:r>
            <a:r>
              <a:rPr lang="en-GB" sz="3200" dirty="0" smtClean="0"/>
              <a:t>trends show patients are having </a:t>
            </a:r>
            <a:r>
              <a:rPr lang="en-GB" sz="3200" dirty="0" smtClean="0"/>
              <a:t>shorter length of hospital stay after thyroid surgery </a:t>
            </a:r>
            <a:r>
              <a:rPr lang="en-GB" sz="3200" dirty="0" smtClean="0"/>
              <a:t>which has been ongoing </a:t>
            </a:r>
            <a:r>
              <a:rPr lang="en-GB" sz="3200" dirty="0" smtClean="0"/>
              <a:t>since 2012</a:t>
            </a:r>
            <a:r>
              <a:rPr lang="en-US" sz="3200" dirty="0" smtClean="0"/>
              <a:t>​. It has been noted that on our own ENT ward in VHK there have been m</a:t>
            </a:r>
            <a:r>
              <a:rPr lang="en-GB" sz="3200" dirty="0" err="1" smtClean="0"/>
              <a:t>ultiple</a:t>
            </a:r>
            <a:r>
              <a:rPr lang="en-GB" sz="3200" dirty="0" smtClean="0"/>
              <a:t> </a:t>
            </a:r>
            <a:r>
              <a:rPr lang="en-GB" sz="3200" dirty="0" smtClean="0"/>
              <a:t>prolonged stays </a:t>
            </a:r>
            <a:r>
              <a:rPr lang="en-GB" sz="3200" dirty="0" smtClean="0"/>
              <a:t>due </a:t>
            </a:r>
            <a:r>
              <a:rPr lang="en-GB" sz="3200" dirty="0" smtClean="0"/>
              <a:t>to </a:t>
            </a:r>
            <a:r>
              <a:rPr lang="en-GB" sz="3200" dirty="0" smtClean="0"/>
              <a:t>hypocalcaemia following total or completion 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. This was the trigger for this study. </a:t>
            </a:r>
            <a:endParaRPr lang="en-US" sz="3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173200" y="13868400"/>
            <a:ext cx="11887200" cy="87852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29" name="AutoShape 5" descr="data:image/jpg;base64,%20/9j/4AAQSkZJRgABAQEAYABgAAD/2wBDAAUDBAQEAwUEBAQFBQUGBwwIBwcHBw8LCwkMEQ8SEhEPERETFhwXExQaFRERGCEYGh0dHx8fExciJCIeJBweHx7/2wBDAQUFBQcGBw4ICA4eFBEUHh4eHh4eHh4eHh4eHh4eHh4eHh4eHh4eHh4eHh4eHh4eHh4eHh4eHh4eHh4eHh4eHh7/wAARCAIcA3o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jnmht4zJPKkSDqzsAP1oAkopI3SRA8bBlPIIOQaWgAooooAKKRiFUsxAA6k0KysoZWDKehB60ALRURurYXAtzcRCY8iPeN35VLQAUUUUAFFFFABRRRQAUUUUAFFFFABRRRQAUUUUAFFFFABRRRQAUUUUAFFFFABRTS6BwhZQxGQueTTqACiiigAooooAKKKKACiiigAooooAKKbLIkcZkkdUQdWY4ApIJop4xJDIkqHoyNkGgB9FFFABRRRQAUUUUAFFFRR3VtJM0MdxE8ifeRXBI+ooAlooooAKKKKACik3Lv27hu64zzS0AFFFFABRRRQAUUUUAFFFFABRRSBl3Fdw3emeaAFooooAKKKKACiiigAooooAKKKKACiiigAooooAKKKKACiiigAooooAKKKKACiiigAooooAKKKKACiiigAooooAKKKKACiiigAooooAKKKKACiiigDw79o/wALXVrpN94ys/Eur2sq7EFrDOyR9+eDXK+IPC9zovwXk8SHxJq97NewLuinnZlTPORk9eK9f+PGi6pr/wAOL3TdGs2vLyR1KxKwBOM+vFc9438L+IL74EWugWmmSS6okaBrcMoII685xUq6pTS7xt6dSJRTqxflL79LGb4D+LaWNvoWhanoWo20Nxbhba7mXAmYZxj2PSuisPi5YS6P4jvLyxktp9Dfy5oWPLHJAx+Vcx428GeJ72w8AJZ6PJK+muhvAHUeSB1zzz+Fct8W9AN78aV0PQrhJItaaJ9QhjOdu05YnH1NdE/fqcq3bkvuaaf3X8jnhKVOmm9kov79GvyPQtU+NNvpdpo015od0H1WFpIok5fgjAx75q5q/wAWlsrbSrSLw/fXGvajGZE05F+dFyfveh4rM8deDNZn+Jfgm60vS2uNL0tVSeUFdsYGOoJyelN+JHhfxRpvxP0/x54b0v8AthY4jHNaKwDjryMkCovF27Nv5JXt9+mpp+8SfdJfe7X+7sWpviRpfijwT4itry0vdNv9PiK3dqSUkTPHBBzVbRPiNo/hP4XaFNDb319cX2Y7O2JLyyMMDkk57isLTfAfi7ULTxl4l1PS/suo6wm2209WG4depzjv61Tvvh74ytvBvg3VLHSTLq+hys8tg7LlskEc5x29aFbrpfkv/wCTX/T0uJue61tzW/8AJbfr62HaD4i1HXv2htPmvtNvtIlFviS0nyMdMHH0r1H4mfES28H3Nlp0VhPqGpXx/cQRjr9T+FcF4e0Xx5q3xm0/xdrnhr+z7XyNjBZFPlYwPm59u1b/AMe9Hu9aS3tYPBdzrW1CYru3kCyW784xlhSnpTpq3V3XzZULuVR37Wv6I0/EfxIuPD3hXT9Y1jQbi0uLu58g2z8MnIGf1q3qfxCt7HxronhprJ2fVYVkWTPCZAOP1rzXVPAHju++CthY3ivd61ZXfnxWzuC+zIIUnpkY9adpeh/ELWviX4X8Qa14XNha2MawybZFJQAAZbnvjtVNLma7N/dy6f8AkxDnPkTt0/Hm1/8AJTqtB+MkGseIG0e10K8d4rho7iVRlIkUHLE/hVO/+Oduhv76w8N6le6LZMY5L9E+Tf2H0zinfBbwdrmljxZHremtYi/uJDA7MpLKR14Neba3p/i/wT8Ndf8AC89np0ujyTmRb/zgSckcBQc549Kzk7Lz5U/m918jT3nJ9uZr5K+vzPYL74r2kWg6Nc2mmXF5qesDNrYxct26+nUVFafFy1fw5rV7eaTcWmpaOM3VlJw2PUfnXmOrfD3XNY8G+Ede0zTn1IW9uFns1fY5UhcFTkenrWvp/gTUZPAXiZbHwXe6Xqd3B5UMc0ys0w4J53H071pVio89ujf56fgZ0qk5cl+qX5a/idXa/GRrzw7f6/aeGr1tPsolcysMCQlsYX1rTvfitYovhhbKxe6l14rtRTzFnHX86veB9CNn8H7TRNetktHWxMdykhGEPPUjivIv2dvDs+oePbu7lm+1aZoLPDZyfwsTxkfkKdo+2lDotfkr3+92sJzqKlGXV6fN2t92tz2fwT42HiTXtX0n+yrq0bTpPLMki4Vz7V4345NvqXxy1XTdc8WX2jabFbh0ZLt41DYHGAcV7D4H1DxjdeItZh8QaFb2FhHLiymjxmZfU81xFz8PbjWfjrqOq674f+1aFJAPLlkcbS/HYHNZxV5w9H+X5+RrUb5JrzX5r8PMxPhR8SpPDvhXWrjXL661TTbS68nTZiN0lwSQMDPXqK7fwt8WY77xHaaHr2g3uiXF8oezadcLKD0/PIqP4y/D2TV/CFja+FbSCGbTJxPDbKMLJgjj9O9c3ZaB448ZePPDusa94eOh2ughW+dlJmdccDBPHFWpKctfT5KO/q2Q1KmrL1+fNt6JHUab8VJ9a8U3Gl+H/Dd7f2lrOYbi5AwEYdTj04rlfDPxJ8Y3nxi1LSLjSLy4sYyEW1WEA2oz99iKytU8JeLr/wCIkGqeH/CN54bmF2WubtZl8mRMn5iAx5I9q6JdB8X6B8cL/WrPQm1HS9XjWOadXAEQ79waVJK8G+qf36fgwquXvpdGvuv+Z6/d6pYWttPcTXUQjgRpJMMDhQMmvKZPjlbhTqi+GtTbw8s/knUQnyk5xx+VdJefCvwusGpTaZaNbX95byxiYzOwBdSM4JxXlCeFviRH4CPw1XwuDbfaTjUy6+XsJPOM57+lRHfz006b66+hpUbSXbX12009T0jxb8XLHRdc0/TLXS7rVG1C2862+zDczknoBU3gn4radrT6paavYXGi6hpiGS4t5xghR6e/FeW+NbPU/CvxW8GWOjWi6nfWNhtSEnHmHJz/AFre0DwD4q8Va74k8SeItPGiS39u0VtblgTnBwTgnjmqsuVuOvxfg3y+tyFOXOlL+7+KXN9x0Vn8ZopLu0urrw9fW2g3tx5FvqDr8rNnAJHpUms/GKCy8W3Xhq00O7v7yIp5YhGd4YA7vYc15h4T+G+sWd3Z6XrfgK8u/JuAGvUuR5WzP3wC/wDSvRfBPhPXNP8Ajhret3GlPFpUtmkVtcMykEgKMAZz2q1GHMu2v4Wt89yOepZ99Pzd/wBDQ8bfFDUvDF5M1x4Svm06AgSXR4BBxyvr1rkfiZ8VvEEeu+GX8M2l02mXwSbYIQWus4Plg9iPb1rA8X+BPHGoa/4k+3eF59bkuz/oF6bjbHCOOi7h7jpWjrfgnxrbeEvBF/YaHJc6hor7p7Leu4fd75x2qKVrQlLuvxT/ACZVVzvKMez/AAt+ep02sa3BL8XtAa5s9SttSktdy2pkYID8vDDOM/hWpYfGHTZ/COt65NYyQTaVOYWtifmc5A4/OszUNA8U6p8ZfDniiXQ5YLSOBftLb1xC3y5B5z61zPjX4X+Jrr4pyR6ZYsfDmp3Cz3UquAsZGOCM57U4q/LB6X5vl736q43Jrmmtbcvz93/M7m8+LLeXp9ppfh+71DV7u1F01pH/AMso8H7x9eDXVfDrxlY+MtHe8tYZLeeCQxXFvIMNG44I/Q15F8Wfhtq48epr+maHLrWmyQCN7eCXy5IyM9ORxXofwQ8PLoWgXDN4fn0Oa4l3PBK4ZiBnByCfWnHllFy/rf8AyE3UU1F/1p/mUpfirLeeLrnQfDvhy81UWb7LmVB90+1cq3xJ8ZD41y6KNIvJ7BMKtkkQ3KD1kJ64Gf0rL8c+E/FereOFv/Dvg+80S/F0C+oxzKIpUH8TDd1/Cug13QfGei/Gi28UaXorata3NusM8iMB5Z6EnJH1pUbfu5S87/dp8r6eQ6zl78Y+VvS+v+fmb/jv4nal4WvpvO8J30mnQHD3RGAw7lfWpovitp0niXQtNWzlFprSBra5PAzxkH6E15Z4w8C+N9Q8S+JmvvC8+ttdljp92bjbHAvOABuHPTtVnx3odxoPwO8P3Gp7dN8QaTPugjdgXOSeBjPXipi0oKUu6/G/5OwSc3Nxj2f4Wt9+p674G8eReKvEmr6XaWLpb6a2w3BPDtxwPzqj8Q/iBqvha9kWHwreXtnEm+S6HCY7gepFR/s+eHJtB8Awz3qlb7UWNzcZ65PT9K8++Ivg7xjqPxE1e6uvDc/iDT7iFlsGE+yO34OMjcORRVi4TUFulr5tL/MqE+am593p6N/5Hcaz8YtHsfBuleKIbOe4tb+XyigHzowIBGPxp3g/4tQ6x4t/4R3VNDvdHnlj822NwuPMXqD+VebH4feNP+FVaBo50GY3trqbSzQ+YnypvB3dcdK7LxN4P1+++MPhvVYtMkOm29mIrm4DKBG20DGM5q5JKTtrq0v/AAG6/HQzUqjir9l/6VZ/hqZvj74t/wBtaFr1lofh/UrrTYEMMuoxr8sbfga6z4B3UkXwds7uVnmaON3JZsk4GetecaZ4Y+JXhzQfEHgmw8Mx3tnfyvJHflwFwccdc9vSvTfhTo+p6F8Hxpur2b2l3FBLviZgSPl9uKnSNKbXaP6308i1zSrQUu8v0tr5nNf8L182xuL2y8J6lc29lKyXsyJmOEA9c/QVt+JvjFoukaTomrRWs11Z6quUKD5lPPGPqK8e+H1x40n8HeJdB8O+GRqdtqF1JE1yGA8kksOckV1WsfDPxJY6L4I02zsGv20+UPesjKFjySe596tQT5U9LuOvqtfku5n7SdpNa25vwenz8jtdR+LsNjo1hJNoN/8A2vqLlbbTgn7wjsT6Zq74M+KWn6xc6lp+sWFxoupabE01xb3AxhAMkj6VifF/wl4ibxpovjbw3YrqU1gvlyWeQCV9RnA71j6J4E8VeKvE3iPxR4gsBokmoWElnb2zMCw3KQGOCayveLaX83ytt63NXzKai32+d9/Sx0/hX4p3nifW0TR/Cmoy6KZTG2pMuI1Azlj7cVV1H4zQxzXV7YeH7680KznENzqKj5VbIHHqORWV8KYviD4bsIPA+peEWbTVd4/7SjdcBDn5jz7+lcJB8L9e0bUbzTb/AMF3euW8lwWiube42oVJ7qWH8quy50ltb79db9iOefK297/dvseweLfixp+m3em6doem3Wt6hqEKzxQW65PlkZBNeafDrxlNY+M/GniW8tbuNbeAyNZykhkI6rjtW1rng7xX4W8baJ4s8J6B/aMUVglrJZFxuhwuOpPv61S0HwH421PUPGc2saQLB9Xs28hg4KbyOF4Oale7eUd7S/4C89Btylyxl3j/AMF+Wp3er/Fi10/wNofihtNkaPVpxEsQPKZJ5/Sm+NPi1beHPFK+H/7Hur26lt1lhWEZLls8Yrym+8LfFDU/BGh+GJvCJih0e7VxJ5i7pRu6/exjBr0a48K69J8f9L8Q/wBlu2lQ2HlvcFlwr7W4xnPcVpyxc/K8vutdEe0qcm2tl99/8i3qnxbkSdrXSPDd7qNza2yz6iqDi2yMlSfUc12/gzxNp/irw1Drmn7hDIpyjjDIw4IP4ivCPG/w11yy+IGp6nH4bufEGm6g5kX7NNsaMnnB+YZHNex/CnQ00XwRBZrpMmku+4vauwYoST3BNRGzpOXX9expeaq8vT9O5wfgzxRLaaf4z+IV8Z7lIbswxQbztWMbeg6Dk1asfjlbTXulNdeHNRtNM1FliivJEwpkOMgeoGRzXPaNpOpS+A/HvgmztHn1RLwvDCODIpK8gnipfE/gjxVdfDLwVpdvosj3thcI11EHQGIArkk5x2PSnC3u329z7mtWKbl73Lvef4bfeemeIPiT4c0TUn0+8+2NKqq2Y4dykEZHOabYeLLHxtp9/pnh28urK88nKzyQgbORyOearax4V8X3tyk2n+Kjp0HkxqLfyEbYQoB5Knv71HFpnjjw3o2pXyakfEl75OLW18tI/nyOcgL796hqPK+Y0TnzKx5vrsHib4d/EDw9a2XjC91ybUZgtzazqOFJ5YDJwOtbvx58XavcTT+G/C908EtjbNeahcRn/VhRkJn1PNcz4F074naf40fxHrvgSXUtRuZQpuZpkxbRk87QG9Ca6bx18Fo57XXda0nVtYk1O+V5fsqumyRzkhOR05x1oqX9nHm6Xf8AkvRGdP45cq3sv836s7f4HX13qXwx0i8vrh7ieRG3SOck/Ma4z48+LNWmnfwv4Xungnt4Tc6hcxn/AFKc4XPY5A/Osvw1/wAJR8O/Bfh7w/ZwyNrusXYEtvckMtsnIO3b+BrT8b/BeO6i1nXNO1jWH1S9Te1sjpskbA+XkdPxqsVrOUltr96/TX52DDtqEYdbL7n+unyuZo+I+p+G/gTpOpfaPP1e/YxRSzHO3plj9M0fCbxJZ/2jeXl14v1LVdc+yNIbG4jEcTNwf3eDz+VZkPwk8Rr8MNKkSOdtbsLkXP2C4ZSvUEqMcdvWtvw54a8W+J/ifpfijW/Di+HrbS4guwlczsMcfKTxxWk0nUnZ7317Ll6d9TKDmoQutrad3zdflqcK/iXXL/wrqPjqbxxJbaxa3ZWPTRgIVBxt2/8A1q9A1PxFejVfAHjMSyx/2qn2e7hDnY2V4OOnVqwfFXgPW/GPiGW0svAVp4etpJ83GpvId0qg9lDEc/Sun8faRF/wkvgTwXpqsy2Ehmc4+6irwT/3yaVJr3NN5LTyt733+Y6kZLn12T187+793keyUUUVkdYUUUUAFFFFABRRRQAUUUUAFFFFABRRRQAUUUUAFFFFABRRRQAUUUUAFFFFABRRRQAUUUUAFFFFABRRRQAUUUUAFFFFABRRRQAUUUUAFFFFABRRRQAHkYrmvDvgbw5oOvX2uWNn/wATC9kaSWaQ7iCeoX0FdLRQtHdCaTVmFFFFAwooooAKKKKACiiigBGUMpU9CMGvPJ/gz4HuNYfU7i0uZpHl81onlzGW/wB3FeiUULR8y3FJKSs9iO2ghtreO3t41iijUKiKMBQOgFSUUUXGlYz/ABHo9lr+jXGk6grtbXC7ZApwcZz1qLwr4e0nwxpEelaNarb2ydh1Y+pPc1q0ULS9uomk7X6BRRRQMKKKKACiiigAooooA5/UfB+i3/iyz8T3EUh1GzUrCwbgD6Y966CiijpYVtbhRRRQMKKKKACiiigAooooAKKKKACua8T+B/DviTWrDVtYtDcz2OfJVj8hyc8jv0rpaKFo0+wmrppiIqogRVCqBgAdhS0UUDCiiigAplxEk8EkEnKSKVb6EU+ihq4JmF4O8KaP4Utri30eKSOO4lMsm9s5Y5/xrdoopttiSS2CiiikMKKKKACiiigAooooAKKKKAIEsrSO8e8S3jW4ddrSBfmI9CanoooAKKKKACiiigCCWztZbqO6kt43njGEkK8qPY1PRRQAUUUUAFQfYrT7b9u+zx/adu3zdvzY9M1PRQAUUUUAFFFFABRRRQAUUUUAFFFFABRRRQAUUUUAFFFFABRRRQAUUUUAFFFFABRRRQAUUUUAFFFFABRRRQAUUUUAFFFFABRRRQAUUUUAFFFFABRRRQAUUUUAFFFFABRRRQAUVBqMjRafcyIcMkTMp9CAa8e/4SHWm+ZtRnyeTzVxhzHfgsvni03F2se0UVw3w11W/vbm5gu7h5lC7l3dq7mpkrOxhicPLD1HTkworB8Uardade6XDbhCtzPsk3Dtx0/Or2taxY6SkZunbfIdsaIpZmP0FLpf5fl/mc/W3z/r7jQorn38YaKLO3uEneQ3D+XHGsZ3lvTGMjpUw8TaY2pppyNK9wyB2URt8gPTPHFOzFdG1RXN+JvFMei65p2nPA7i7J3MqE7cY9PrWVY+Nraz1jV7fVp5RFBOgjKxMQiFQckgcc0o67f1t/mDdv69f8juaKxdZ8TaXpTxC7eQI4U+YsZKgE4HIFVtS8aaFYXUltLPK0kSCSTy4mYKh/iJA6UBdHR0Vh+JfEMGl+FZtdgU3EYiEkYAJ3ZGRVceMdKWxtZpTMJriMOsKxMWx3OMcCjuF1odJRXI6x44sLUaXLZq9zDfSFdwQ5XA7jsa0p/FOlQajBZTPLE07KsbPEwUsegzinZhzI3KK5rw7q1zPqGvrdOXisplWMAZwNmTWBeeOpLvwjLqlqr20kVwqvlD93eAcetJa287fjb/ADBu1/n+H/DHolFc5D400GRZCbiVDG6IweJlI3nCnBHQ1Y1XxVoumTSxXd0VMSq0hCEhQRkdPagE0zbornp/GGjRQwSeZMzTR+aqLCxYJnGSMcUr+IrWS9017fULYWd1G8mGRtzBVzwe2Pej+v6+4Lo6CiuH1Pxpb3OqaVa6VNKFnu1RmaJlV1zzgkVtp4s0ZtSWyE75eTylk8s7C/8AdzjHY00mwbSN2isFfFelSXstpbtLO8W4M6RMUBAzjOMGqGg+ONPvdJutQvA9ssFwYgPLbLc4XA7mkPyOtorAi8XaK9hdXjTvGloAZ1eNgyA9OCMmqv8Awnvh8llElwZANwj+zvuK/wB7p0oFdHU0Vj2HibR719tvdbv9GF0CVIzGc8/oavaVf2+pWSXlqxaF87WIxmnZhdFqiiikMKKKKACiivm74qeMvE1t461KztdWuILe3lMccaHAAFbUaLquyOvB4OWKm4xdrH0jmivmP4f+NvFEnjTSbebWLmaGe5SKSNzkFSea+nKK1B0mk2PG4KWEkoyd7hRVPWI7+SyddOnign7NIpI/SuO8OeINWjhudS8QajZizgupLXy4om3uwOBj8axWtzjfQ72iuU1Pxtp0Ph/UNRtRJJNZrloHjZWBPTIParB8X6bFpVvf3CXCJKgY/uW+UH8KBXR0dFcyutS3HjCxtrWcPY3Fr5ox/FwcGqtx4wD6xrWkxQyJJZW4eOTYeWwetD0X3/g7DTTf3fjb/M7CiuN8L+NtPubG2hvZ5ftbhuTCwVyCeAcYJrZPibR/sdldC5LR3u7yMKcttBJ+nANOSsyVJNXNmiubh8baBNZG8iuJWiyFQ+U2XY9lGOaS58U2dxpT3VheRwPHMsconibKk54x17daLMd0dLRXG+LvGljY6bew2c8jXkKqC6RMUViRxnGOhq8fFenWNtbpezO05hWSXZGW2A9zgUlqDdnb+un+Z0lFYd74q0e2mhgEzzyyoJFWKNmwp5BOBxVGz8ZWsviW80qWN4ordA3mshA5APPp1o/r7guv68zqqKwNO8XaLfXQt4ppFZ1LRGSJlEgHXBI9jVX/AIT3w55gX7TNhiVVvIfDMP4QcdaLBdHU0Vz9l4v0S7EWyd0aScQBXjZSHPQHI4zitOw1Szvry7tbaQvJaOEm4OFYjOPyNOwXRdooopDCiiigAooooAKKKKACiiigAooooAKKKKACiiigAooooAKKKKACiiigAooooAKKKKACiiigAooooAKKKKACiiigAooooAKKKKACiiigAooooAKKKKACiiigAooooAKKKKACiiigAooooAKKKKAIb+NprG4hT7zxMo+pFeTHwnrinb9kzjjINev0VUZOJ3YPH1MKmorc4v4d6JqGm3E895GI1ZdqjPJrtKKKTd3cwxOIliKjqS3OZ8c6fqt2+m3OlWkV3Jaz72jeYR5HHc/SsrxBpPiDWLuy1aTTDbz2u6M20OoBSysc53gcdOmK7uiktPvv/X3HO1f7rfn/AJnBXnh26/sWOOz0KSO8aXzfNGpASxPjGd+OaJNF8SG/0+4itxDexqi3d6l2AswB5DR/xce9d7RTTs7icbqxzfizT9Sm1bSdS063S5NpIfMjaQJ8pxzn8KzZfDuqSad4ni8mISak6NAPMHOFAOfSu2opW0a/rW3+RXVPt+l/8zzfXPDnie7D23km5t/IRYQL3y0jYNk5THzH3rR0rw5qlumsedFEDd6alvHiQHLhWBB9ByK7eim3e/mTGKVvI5abQ76T4dSaHhFvGtTEBu+Xdj1qhBp/iS11O21qLSYJZzZC0mtjdAbMHO4Njnp0ruKKG7tvuCikku39foefr4Z1q10+yuYoIp7xb97ua380Kq7wAQG9sVV1Lw94q1C/WS6tvNK36XCyNffJHGGJ2hMdQO/evSqKE7P+vL/IHG/9ev8AmznfC+k3thqOtTXSoqXcyPEVbOQEwc+nNc9/wjmvP4Zm0VrOEGO7WSKTzxiRQwJOO3Q16HRQnZp9rfhb/IbV1b1/G/8AmcT4n0cf2pq2p6g0MOnyWAjWRnGQ4DY4+p4rK0bw7qmoeDPOmRZL66mjZjIduYkBVT+IxXo11bQXUXlXMKSx5B2uMjIqRVVVCqoCgYAA4Aoi7f153/MJRv8A15WOQvNN1vT/ABDPqWm2MN+l3aiJ0ecRmNhjoSDkcVlJ4J1MQadAXjwsU/2hg33GdCAAO4zXotFLp/Xn/mFjzwaL4nu49DsLnTLa3t9NkRXnW5DF1XA3AY44HSk0bwnfWtwljfWE9zbJcPIlx/aGEG4k58vHUZ9a9Eop31uLlVrHIeErHXtFi/sOTTYZbFWbbeC4AJU9ymM5/GstPDuvrZmMWcJkstRa6tgZhi4VmBIP90gCvQ6KLu9+un4DstV6/jv+Z5/qnhzXNYXV7+4s4bW5uoVhhtxMGGAMZLfhWydFvv8AhKY9Q8uPyF0n7KTu58zdnGPT3rp6KOlgtrc8o1bR7yw0/QtOhkjTWCzQyQxtuLQsMNnHYAmvT9NtI7HT7ezhHyQxrGv0AxTja2xu/tZgjM4XaJCo3Aemamovpb+v6/zFy+9f+v6/yCiiikUFFFFABXz38UPh74mvvGt/qFjZi4t7mQyIyt0z2r6EorWjWdJ3R1YTFzws3KKPnDwH8OPFdv4v0y8ubEQwW1yk0jM2PlU5NfR9FFOtWlVd2PGYyeKkpTWwjjKke1cEfC+sR6cZI44XuoNVku4oTINsiMwPJ7Hiu+orFaO6/rW5yNXVn/XQ4S98Pa1q665fXVtFZXN7afZ4IFmDjpjLMPpVfU9J8V36wLLYn7OLPyvs6X4RVkB+8ePm4r0OihrS3T+v8xW1v/XT/I4rwx4d1Sxv9FmuY4lS0sBBLiQHD4PT161Ne6TrC+JNamgtY5bXUrRY1kMwUoyqRgj3zXX0U5Pm38/xdwiuXby/C3+RxieH9Qj07w5E8cIOn3fm3H7wYVMN09eorH8I6Q95q+sSWsiz6bbCSHTjn5QzLzg+nJ5r0plDKVYZB6io7W2t7WEQ20KQxjoqLgUN3bb63/EXLaKiun6HFR+HNYs9G8PS29vDLe6WCHtzIAr7gAfm9Riobzw1reojUdQmtobe6vJ4mFuJgwRUUjJbua9Aoovrf+un+Qcqtb+v61PObjQPEtrpOp6HZ6dbXMF46sl09wFK/dyCuOelE3hTVbfUZJhazXsFzAqSpFf+QEPOQRg7hXo1FCdv67aDcb/13OJsNJ1jw/rU1zpWlxXdrdQRI0bXIRoCgxjJHzDmk1jw/q95q2qosCC01S2VGm80ZhYAcY79K7eik9QStscKNH8QapPpceoafb2UWmhyHScOZWKFQAAPl65oTwzqg0LTLTyYfNt79Z5B5gwFDA5B9eK7qiq5ne/z/G5PIrW+X4W/U8+8Waa1nbeJNQvHiiNxLDLp5DAs0qIQMD1yeldF4C02bT/D0LXnN7cDzLhv7zdv0xWzc2tvdbPtEMcuxgy71BwR3qapj7sben4f1+CKkrtP+v6/zCiiigYUUUUAFFFFABRRRQAUUUUAFFFFABRRRQAUUUUAFFFFABRRRQAUUUUAFFFFABRRRQAUUUUAFFFFABRRRQAUVm+I9ZtdD003t1uYF1jRFHLuxwAPqazNJ8VrPqbabqmnS6XdeSZ0WSQOGjGMnIGB1HFCBux0tFcbB4+tJJ4JJNOuYtMuJTFDfMflZv8AdxkDjrVzUPF8NrqEsS2MstpBKsNxdK3EbscAbcZPJFOz0FzI6ais+LVI5tYbToI2k8uMPLIDwmfuj3zWhSHc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jfi1ND/YNvZyRbpbq6jjgk3bfKfcMPn2POK5HWrTVtJ1e5sdUvTrN7eaVItrcquxogNoK7R6+teqavpljq1k1nqFus8DclSSOfUEciqOieFtD0edp7GzKysu0vJI0hx6fMTiklo13v+Vv6fyB7p9v87nDa9PbS/BuwjtypeVkSJR1LiTkD34NaHiTQbyxs7tlvkWyu50ndCuX87cMKPYkAV0dr4M8N2uqDUodOC3AbeuZGKq3qFJwPyrWvbC1vJYJLiPeYGLICeAfXFXKV233d/y/yIUWkl2Vkeb291rempq88F6ls+nrHPNC0QYylwSUJPIAxgV6ZYytPZQTsMGSNXI9CRms7UvDei6jqCX95ZiS4XHzb2AOOmQDg/jWsoCqFUYAGAKV9NRqNmY2vWOvXVyj6XrKWUQXDIbcPk+uTWd4LvtZk1vVtN1a+S7+y7NjrEE65z0+ldXXJeFf+R38RfSL/wBmpFF2STVrzW7y2tb5LeKDbgGINnIqX7Dr3/QYT/vwKXSv+Rl1X/tn/wCg1t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OjstdEiltYQqDyPIHIrZooAKKKKACiiigAooooAKKKKACiiigAooooAKKKKACiiigAooooAKKKKACuS8K/wDI7+IvpF/7NXW1yXhX/kd/EX0i/wDZqANPSv8AkZdV/wC2f/oNbVYulf8AIy6r/wBs/wD0GtqgAooooAKKKKACiiigAooooAKKKKACiiigAooooAKKKKACiiigAoqC5vLW1Ki5uYYS3Te4XP50+3uILhPMt5o5U/vIwIoHZklFFFAgooooAKKKKACiiigAooooAKKKKACiiigAooooAKKKKACiiigAooooAKKKKACiiigAooooAKKKKACiiigAooooAKKKKACiiigAooooAKKKKACiiigAooooAKKKKACiiigAooooAKKKKACiiigAooooAKKKKACiiigAooooAKKKKACiiigAooooAKKKKACiiigAooooAKKKKACiiigAooooAKKKKACiiigAooooAK5Lwr/yO/iL6Rf+zV1tcl4V/wCR38RfSL/2agDT0r/kZdV/7Z/+g1tVzlpJdJ4p1EQQiRSY95J+78tb108yW7NBGJJOynvQBLRUFjJcSQ7rmIRPnoD2qITX32zy/sy+Tn7+aALlFV76S5jiDWsIlfPIJ7U+2aZrdWmjCSEcqO1AEtFU7aa+e5ZJrYJFzhs9adfy3ke37LbiXPXJxigC1RTA0nk7ivz4+771XsJryRn+1W4iAHy4PWgC3RVO7mvUnVbe2EkZ6sT0qxO0q27NEm+QDhfU0ASUVXsJLqSNjdQiJs8AHtUck18LwRrbKYc/fzQBcoqG9eeOHdbxCR8/dJ7UWbzyQBriMRyd1FAE1c3408RzaC9qsVrHP527O5iMYx/jWxDNfNeGOS2VYMnD5ri/i5/rNN+kn9KqCuzuy6lCriIwmrrX8iL/AIWJef8AQMg/7+n/AAo/4WJef9AyD/v6f8K4mit+SPY+m/szC/yfn/maPj3xguqaeIbjRN83/LOSOVvl9a0vDHjr7HpMUFnoiQoqgMHlbJPc1zn5UUciH/Z2Htbl0+f+Z23/AAsS8/6BkH/f0/4Uf8LEvP8AoGQf9/T/AIVxNFHJHsL+zML/ACfn/mezeFNVk1nR0vpIVhZnZdqnI4Natcp8PnmTwdG0EYkfzXwp+tdJZSXEkO65iET+gNc8lZnyeLhGFecY7Jsnoqms199u8s2yiDP3884qS+kuY4wbaEStnoTSOcsUVHbNK8KtMgRz1X0qvaTXz3DLcWyxxjowPWgC5RVW/lvIyv2W3EueuT0qbdJ9n3bP3m3O339KAJKKq2Mt5IW+1W4iA6YOc028mvkuFW3tlkjOMsT0oAuUVHctKsLNCm9+y1HYyXMkZN1CImzwAaALFFU2mvhe+WtsDBn7+e1S3slxHDut4hK+fuk0AT0VFaPM8Aa4jEcndRUEE1810UltlSLs+aALlFVr+W7jVTawCUk8gnGKljaQ24Z0Ak25K+/pQBJRVSymvZJGFxbiJR0IPWkvpr2OVVtrdZVI+Yk9KALlFMlaRYSyJufHC+9Q2Et1IrG6gERHQA5zQBZoqnNNfLdhI7ZWhyMvmprt5o7dmgjEknZSaAJqKgsnuJIN1zEI5Mn5Qe1RJNfG88trZRDn7+aALlFV7+S6jjU2sIlYnkE4wKkt2la3VpUCSY5X0NAElFU7Sa+e4ZZ7ZY4xnDA9aW/mvI2X7LbiUH72T0oAt0UzdJ5G7b8+Pu+9QafLeSb/ALVbiLGNuDnNAFqiqd1NfJcKsNsHj7sT0qe5aVLdmhj3yAcL60AS0VXsZLmSItdQiJ88AHtUbTX320Ri2HkZ+/mgC5RUF9JcRw7raESvnoT2p1o8zwK08Yjk7qO1AEtFU7ea+a7ZJbZUh5w+fyp1/LdxhfssAlJ65PSgC1RTI2kMIZlw+OV96rWE17I7C6t1iUD5SD1oAuUVTvZr2OVVt7cSIepJ6VYmaRbdmjTdJt4X1NAElFVrCS6kRjdQCI54APWmTTXy3gjjtlaHIy+aALlFQ3jzRwlreMSPn7pNFk88kIa4iEb/AN0GgCaiqcc18b0xtbKIMn5884p99JdRoDawiVs8gmgCzRUdu0rQK0qBJMcr6VXspr6SZluLZY0HQg9aALlFVL+a8jZfstuJQeuT0qdmkFvuVMybc7ff0oAkoqrYS3cm77VAIsdMHrTbqa+S5VILZXiOMsT0oAuUVFdNKkLNDGHfstMsZLiSItcwiJ89AaALFFU/Ovvt3l/Zl8jP389qlvpLiOLdbQiV89CaAJ6KitGmeBWnjEcndR2qC2mvnuSk1sqRdmzQBcoqrfy3cYX7LbiUn72T0qZWk+zhimJNuSvv6UASUVUsZryR2FzbiJR0IPWi6mvEuEWC3EkZHzMT0oAt0UUUAFFFFABRRRQAUUUUAFFFFABRRRQAUUUUAFFFFABRRRQAUUUUAFcl4V/5HfxF9Iv/AGautrkvCv8AyO/iL6Rf+zUAaelf8jLqv/bP/wBBrarF0r/kZdV/7Z/+g1tUAFFFFABRRRQAUUUUAFFFFABRRRQAUUUUAFFFFABXn/xc/wBZpv0k/pXoFef/ABc/1mm/ST+lXT+I9HKf97j8/wAmcJRRRXQfZBRRRQAUUUUAeq/DP/kVIv8Arq/866auZ+Gf/IqRf9dX/nXTVzS3Z8Njv95n6sKKKKk5QooooAKKKKACiiigAooooAKKKKACiiigAooooAKKKKACiiigAooooAKKKKACiiigAooooAKKKKACiiigAooooAKKKKACiiigAooooAKKKKACiiigAooooAKKKKACiiigAooooAKKKKACiiigAooooAKKKKACiiigAooooAKKKKACiiigAooooAKKKKACiiuY+J97qmn+Dby80guLmLa2U+9t3DOPwzSbtuNK509FeE6h4l8Y689x4p0rUL7TNHsJYoYrZ42BuyWwxIxnoa9v06aS4sLeeRdryRKzL6EjpV8rtdmcZpvQnoooqSwooqJLi3eZoUniaRfvIHBYfhQBLRUK3Vq05t1uITMOsYcbh+HWle5t0nWB7iJZW+6hcBj+FAEtFNMiBxGXUORkLnk06gArkvCv/I7+IvpF/wCzV1tcl4V/5HfxF9Iv/ZqANPSv+Rl1X/tn/wCg1tVi6V/yMuq/9s//AEGtqgAooooAKKKKACiiigAooooAKKKKACiiigAooooAK8/+Ln+s036Sf0r0CvP/AIuf6zTfpJ/Srp/EejlP+9x+f5M4Siiiug+yCiiigAooooA9V+Gf/IqRf9dX/nXTVzPwz/5FSL/rq/8AOumrmluz4bHf7zP1YUUUVJyhRRRQAUUUUAFFFFABRRRQAUUUUAFFFFABRRRQAUUUUAFFFFABRRRQAUUUUAFFFFABRRRQAUUUUAFFFFABRRRQAUUUUAFFFFABRRRQAUUUUAFFFFABRRRQAUUUUAFFFFABRRRQAUUUUAFFFFABRRRQAUUUUAFFFFABRRRQAUUUUAFFFFABRRRQAUUUUAFedfGy38cXOkiHwsqPbMq+eq/63du/h74r0WuW+K19qmn+BdQutHk8q6VRiTugLAE/lUTdrMqKu7HDXWi/F3WrGDStQk0qzsS8bSPCQJFCkHjHfivXbKE29nDAzmQxxqpY9WwMZrxHRfC+kXKWl5J8Vb6WVyrlRIMMc9Ote32ihLWJVkMgCABz/Fx1rolomvM5qerT8iSiiisjc5D4qa3daRoUUVj5gubydYFMYywBOCR781ztjqtn4btr2CXSriy1b7G00U9w5kM+MZ+Yjrk9K7LxtoUut6fD9klWK8tZlngZvu7lOcH2OKxT4Z1rxBq6XvihbGCKG3aGOK1cvuLYyxJAx0pJO0l3v91tPxB/En2/O/8Akc7qOlppngGx8TwzS/2skizPcFzuk3PjafUYPSpNdZvtGoy3UFx/ahvI5bWUIflgDAnaewxnPtWkvhXxPc6da+HL+aw/se3l3GdHYzSoCSFK4wOcd+1db4i02e/hgtbcRJGXHnSH7wQdh9elaNq91308lp92xnFOyv0Wvm9fvOW03xNZR6xPqOox3Uj4VFMcRZIIz0cnsGHP4V38TrJGsiHKsAwPqDXE6t4W1X7VqFvpn2MadqUccUxkch4lUEfKAOeveuztIfs9pDbg5Ecapn1wMVN04r+v61KSaZl674ittIuUt5rLUJ2dd26C3LqB9R3rA8AXyaj4r1+6jhmiVhF8sqFW/i7Gu4IB6iuS8K/8jv4i+kX/ALNSKJk1GOw8S6l5kNxJv2Y8qMtj5e9Xf+Eitv8Anyv/APwHNJpX/Iy6r/2z/wDQa2sD0FAGN/wkVt/z5X//AIDmj/hIrb/nyv8A/wABzWzgegowPQUAY3/CRW3/AD5X/wD4Dmj/AISK2/58r/8A8BzWzgegowPQUAY3/CRW3/Plf/8AgOaP+Eitv+fK/wD/AAHNbOB6CjA9BQBjf8JFbf8APlf/APgOaP8AhIrb/nyv/wDwHNbOB6CjA9BQBjf8JFbf8+V//wCA5o/4SK2/58r/AP8AAc1s4HoKMD0FAGN/wkVt/wA+V/8A+A5o/wCEitv+fK//APAc1s4HoKMD0FAGN/wkVt/z5X//AIDmj/hIrb/nyv8A/wABzWzgegowPQUAY3/CRW3/AD5X/wD4DmuN+JOoR372Jjhni2B8+bGVznHSvS8D0FcB8XP9Zpv0k/pV0/iPRyn/AHuPz/JnCUUUV0H2QUUUUAFFFFAHongPV4bLw5HA9tdyESOcxxFh19a3f+Eitv8Anyv/APwHNU/hoB/wikXH/LV/510uB6CuaW7Phsd/vM/VmN/wkVt/z5X/AP4Dmj/hIrb/AJ8r/wD8BzWzgegowPQVJym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pyeILd3VRZ34yQP+Pc1r4HoKXA9BQAUUUUAFFFFABRRRQAUUUUAFc78RptFh8IXsmv25ubDaPMhHWTkYA/HFdFXF/ELUPDOp6Nqmh6jqyWslvGJJWHWH5hhvzxUT2KjueaaDaeBGstQ1K+8AvYnTpYtsXmfP8z4B+9jjrXvGnPFJYW8kC7YmiUoPRccV812M0N/rUltqvj6wksbuaMztHDh59rZUfe45r6VsVhSygS3/ANSI1Cf7uOK6JfBf+tjmpv3rE1FFFZG4UUUUAFFFFABRRRQAVyXhX/kd/EX0i/8AZq62uS8K/wDI7+IvpF/7NQBp6V/yMuq/9s//AEGtqsXSv+Rl1X/tn/6DW1QAUUUUAFFFFABRRRQAUUUUAFFFFABRRRQAUUUUAFef/Fz/AFmm/ST+legV5/8AFz/Wab9JP6VdP4j0cp/3uPz/ACZwlFFFdB9kFFFFABRRRQB6r8M/+RUi/wCur/zrpq5n4Z/8ipF/11f+ddNXNLdnw2O/3mfqwoooqTlCiiigAooooAKKKKACiiigAooooAKKKKACiiigAooooAKKKKACiiigAooooAKKKKACiiigAooooAKKKKACiiigAooooAKKKKACiiigAooooAKKKKACiiigAooooAKKKKACiiigAooooAKKKKACiiigAooooAKKKKACiiigAooooAKKKKACiiigAooooAK82+MHibw74UtpTc6NDdaheoOWt1KyLuGQzfhXpNcx8TLrSbDwndXuraamoRRhdsJXl2yMAHtziplpZjWp5leeOPh5JbQpoHhGK61V5EWOM2CqMlhk59q9tsGdrGBpIhC5jUtGP4TjpXiVv8QfGMbPN/wgmj21ta3KQTuchocsBzj617faSGa1ilbbl0DHb05Hatmvd+ZhTeu/QlooorM2CiiigAooooAKKKKACuS8K/8AI7+IvpF/7NXW1yXhX/kd/EX0i/8AZqANPSv+Rl1X/tn/AOg1tVgafPDD4n1NZJApby9oPf5a3JZY4ozJIwVR1JoAfRUcE0U6b4XDrnGRTPtdt53k+cvmf3e9AE9FR3E8Vum+aQIucZNOikjljEkbBkPQigB1FQxXdvLKYo5VZx1Apbi5gt8edIqZ6ZoAlopA6lN4b5cZzUVvdW9wSIZVcjrjtQBNRUM11bwyCOSVVY9AakkkSOMyOwVAMkmgB1FR29xDcKWhkDgHBIprXdss3ktMok/u0ATUUyeaOBN8rhF9TRDLHNGJInDKe4oAfXn/AMXP9Zpv0k/pXdJd27zmFZlMg/h71wvxc/1mm/ST+lXT+I9HKf8Ae4/P8mcJRRRXQfZBRRRQAUUVj614htNKvBazwzu5QPlMYwaqMXJ2QHtvwz/5FSL/AK6v/OumrxHwl8YdA0fRksZ9N1J3V2YlFUjk/Wtb/hevhv8A6BWq/wDfCf8AxVZyw1W/wnyWLwGJnXnKMHZtnoGu+KfDmhTpb6zrVjYSuu5UnlCkj15q5o+qadrFkL3S72C8tiSolhfcpI6jNeCfFj4qeFvEXhG4s00e7F00sBSSaNOFWVWIznPQEfjXVW3xv8J28flWui6hFGDwscUaj8gaPq1S3w6mTy2vyq0Hc9doryf/AIXr4b/6BWq/98J/8VSH47eG8f8AIK1X/vhP/iqn6tV/lI/s3FfyM9ZorK0XXbLU9DsdWUtBFeRCWNZPvAHscVp708vzNw2Yzn2rFqzscUouLaY6iobe5t7gkQyq+OuKJru3hkEcsyq56A0hE1FNlkSNC8jBVHUmm288NwpaGQOB3FAElFQm7thP5BmUSdNvenzzRQJvlcIvqaAH0UyGWOaMSRMGU9xTI7u3klMKTKzjqtAE1FRXFxDbgGaQID0zT1kRoxIrAoRkH2oAdRUMF1bzuVilV2HUCie6t4GCzSqjHoDQBNRTWdVQuzAKBnNMt7iG4BMMgcDrigCWioXu7dJhC8yiQ/w0+aWOGMySsFQdSaAH0UyCaKePzIXDrnGRTBd27T+SJlMn92gCaio7i4ht1DTSBATgE06ORJIxIjBkIyDQA6ioYbq3mkMccqs46gUXF1b25AmlVCemaAJqKbvXZv3DbjOajt7q3uM+TKr464oAmoqGW6t4pRHJKquegNSSyJHGZJGCoOpNADqKjt54bhC8Mgdc4yKabu3E/kGZfM/u96AJqKjnmigTfM4Rc4yaWGWOaMSRsGU9CKAH0VDHd28kxhSZWkGcqKW4uYLcAzSKmemaAJaKarqyB1bK4zmo7e6t7hisMquR1AoAmoqGe6t4XCSyqjHoDUjyIkZkZgEAyT7UAOoqK3uIbgFoZA4HXFI93bJMIWmUSHovegCaimTSxwp5krBV9TRBNHMm+Jw6+ooAfRUK3du0/kLMpk/u96dcXENuoaaQID3NAElFNjkSSMSIwZT0IqOC7t5nKRSq7DqBQBNRUNxdW9uQJpVQnpmpC6iPzCw2Yzn2oAdRUVvcwXGfJkV8dcUkt3bxSiKSZVc9AaAJqKbLIkSF5GCqOpNNgninTdC4dfUUASUVB9rtvP8AI85fNzjb3p880UCb5nCL6mgCSimQyRzRiSNgynoRTIru3llMUcys46gUATUVFcXMFuAZpFTPTNPDqYxIGGzGc+1ADqKhguredisMquR1xRLdW8MixySqrt0B70ATUUUUAFFFFABRRRQAUUUUAFcx8UG0aPwXfSa6ZhZoFZvJOHJDAgD3ziunrmfidpV1rXgy+0+xtUubmRQYkd9g3BgRz+FRO9tCoWvqeH61dSalr1tq2p6Pr2iaJfSRLORMCkuG+UuAO5r6QsVhWygW3OYRGojP+zjivFNc0/4yaxoEWj3mlaSYVZDIROAX2kEDpx0r0P4dSeMTbzQeKdPs7NIlRbYQSh8gDnOB9K6NOVxXR/gc0bqSbXQ66iiisjcKKKKACiiigAooooAK5Lwr/wAjv4i+kX/s1dbXJeFf+R38RfSL/wBmoAv6dDFL4n1NpI1Yr5e0nt8tbksccsZjkUMp6g1j6V/yMuq/9s//AEGtqgBkMMUKbIkCLnOBTPstv53neSnmf3sc1NRQBHPDFOu2aNXXOcGnRxpHGI41CqOgFOooAhjtbeOQyRwornqQOaWe3gnx50SvjpkVLRQAgVQmzaNuMYqOC2ggJMMSoT1wKlooAiltbeVw8kKsw6EinvGkkZjdQyEYINOooAjghhgUrDGqA9QKa1rbtN5zQoZP72OamooAZNFHMmyVA6+hoijjiQJGgVR2FPooAhS1t0mMywoJD/EBzXC/Fz/Wab9JP6V6BXn/AMXP9Zpv0k/pV0/iPRyn/e4/P8mcJRRRXQfZBRRRQAVwPxC/5Dyf9cF/ma76uB+IX/IeT/rgv8zXRhvjGjnaKKK9AZBcWlrcMGngSQgYBYVJBDFBH5cMaonoKfRQKyCkPQ0tIehoGfWXwzt4Z/h1oHnRK+LKPGR04rqNi+X5e0bcYx7Vznws/wCSdaD/ANeUf8q6Wvn6nxs+AxH8WXq/zIoLeCAnyYlTPXApJbW3lkEkkKMw6EipqKgxGyRpIhR1DKeoNNghigUrDGqA9hUlFAEJtbczecYUMn97HNPmhjmTZKgdfQ0+igBsUccKBI1Cr6Co0tbeOUypCiuf4gOamooAjnt4ZwBNGrgdMinKirGI1UBQMY9qdRQBFDbQQsWiiVCepAontreZg00Suw6EjpUtFADWRWQoygqe1Ngt4YARDGqA9cCpKKAIXtbd5RK0KGT+8RzT5Yo5UMciBlPY0+igBkMUcKbIkCL6CmLa26zecIUEn97HNTUUARzwQzqFmjVwDkAinRxpHGI0UKoGABTqKAIora3ikMkcKqx6kCie2gnIM0SuR0yKlooATauzZtG3GMVHBbwQZ8mJUz1wKlooAhltbeWQSSQozjoSKkkjSSMxyKGQ9QadRQBHBDFAu2GNUXOcCmm1t/O87yU8z+9jmpqKAGTQxTJslRXXOcGlijjiQJGoVR0Ap1FAEMdrbxymVIUVz1YDmnT28M4HnRq+OmRUlFACKqqmxVAXGMVHBbW8DFoYlQnrgVLRQBFNbW8zhpYldh0JFPdEeMxsoKkYI9qdRQBHBBDACIY1QHrgU17W3eUTNChkHRiOamooAZNFHMmyVA6+hohijhTZEgRfQU+igCFbW3WbzlhQSZzuxzTp4IZ1CzRq4HYipKKAGxosaBEUKo6AVHDa28Ll4oURj1IFTUUART20E5BmiVyOmRTyimPyyo24xj2p1FAEUFvDBnyY1TPXApJbW3klEkkKM46EjmpqKAGyxpIhSRQynqDSQQxQrthjVF9BT6KAIfstv53neSnmZzuxzT5oYpk2yxq6+hp9FADYo0iQJGoVR0AqOO1t45DJHCiuepA5qaigCKe3hnx50avjpkU8Ioj8sKNuMY9qdRQBFDbQQktFEqE9cCiW2glkEkkSs46EjpUtFABRRRQAUUUUAFFFFABRRRQAV5B4t+KepeEtU1ix1XTJXkWVTp7bP3Tx8ZyRznrXr9c58R7zStN8J3l9q2nx30MYGIWXO9sjA/PFS3Z3GlfQ5O0+NvhKd4YjDqIkkKr/AKjgE/jXplvKs0EcyZ2uoYZ9DXkUXjDx5pP2bUvEPgzTrfRHdFZoMeZEGIAJG4+vpXrtvLHPbxzRHMbqGU+xHFbSStexjCTvZsfRRRWZqFFFFABRRRQAUUUUAFcl4V/5HfxF9Iv/AGautrkvCv8AyO/iL6Rf+zUAaelf8jLqv/bP/wBBrarF0r/kZdV/7Z/+g1tUAFFFFABRRRQAUUUUAFFFFABRRRQAUUUUAFFFFABXn/xc/wBZpv0k/pXoFef/ABc/1mm/ST+lXT+I9HKf97j8/wAmcJRRRXQfZBRRRQAVwPxC/wCQ8n/XBf5mu+rgfiF/yHk/64L/ADNdGG+MaOdooor0BhRRRQAUh6GlpD0NAH1v8LP+SdaD/wBeUf8AKulrmvhZ/wAk60H/AK8o/wCVdLXz9T42fAYj+LL1f5hRRRUGIUUUUAFFFFABRRRQAUUUUAFFFFABRRRQAUUUUAFFFFABRRRQAUUUUAFFFFABRRRQAUUUUAFFFFABRRRQAUUUUAFFFFABRRRQAUUUUAFFFFABRRRQAUUUUAFFFFABRRRQAUUUUAFFFFABRRRQAUUUUAFFFFABRRRQAUUUUAFFFFABWP4y0GHxJ4dutImkaITKNsi9UYHIP5itiub+JetXmgeD7zUrFV+0IFVGYZVCWAyfzqZWtqVG9ziF8D/ELVDBpPiDxNBJo8MisxjjxJMFOQCc+1er20KW9vHBGMJGoVR6ADFeJWPivxFouma4bzxHDfXkU0H2eTy12tukwwUdOle06ZLJPp1tPKMSSRKzD0JHNbO/L/W7RhDlvp/SLFFFFZmpHdTw2ttJcTuI4o1LOx6ADrXE+G/G8+o6tq/2q2Fvp9nH5sRP3mQD7341q/EDStY1jT4LTS5IVj8wNOkjbRIoP3c+lcGlh4iu/FHiDTGhs0d7BY2WJ+Au0YC8elTd6+j/AC3B9PVfmkbw8XeIILK18RXlpAujXEuzyh/rIlJwGJ789sVc1LxRqi3V3e2iwHTrK6W1kjZfnkYsASD2xkVzOoaxaar8P7HwzaOG1eSRYXtB/rIyr5JYdhgV0fi3w/Y26iWOSbzrt1AtkY7ZJAR8/wCHB/CtWknptey89vv6mabaV+135b/d/wAA6HTtUm1DWpY7bZ9igUBnI5dz2B9u9bNeRanbx6bc6na3V7PDqMKRPp6JKyiaUgliAOGyccV6tp5kawtzNnzTEu/PrjmpsuVNDTd7MnJA6kCuS8K8+NvEWOeIv/Zq1Nd8N2OsXKXF1LeI6LtAhuGQY+gNYHgCwh03xXr9rA0rIoiwZHLH+LuaRZu6UR/wkuq8/wDPP/0GtrcPUVzKabBqHiXUvOeZdmzHlyFf4farv/CN2P8Az2u//Ahv8aANncPUUbh6isb/AIRux/57Xf8A4EN/jR/wjdj/AM9rv/wIb/GgDZ3D1FG4eorG/wCEbsf+e13/AOBDf40f8I3Y/wDPa7/8CG/xoA2dw9RRuHqKxv8AhG7H/ntd/wDgQ3+NH/CN2P8Az2u//Ahv8aANncPUUbh6isb/AIRux/57Xf8A4EN/jR/wjdj/AM9rv/wIb/GgDZ3D1FG4eorG/wCEbsf+e13/AOBDf40f8I3Y/wDPa7/8CG/xoA2dw9RRuHqKxv8AhG7H/ntd/wDgQ3+NH/CN2P8Az2u//Ahv8aANncPUUbh6isb/AIRux/57Xf8A4EN/jR/wjdj/AM9rv/wIb/GgDZ3D1FcB8XP9Zpv0k/pXTf8ACN2P/Pa7/wDAhv8AGuN+JOnQae9iIWmbeHz5khbpjpmrh8R6OU/73H5/kzkKKKK6D7IKKKKACuB+IX/IeT/rgv8AM131cD8Qv+Q8n/XBf5mujDfGNHO0UUV6AwooooAKQ9DS0h6GgD62+FhH/CutB5H/AB5R/wAq6XcPUVw3w30KzufAOiTPJchms0JCzMB+Wa6D/hG7H/ntd/8AgQ3+NfP1PjZ8BiP4svV/mbO4eoo3D1FY3/CN2P8Az2u//Ahv8aP+Ebsf+e13/wCBDf41Bi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pcj1FYv8Awjdj/wA9rv8A8CG/xpyeHbFHVhLd5Bz/AK9v8aANiiiigAooooAKKKKACiiigArE8c3+nab4WvbvVrRruyVP3sSgEsM+9bdcz8TtHvNd8GX2n2Mqx3DKGTecKSpBwfbioqfCVDc8R0zWfhLp2qx6pH4b10neGiSUExg9sZPNe7eCvFmj+LNOa70mYkRnbJEy7XjPoRXkd74l8QeKbaw8LyaTpemPBPEZ7lr6IqoRgfkGfavRPBPh2+0vxjruqSxxpaXiwiEowPmFQdzED1zXR0ae2tvw/P8AQ5Yt3ut9L/15HbUUUVkdAU0RoHMgRQ56tjk06igCFbW1WYzLbQrIerhBu/OpGjRmVmRWZfukjpTqKAI5IIJJBJJDG7jozKCRUlFFABXJeFf+R38RfSL/ANmrra5Lwr/yO/iL6Rf+zUAaelf8jLqv/bP/ANBrarF0r/kZdV/7Z/8AoNbVABRRRQAUUUUAFFFFABRRRQAUUUUAFFFFABRRRQAV5/8AFz/Wab9JP6V6BXn/AMXP9Zpv0k/pV0/iPRyn/e4/P8mcJRRRXQfZBRRRQAVwPxC/5Dyf9cF/ma76uB+IX/IeT/rgv8zXRhvjGjnaKKK9AYUUUUAFIehpaQ9DQB9b/Cz/AJJ1oP8A15R/yrpa5r4Wf8k60H/ryj/lXS18/U+NnwGI/iy9X+YUUUVBiFFFFABRRRQAUUUUAFFFFABRRRQAUUUUAFFFFABRRRQAUUUUAFFFFABRRRQAUUUUAFFFFABRRRQAUUUUAFFFFABRRRQAUUUUAFFFFABRRRQAUUUUAFFFFABRRRQAUUUUAFFFFABRRRQAUUUUAFFFFABRRRQAUUUUAFFFFABRRRQAVyfxZt9Tu/A97b6Us7TvsUrBneV3DOMe1dZXnPxs17xXo+khfD2lvNG6qZLqPloju6Y9/wCtTK2ifdFR01PK9f8ACek6Dq0um/8ACParPfS3MU2mzBWdCu8ZV/cAV9JaaHXTrZZEEbiJQyj+E46V5LeeIPihrVtb2UPg3+zpHdM3rnJjXIyefUV67ZLMlnClw++ZUUO3q2OTWzvyWfc5oJcya7EtFFFZm4UUUUAFFFFABRRRQAVyXhX/AJHfxF9Iv/Zq62uS8K/8jv4i+kX/ALNQBp6V/wAjLqv/AGz/APQa2qxdK/5GXVf+2f8A6DW1QAUUUUAFFFFABRRRQAUUUUAFFFFABRRRQAUUUUAFef8Axc/1mm/ST+legV5/8XP9Zpv0k/pV0/iPRyn/AHuPz/JnCUUUV0H2QUUUUAFcD8Qv+Q8n/XBf5mu+rgfiF/yHk/64L/M10Yb4xo52iiivQGFFFFABSHoaWkPQ0AfW/wALP+SdaD/15R/yrpa5r4Wf8k60H/ryj/lXS18/U+NnwGI/iy9X+YUUUVBiFFFFABRRRQAUUUUAFFFFABRRRQAUUUUAFFFFABRRRQAUUUUAFFFFABRRRQAUUUUAFFFFABRRRQAUUUUAFFFFABRRRQAUUUUAFFFFABRRRQAUUUUAFFFFABRRRQAUUUUAFFFFABRRRQAUUUUAFFFFABRRRQAUUUUAFFFFABRRRQAVzXxN1i+0HwbfalpsKS3UagIHGVBJAyR+NdLXK/FeWwj8C6j/AGibnyGQKVt32uxJAAB7c1FT4SobnF6XonxKultryX4iaeEkKu0Sjt3WvWrZXW3jWRw7hQGYdzjrXzT4e0CxtbDUb7UrTW7RtLmh22o1Lsz4GTjt6V9I6W6SaZayR7tjQqV3HJxiuiW2hzUm76lmiiisjcKKKKACiiigAooooAK5Lwr/AMjv4i+kX/s1dbXJeFf+R38RfSL/ANmoAtWkVxJ4p1FoZ/LVTHvGPvfLW9dJLJbskMnlyHo3pWVpX/Iy6r/2z/8AQa2qAILGOeKHbcTea+fve1Qi3vPtnmfav3OfuYq7RQBXv4riWILbzeS2eT7U+2SVLdUlk8yQDlvWpaKAKdrb3kd00k115kZzhMdKW/huptv2a48nHXjrVuigBiq/k7S+Xxjd71XsILuFnNzc+cD0GOlW6KAKd3b3kk6tDdeWg6rjrVidJHt2SOTZIRw3oakooAr2EVxDGVuZ/OYng+gqKS3vDeCRbrEOfuYq7RQBDexzSw7bebynz96izjmjgCzy+a/dqmooApw294t6ZZLrdDk4TFcX8XP9Zpv0k/pXoFef/Fz/AFmm/ST+lXT+I9HKf97j8/yZwlFFFdB9kFFFFABXA/EL/kPJ/wBcF/ma76uB+IX/ACHk/wCuC/zNdGG+MaOdooor0BhRRRQAUh6GlpD0NAH1Z8O4bqb4deHvs1x5OLJM8deK6zbJ9n2b/wB5txu9/Wue+Fn/ACTrQf8Aryj/AJV0tfP1PjZ8BiP4svV/mVLCC6iLfaLnzgenHSkvLe8kuFeC68qMYyuOtXKKgxI7lJHhZYpNjno3pUdhFcQxlbifzmzwasUUAU2t7w33mi6xDn/V4qW9jnlh2283lPn71T0UARWcc0cAWeTzH7tUEFveLdmSS63xdkxVeXxF4fhleKXXNNjkRirq10gKkdQRnim/8JN4c/6D2l/+Baf41XLLsX7KfZl2/huZlUW1x5JB5OOtSxrItuEZ90gXBb1PrWa3ibw7tO3X9Lz2/wBLT/GvPZPGniAeOBo6+IvDn2E/vfO3rgJ/dzu64pqnJlww85X0PTbKC7ilZri581T0GOlJfQXksqNb3XlKByMdaqL4m8O7Ru1/Sycc/wClp/jS/wDCTeHP+g9pf/gWn+NLll2J9lP+VmnKsjQlUfa+OG96hsIbmFWFzcecT0OOlVI/Enh6SRY01zTGdiFVRdISSegHNalJprcmUZR3RTmt7xrwSR3WyLumKmu45pICkMvlv2b0qaikSQWUc0UG24m818n5qiS3vBeeY11mHP3MVcooAr38VxNEFtp/JYHk46ipLdJEt1SSTfIBy3qakooAp2lveR3DPNdeZGc4XHSlv4LuZl+zXPkgdeOtW6KAGbX8nbv+fGN3vVfT4LqEv9pufOz046VbooAp3VveSXKvDdeXGOq461PcpK9uyRSbJCOG9KlooAr2MVxFEVuJvObPXHaozb3n20Si6xDn/V4q5RQBBfRzyw7bebynz972p1qkscCrNJ5jjq3rUtFAFO3t7xLxpJLrfEc4THSnX8N1MF+zXHkkdeOtWqKAGRq6wBWfL4+971WsILuF3NzdecCOBjpVyigCnewXksqtb3XlKOox1qxMsjW7JHJtkK4DehqSigCtYQ3MKMLmfziTwcdKZNb3jXgkjutsQIymOtXKKAIbyOaSArBL5T/3qSyjmihCzzea/wDeqeigCnHb3i3xla63Q5OI8U+/huZowLefyWzycVZooAjt1kSBVkfe4HLetV7K3vIpmae681D0XHSrlFAFS/gu5mT7Pc+SB1461OyyG32B8Sbcbvf1qSigCrYQ3UO77Tcednpx0pt1b3klyskN15cYxlMdauUUARXSSyQssMnluejelMsYriKIrcTea2etWKKAKf2e8+3eb9q/c5/1eKlvo55YdtvN5T5+9U9FAEVokscCrNJ5jjq3rVe2t7xLlpJbrzIz0THSrtFAFXUIbqYL9muPJx1461MqyC3CF8ybcbvf1qSigCpYwXcTsbi580HoMdKLuC7kuEeG58uMfeXHWrdFABRRRQAUUUUAFFFFABRRRQAVznxJj0eXwjdxa5M0Fo+0GRPvK24YI/HFdHXN/EnTbHVvCF5Y6heLZxyAbZ26IwIIP51M9v6/r0KjueZXnw/1DTjJqfiTxdLNo0ksTTBYQHmwwKBvxxXtdj5P2KH7P/qfLXy/93HFeQSeHPiZ4itbTQdZvtNXSInRpLmLO+dVII/lXsFpCltaxW8edkSBFz6AYrZ/Da/X+rnPBap26f1YlooorM2CiiigAooooAKKKKACuS8K/wDI7+IvpF/7NXW1yXhX/kd/EX0i/wDZqANPSv8AkZdV/wC2f/oNbVYulf8AIy6r/wBs/wD0GtqgAooooAKKKKACiiigAooooAKKKKACiiigAooooAK8/wDi5/rNN+kn9K9Arz/4uf6zTfpJ/Srp/EejlP8Avcfn+TOEoooroPsgooooAK4H4hf8h5P+uC/zNd9XA/EL/kPJ/wBcF/ma6MN8Y0c7RRRXoDCiiigApD0NLSHoaAPrf4Wf8k60H/ryj/lXS1zXws/5J1oP/XlH/Kulr5+p8bPgMR/Fl6v8woooqDEKKKKACiiigD458aon/CZ658i/8hCbt/tmsjy0/uL+VbHjX/kc9b/6/wCb/wBDNZNfRQ+FH6FS+CPohvlp/cX8qoG0u/tvn7otvTGO1aNFMpq43y0/uL+VHlp/cX8qdRQMu+G0T/hJNK+Rf+P2Ht/tivs6vjPw3/yMml/9fsP/AKGK+zK83MN4nzWf/FD5hRRRXnHz4UUUUAFFFFABRRRQAUUUUAFFFFABRRRQAUUUUAFFFFABRRRQAUUUUAFFFFABRRRQAUUUUAFFFFABRRRQAUUUUAFFFFABRRRQAUUUUAFFFFABRRRQAUUUUAFFFFABRRRQAUUUUAFc/wDETSZNb8IX2mxz2sDSpxLcrlEwQcnkV0Fct8VNN1DVfBF9Z6arvOwU+WpwZAGBKj8M1FT4SobnnfhfT/GnkJDY/E3TLi0snVJCUOAM427t2Oele02wYW0YkcSPsG5h0Y46182WEzzvqnh7RPCeoWjahPBtja3KrDskySxr6P02F7fTra3kbc8cSox9SBiuiWsb/wBbanNT3t/XkWKKKKyNyrqmoWum2bXd5L5cS9TjP6VS0HxJpGttIun3W54vvo6FGA9cHnFaN3FbSwn7VHE8S/MfMAIGO/NeZX7Nf6prvifR4vJtLSwkt4pUXHnvxkjHXGCKTdr+jf8AXz0Czdrd1/X6nbweLNBm1QabHfKZy21TtOxj6BuhNTXniPSLTU106e62zsQPukqpPQFugP1rgNds7O3+EFhcW8aLNEySRyKBu3mTk59eTVjXdP1S2ttShks0kiu7pLwXJbAUBg2w+/HH1q3HlbT6O35f5kKTaTXVXPRDfWwv1sfMzcMpfaBnA9/SrNeaaZr2oWM2o6iNOS5ESxyXcsku1kiIJUAY5IGc16PbTLcW0U68LIgcfQjNJrQcZXJK5Lwr/wAjv4i+kX/s1aevXXiKC5RdI0u2u4SuWeS42ENnpjFYPw/kvpfFWvvqFvHb3BEW5EfcB97vSKN7Sv8AkZdV/wC2f/oNbVcus2oxeJdS+wWsc+dm7e+3Hy1d+1eIv+gXbf8Af/8A+tQBt0VifavEX/QLtv8Av/8A/Wo+1eIv+gXbf9//AP61AG3RWJ9q8Rf9Au2/7/8A/wBaj7V4i/6Bdt/3/wD/AK1AG3RWJ9q8Rf8AQLtv+/8A/wDWo+1eIv8AoF23/f8A/wDrUAbdFYn2rxF/0C7b/v8A/wD1qPtXiL/oF23/AH//APrUAbdFYn2rxF/0C7b/AL//AP1qPtXiL/oF23/f/wD+tQBt0VifavEX/QLtv+//AP8AWo+1eIv+gXbf9/8A/wCtQBt0VifavEX/AEC7b/v/AP8A1qPtXiL/AKBdt/3/AP8A61AG3Xn/AMXP9Zpv0k/pXS/avEX/AEC7b/v/AP8A1q474ky6hK9j9vtY4CA+zY+7PTNXD4j0cp/3uPz/ACZyFFFFdB9kFFFFABXA/EL/AJDyf9cF/ma76uB+IX/IeT/rgv8AM10Yb4xo52iiivQGFFFFABSHoaWkPQ0AfW/ws/5J1oP/AF5R/wAq6WuE+G9xri+AtEW30+CSIWabWM2CR9MV0H2rxF/0C7b/AL//AP1q+fqfGz4DEfxZer/M26KxPtXiL/oF23/f/wD+tR9q8Rf9Au2/7/8A/wBaoMTborE+1eIv+gXbf9//AP61H2rxF/0C7b/v/wD/AFqANuisT7V4i/6Bdt/3/wD/AK1Kt14h3DOmW2M/89//AK1AHyp41/5HPW/+v+b/ANDNZNani4yN4t1hpVCyG+l3KDkA7jkVl19DH4UfoNL4I+iCiiiqNAooooAv+G/+Rk0v/r9h/wDQxX2ZXxjoBYa/ppQAuLuLaD3O8V9aNdeIdxxpltj/AK7/AP1q8zMN4nzWffFD5m1RWJ9q8Rf9Au2/7/8A/wBaj7V4i/6Bdt/3/wD/AK1eefPm3RWJ9q8Rf9Au2/7/AP8A9aj7V4i/6Bdt/wB//wD61AG3RWJ9q8Rf9Au2/wC//wD9aj7V4i/6Bdt/3/8A/rUAbdFYn2rxF/0C7b/v/wD/AFqPtXiL/oF23/f/AP8ArUAbdFYn2rxF/wBAu2/7/wD/ANaj7V4i/wCgXbf9/wD/AOtQBt0VifavEX/QLtv+/wD/APWo+1eIv+gXbf8Af/8A+tQBt0VifavEX/QLtv8Av/8A/Wo+1eIv+gXbf9//AP61AG3RWJ9q8Rf9Au2/7/8A/wBaj7V4i/6Bdt/3/wD/AK1AG3RWJ9q8Rf8AQLtv+/8A/wDWo+1eIv8AoF23/f8A/wDrUAbdFYn2rxF/0C7b/v8A/wD1qPtXiL/oF23/AH//APrUAbdFYn2rxF/0C7b/AL//AP1qPtXiL/oF23/f/wD+tQBt0VifavEX/QLtv+//AP8AWo+1eIv+gXbf9/8A/wCtQBt0VifavEX/AEC7b/v/AP8A1qPtXiL/AKBdt/3/AP8A61AG3RWJ9q8Rf9Au2/7/AP8A9aj7V4i/6Bdt/wB//wD61AG3RWJ9q8Rf9Au2/wC//wD9aj7V4i/6Bdt/3/8A/rUAbdFYn2rxF/0C7b/v/wD/AFqPtXiL/oF23/f/AP8ArUAbdFYn2rxF/wBAu2/7/wD/ANaj7V4i/wCgXbf9/wD/AOtQBt0VifavEX/QLtv+/wD/APWo+1eIv+gXbf8Af/8A+tQBt0VifavEX/QLtv8Av/8A/Wo+1eIv+gXbf9//AP61AG3RWJ9q8Rf9Au2/7/8A/wBaj7V4i/6Bdt/3/wD/AK1AG3RWJ9q8Rf8AQLtv+/8A/wDWo+1eIv8AoF23/f8A/wDrUAbdFYn2rxF/0C7b/v8A/wD1qdHdeIDIobTbcLnk+f0H5UAbNFFFABRRRQAUUUUAFFFFABXi3jtofEXxFvdK1jxTPoljYW4aBYpNhkfI5P517TXN674E8Ia7fm/1bQbS7umGDI4OSPwNK3vJg/haOR+EfjDS10Wax1jW7SW6tLt7aKd8B5kGNp985r1FGV0DqQVIyCO4rj4vhd8P4pUkj8L2KujBlI3cEd+tdfFGkUaxxqFRQFUDsBWkmnr1M4RcdOg6iiioNDF8ZaHL4h0d9Nj1S505XI3yQKCxHpzVDw/4W1DTVW3uvEtzqFgIjH9lktokXH1UZrqaKF1XcHrbyOLtvAMcb29vNrV3caVbymWGwZF2KeeN33iMmuk1nTF1MW8UszJBHIHeNekmOQD9CK0KKd2Ky1OZ1fwjHfahcXEeoz2sF2EW7t0RSswUYAJPI6npXRwxrDCkKDCIoVR7Cn0UulgtrcK5Lwr/AMjv4i+kX/s1dbXJeFf+R38RfSL/ANmoGaelf8jLqv8A2z/9BrarF0r/AJGXVf8Atn/6DW1QAUUUUAFFFFABRRRQAUUUUAFFFFABRRRQAUUUUAFef/Fz/Wab9JP6V6BXn/xc/wBZpv0k/pV0/iPRyn/e4/P8mcJRRRXQfZBRRRQAVwPxC/5Dyf8AXBf5mu+rgfiF/wAh5P8Argv8zXRhvjGjnaKKK9AYUUUUAFIehpaQ9DQB9b/Cz/knWg/9eUf8q6Wua+Fn/JOtB/68o/5V0tfP1PjZ8BiP4svV/mFFFFQYhRRRQAUUUUAfHXjX/kc9b/6/5v8A0M1k1reNf+Rz1v8A6/5v/QzWTX0MPhR+g0vgj6IKKKKo0CiiigC/4b/5GTS/+v2H/wBDFfZlfGfhv/kZNL/6/Yf/AEMV9mV5mYbxPms/+KHzCiiivPPnwooooAKKKKACiiigAooooAKKKKACiiigAooooAKKKKACiiigAooooAKKKKACiiigAooooAKKKKACiiigAooooAKKKKACiiigAooooAKKKKACiiigAooooAKKKKACiiigAooooAKKKKACiiigAooooAKKKKACiiigAooooAK5Lwr/AMjv4i+kX/s1dbXJeFf+R38RfSL/ANmoA09K/wCRl1X/ALZ/+g1tVi6V/wAjLqv/AGz/APQa2qACiiigAooooAKKKKACiiigAooooAKKKKACiiigArz/AOLn+s036Sf0r0CvP/i5/rNN+kn9Kun8R6OU/wC9x+f5M4Siiiug+yCiiigArgfiF/yHk/64L/M131cD8Qv+Q8n/AFwX+Zrow3xjRztFFFegMKKKKACkPQ0tIehoA+t/hZ/yTrQf+vKP+VdLXNfCz/knWg/9eUf8q6Wvn6nxs+AxH8WXq/zCiuL8R+NLjStZnsEsI5Vi24cyEE5GfSs//hYl1/0C4f8Av6f8KFCR1QyvEzipRjo/NHolFed/8LEuv+gXD/39P+FcDqfiSebxKt0NP1cWu1/NiS4fazk8Ec9OtHs2aLKMR9pW+7/M+gqK86j+IdysagaXFgAdZTn+VOX4iXRI/wCJXF/39P8AhR7OQv7Ixf8AL+KPn3xr/wAjnrf/AF/zf+hmsmtDxLObrxHqd0VCma7kcqD0yxOKz69+Pwo+vppqCTCiiimWFFFFAF/w3/yMml/9fsP/AKGK+zK+M/Df/IyaX/1+w/8AoYr7MrzMw3ifNZ/8UPmFFFFeefPhRRRQAUUUUAFFFFABRRRQAUUUUAFFFFABRRRQAUUUUAFFFFABRRRQAUUUUAFFFFABRRRQAUUUUAFFFFABRRRQAUUUUAFFFFABRRRQAUUUUAFFFFABRRRQAUUUUAFFFFABRRRQAUUUUAFFFFABRRRQAUUUUAFFFFABRRRQAVyXhX/kd/EX0i/9mrra5Lwr/wAjv4i+kX/s1AFq0ult/FOooY3cuY8FR0+XvW9dTi3t2mKMwHZetZWlf8jLqv8A2z/9BraoAgsbkXUPmLG6DOMN1qIX6/bPs3kS5zjdjipNSZo9OuXRirLC5UjqDg14+viLXto/4m930/v1cYcx34LL54tNxaVj2G+uRaxCQxvJk4wo5qOTULeHTmv7ktDCo3MWUkgfQV5F/wAJDrv/AEFrv/vuo7rXfEE1u8aaxchj0LNkflVeyZ3f2FV/mR6ZofjDQ9a1E2On3DSy/N/AQOOvOK1r+8FptzDJJu/uDpXg+gSa5pM8rx6w+2WRpHCAglm6nNbf/CQ67/0Frv8A77o9kweR1HtJHsgkzD5m1umcd6r2F8LtnAhlj2/3x1ryL/hIdd/6C13/AN91ueBtY1a78T20F1qNxNEyvlHbIPy0nTaRnVyapTg5uS0Vz0C7v1t51iMMjlu6jirE8wht2mKswUZwOtSUVmeMV7C6W7jLrG8eDjDCo5NQVbwW3kykk43AcVcooAhvbgWsPmlGcZxhetFncC4gEoRkB7N1qaigCnDqCyXhthDKCCRuI44ri/i5/rNN+kn9K9Arz/4uf6zTfpJ/Srp/EejlP+9x+f5M4Siiiug+yCiiigArgfiF/wAh5P8Argv8zXfVwPxC/wCQ8n/XBf5mujDfGNHO0UUV6AwooooAKQ9DS0h6GgD6s+Hd6tp8OvD26KSTdZJ90dOK6zzf9H87acbd2O9c98LP+SdaD/15R/yrpa+fqfGz4DEfxZer/M8d8bTCfxRdyhWUHbw3X7orGrd8f/8AI3Xv/AP/AEEVhVvHZH2uE/gQ9F+QUUUUzoClX7w+tJSr94fWgDyjV/8AkL3n/Xd/51Vq1q//ACF7z/ru/wDOqtevHZFBRRRTAKKKKAL3h9tviDTWwTtvIjgf74r7FsrtbrftjkTacfMMZr478N/8jJpf/X7D/wChivsyvMzDeJ81n/xQ+ZTm1BYrsW/kysSfvAcVNdzi3gMxRnA7L1qaivPPnyCyuBdQeaI3QZIw3Wok1BWvPs3kyg5xuI4q5RQBXv7tbSNXaN5MnGFFSW8wmt1mCsoIzg9akooAp2l+txcNCIZUK55YcUt/fLaMoaGSTd/dHSsn4heKI/CHh1tYls5LxRMkXlo4U/MeuTXnX/C+7H/oWbv/AMCU/wAK2hQqTV4o66OBr1481ON18j2PzP3Pm7TjGcd6r2N+l0HPlvEFxy/FeSf8L7sf+hZu/wDwJT/Cs7xH8bdH1HSpLW88O6rHCxGWt7pQ/XtxV/VKvY2WVYrrD8V/me03GpRRXKwBGkJ7oQas3Mwht2mKswUZwOtfMvwx+Kun6Gkr3Wl63e3rSS/NNcgIIy+UGCOoXAruf+F92P8A0LN3/wCBKf4UPCVeiCWVYm/uxuvl/mevWN0LqIyLG6YOMMKjbUFF6LXyZc5xuxxXkv8Awvux/wChZu//AAJT/Cuz+GXj2DxuL8w6ZNY/YygPmSh924H0+lRPD1ILmktDKrgMRSg5zjZL0OsvrkWsPmNG784wo5p1rOLiAShGQHs3WpaKxOMp29+s12bcQyqRn5iOOKdf3i2gUtFJJu/uirVFADI5N8Il2kZGcHrVawv1u3ZVhkTaOrDrVyigCne3y2sqxtDI+7uo4qxNKI7dptrEBc4HWpKKAK1heLdozLE8eDj5hTJtQWO8Ft5MrEkfMBxVyigCG8uBbQGUozgHovWizuBcwiQI6D0Yc1NRQBTj1BXvTa+TKCCRuI4p99draIGaN3yeiirNFAEdvKJoFlCsoI6HrVeyv1upmjWGVNvdhxVyigCpf3y2jKrQyPu/ujpVhpNsHnbTjbux3p9FAFWwvFu922KRNv8AeFNutQW3uVgMMrFsfMo4q5RQBFdTCCFpSrMB2XrTLG6F1EZFjdOejDmrFBoAp/2gv277L5Muc43Y4qW+uRaw+Y0bvzjCjmqv9vaHn/kM6d/4FJ/jR/b2h/8AQa07/wACk/xp8r7F+zl2LlpMLiBZQjID2brUFtqCz3JgEMqkfxEcVF/b2h/9BrTv/ApP8a4VPilcN4n/ALC/4RyESeWZvO/teDZ5e7buz6+3WqVOT6FRoVJbI9Bv7xbMKWikk3f3RUyy7rcTbSAV3Y71S/t7Q/8AoNad/wCBSf40f29of/Qa07/wKT/Gp5X2J9nLsTWN8t07KsMibe7Ci6vlt7hITDI5YdVHApkGs6PPMkMGq2MsrnColwhZj6AA81eoaaJcWt0FFFFIQUUUUAFFFFABRRRQAUUUUAFFFFABRRRQAUUUUAFFFFABRRRQAVyXhX/kd/EX0i/9mrra5Lwr/wAjv4i+kX/s1AGnpX/Iy6r/ANs//Qa2qxdK/wCRl1X/ALZ/+g1tUAVtW/5Bd3/1wf8A9BNeGL90fSvc9W/5Bd3/ANcH/wDQTXhi/dH0ral1PpMh+CfyFooorU98KKKKACug+Hf/ACN1r/uSf+g1z9dB8O/+Rutf9yT/ANBpS2ZzYz/d5+j/ACPW6KKK5T4UKKKKACiiigArz/4uf6zTfpJ/SvQK8/8Ai5/rNN+kn9Kun8R6OU/73H5/kzhKKKK6D7IKKKKACuB+IX/IeT/rgv8AM131cD8Qv+Q8n/XBf5mujDfGNHO0UUV6AwooooAKQ9DS0h6GgD63+Fn/ACTrQf8Aryj/AJV0tc18LP8AknWg/wDXlH/Kulr5+p8bPgMR/Fl6v8zyHx//AMjde/8AAP8A0EVhVu+P/wDkbr3/AIB/6CKwq3jsj7XCfwIei/IKKKKZ0BSr94fWkpV+8PrQB5Rq/wDyF7z/AK7v/OqtWtX/AOQvef8AXd/51Vr147IoKKKKYBRRRQBf8N/8jJpf/X7D/wChivsyvjPw3/yMml/9fsP/AKGK+zK8zMN4nzWf/FD5hRRRXnnz4UUUUAFFFFAHm/7Rv/JNn/6/If5mvmyvpP8AaN/5Js//AF+Q/wAzXzZXr4H+F8z67JP92+b/AECiiiuw9cMmiiigAr279lr7niD/AH4P5NXiNe3fstfc8Qf78H8mrmxf8FnnZt/uk/l+aPbaKKK8U+LCiiigAooooAKKK83+LvxE1DwXqdhaWem2t2tzC0jNK7AqQ2MDFXTpyqS5Ym1ChOvNQhuekUV4B/wvjXP+gDp3/f16P+F8a5/0AdO/7+vW/wBSq9ju/sfF/wAv4o9/or5T8cfFzxVqtxDJZwmxKDBFsxZSPfNbfhr42eILHR4bWXSra5ZBzJPIwdvrjin9Sqj/ALGxNttT6RorwD/hfGuf9AHTv+/r0f8AC+Nc/wCgDp3/AH9el9Sq9hf2Pi/5fxR7/RXP/DvXp/E3hCy1u5t47eW4Dbo4ySowxHGfpXQVzSi4tpnnVIOnJxlugooopEBRRRQAU2b/AFL/AO6adTZv9S/+6aAR8Tzon2ib5F/1j9v9o0zYn9xfyqWf/j4m/wCuj/8AoRplfRn6KmN2J/cX8qpDS4fP87zJN3+929Kv0UCauN2J/cX8qNif3F/KnUUDudL8KEX/AIWVoB2r/wAfY7exr62r5L+FH/JSdA/6+x/I19aV5eP+Neh8vn38aPp+oUUUVwHhBRRRQAUUUUAFFFFABRRRQAUUUUAFFFFABRRVLXr9dL0a71Bl3CCIvj1xSk1FNsaV3Yu0V5bPdeINO8O2njKbVppZJJQ1xaknyvLZtoAGeD05qbV9ZvGub/U11SS3mtL6OCC18zCNGWALFe+QTzV8utn6P8P8yObt12PTKK5PTdftrrXXnutSitYV/c28DyBTI/RiR356V1gORkcilbQaaYVyXhX/AJHfxF9Iv/Zq3dS1rSdNmWG/1C3t5GG4LJIASPWub8EXlrfeMPEE9pOk0REWGQ5H8VIZtaV/yMuq/wDbP/0Gtquctr60s/E2qfariOLd5eNzYz8taf8Abek/8/8AB/32KAJ9W/5Bd3/1wf8A9BNeGL90fSvZNS1jS5NOukW+gLNC4A3jk4NeOrG+0fKelbUnufRZHOMYz5nbYSineW3900eW3901pdHu+2p/zL7xtFO8tv7po8tv7poug9tT/mX3ja6D4d/8jda/7kn/AKDXLaw15Dpk8tnHvuFX92NucnPpWDpXiLxvpl8l7a2kYmQEDdbZHIwatU+eLs0Y4icKlKUFJXafU+oqK+eP+FmfE7/n2tf/AADP+NUPEHjv4n6rpU1irfZDIMebbQGORfo2eKj6rLuvvPmf7Lqfzx+8+lqK+T/CWv8AxS0K+e5fVNRvwy7dl5ulQe4B711P/CzPid/z7Wv/AIBn/Gh4WXRobyufScfvPoeivnj/AIWZ8Tv+fa1/8Az/AI12Hwq8ceJtV1q7h8VG2t7VLfdEwh8vL7hxnPPFTPDyir3RlVy+dODm5LTzPV68/wDi5/rNN+kn9K7D+29J/wCf+D/vsVxPxOu7a+ewNpMk2wPu2HOOlZQ+IeVtRxUW/P8AI4qineW3900eW3901vdH1/tqf8y+8bRTvLb+6aPLb+6aLoPbU/5l942uB+IX/IeT/rgv8zXoHlt/dNcV4402/utZWS3tZZE8lRlVyM81vh5JT3BV6f8AMvvOSorQ/sTVv+fGf/vg0f2Jq3/PjP8A98GvQ9pHuP29L+ZfeZ9FaH9iat/z4z/98Gj+xNW/58Z/++DR7SPcPb0v5l95n0h6GtH+xNW/58Z/++DQdE1bB/0Cf/vg0e0j3D29L+ZfefU3ws/5J1oP/XlH/Kulrj/hzqVjZ+BNFtbq6iimjtEV0ZgCpA6Gug/tvSf+f+D/AL7FeDU+NnwtfWrL1Z5j4/8A+Ruvf+Af+gisKtvxtIlz4nu5rdhJG23DKcg/KKxvLb+6a2i1ZH2OFrU1QgnJbL8htFO8tv7po8tv7pp3R0e2p/zL7xtKv3h9aXy2/umlVG3D5T1oug9tT/mX3nk2r/8AIXvP+u7/AM6q1s6po+qSandOllMVaZiCFPIzVb+xNW/58Z/++DXrRnGy1H7el/MvvM+itD+xNW/58Z/++DR/Ymrf8+M//fBp+0j3D29L+ZfeZ9FaH9iat/z4z/8AfBo/sTVv+fGf/vg0e0j3D29L+ZfeJ4b/AORk0v8A6/Yf/QxX2ZXyDoOkalFr2nSyWUyol3EzMVOAA4ya+rjrekg/8f8Ab/8AfYrzcdJNxsz53PJxnKHK77k2r3q6dplxfPG0iwoWKqeTXJf8LEs/+gbc/wDfa1p+LNV0648N38MN5C8jREKocEk15V5bf3TXJCKa1M8swuGrU2629+9j0P8A4WJZ/wDQNuf++1qlrXxFZdMmOm6bL9q2/u/MYFc1xPlt/dNHlt/dNXyRPS/s/A/0zZ8LfEfxI2oEa5p0ZttvHk8HP4muq/4WJZ/9A25/77WvPNj+ho8tv7po5YjeAwL3t95d+NPi231rwO9lFZzQsbmJtzMCOCfSvEK9I8aWlxc6GYoIXkfzVO1Rk4rh/wCxNW/58Z/++DXo4VxjC1zsw6w9CHJTat6mfRWh/Ymrf8+M/wD3waP7E1b/AJ8Z/wDvg10+0j3N/b0v5l95n0Vof2Jq3/PjP/3waP7E1b/nxn/74NHtI9w9vS/mX3mfXt37LX3PEH+/B/Jq8h/sTVv+fGf/AL4Nevfs5/8AEnTXP7Txaea0Jj835d2A2cZ+tc+KnF0nZnn5pVhLCySkun5o9torP/tvSf8An/g/77FYXjHxM9na276PdW8sjSEOMBsDFeOlc+TpUnUmoJ79zraK8s/4TbxF/etv+/VH/CbeIv71t/36quRnd/ZdT+aP3nqdFeIeJtc8W6rJE1tq7WIRcEQgrk56nmrnh/xN4o03T/s098t4+8t5kybmx6ZzRyMf9l1P5o/eex14F+1B/wAjDov/AF6Sf+hiuq/4TbxF/etv+/VeefFm41rxJqVhPLb+cYYWQGKPAGWzzXRhVy1U2zsy/Byw9dVJyVtep51RWh/Ymrf8+M//AHwaP7E1b/nxn/74Net7SPc+h9vS/mX3mfRWh/Ymrf8APjP/AN8Gj+xNW/58Z/8Avg0e0j3D29L+ZfeZ9FaH9iat/wA+M/8A3waP7E1b/nxn/wC+DR7SPcPb0v5l959J/An/AJJbpH0k/wDRjV3Fef8AwbvbXTfhzpdnfXEdvcIH3xu2GHzsen412H9t6T/z/wBv/wB9ivCrP95L1Ph8W715td3+ZUuvFeg21zLbzXwSWJirrsbgj8Kj/wCEy8Of9BFf+/bf4V5n4hIm16/ljO9HuGZWHQjNUfLb+6apQj3Pbp5XhJRTc/xX+R61/wAJl4d/6CA/79t/hXKXPxe0iHU2s10y8kUSbRKGGCPWuQ8tv7pqM2cRbcbeMnOc7aOSJf8AZeDX2/xR66njPw6yKxvwpIzgo3H6UknjDw6Y3H9or90/8s29PpXk/lt/doMb4PynoaOSPcP7Kwf8/wCK/wAjx+bmeU9jIxH5mm1ovouq72/0Gf7x/gPrSf2Jq3/PjP8A98Gvb549z2vb0v5l95n0Vof2Jq3/AD4z/wDfBo/sTVv+fGf/AL4NHtI9w9vS/mX3mfRWh/Ymrf8APjP/AN8Gj+xNW/58Z/8Avg0e0j3D29L+Zfea/wAKP+Sk6B/19j+Rr60r5V+Gum31n4/0S6uraSGCK6DPIy4CjB5Jr6bXWtLZwq30BJOB84rzMc05q3Y+azycZVY8rvp+pfooorhPECiiigAooooAKKKKACiiigAooooAKKKKACqPiCw/tTRLzT9237REUz6Zq9RSkuZNMadnc8smh17VPDNn4Ol0O+gmSQLcXbx4g2K24FW79u1dX4r0eCbyFtdPEl5MREZtvCJ/ET74zj3rqKKtyvq+9yFG23ayPMtX0G5tLnVNOh0e4vPtkUUdndJEGWEqpBZm6r1HIr0ewjeGxt4ZDl0iVWPuBzU1FK+lh21uVbzTtPvHEl1ZW87gYDSRhiB6ZNOs7GzswwtLWCDd97y0C5/KrFFIZBNZ2kzmSW2hdz1ZkBNVr6HR7G1e6vIbSCCMZd3QACtCub+JkbS+C75ERnJ2fKBkn5xQAf234L/5/NL/ACFL/bng3/n+0z9KuWug6P8AZot2nQZ2jPy1L/YGjf8AQOg/75oAzv7c8G/8/wBpn6Uf254N/wCf7TP0rR/sDRv+gdB/3zR/YGjf9A6D/vmgDO/tzwb/AM/2mfpR/bng3/n+0z9K0f7A0b/oHQf980f2Bo3/AEDoP++aAM7+3PBv/P8AaZ+lH9u+Dv8An+039K0f7A0b/oHQf980f2Bo3/QOg/75oAzv7d8Hf8/2m/pR/bvg7/n+039K0f7A0b/oHQf980f2Bo3/AEDoP++aAM7+3fB3/P8Aab+lH9u+Dv8An+039K0f7A0b/oHQf980f2Bo3/QOg/75oAzv7d8Hf8/2m/pQdc8GnrfaYfyrR/sDRv8AoHQf980f2Bo3/QOg/wC+aAMz+3PBecfbdLz9BSjXPBg/5fdM/IVmXmiWA+IFlGunx/Zzbtuwny5wa6X+wNG/6B0H/fNAGd/bng3/AJ/tM/Sj+3PBv/P9pn6Vo/2Bo3/QOg/75o/sDRv+gdB/3zQBnf254N/5/tM/Sj+3PBv/AD/aZ+laP9gaN/0DoP8Avmj+wNG/6B0H/fNAGd/bng3/AJ/tM/Sj+3fBv/P9pv6Vo/2Bo3/QOg/75o/sDRv+gdB/3zQBnf274O/5/tN/Sj+3fB3/AD/ab+laP9gaN/0DoP8Avmj+wNG/6B0H/fNAGd/bvg7/AJ/tN/Sj+3fB3/P9pv6Vo/2Bo3/QOg/75o/sDRv+gdB/3zQBnf274O/5/tN/Sj+3fB3/AD/ab+laP9gaN/0DoP8Avmj+wNG/6B0H/fNAGb/bfgz/AJ/dM/IUg1zwWel7pZ/AVpHQNGx/yDoP++a5v4f6Jp8mn3zXWnxlhfzKu9f4QxxQBp/254N/5/dM/Sl/tzwb/wA/2mfpWj/YGjf9A6D/AL5o/sDRv+gdB/3zQBnf254N/wCf7TP0o/tzwb/z/aZ+laP9gaN/0DoP++aP7A0b/oHQf980AZ39ueDf+f7TP0o/tzwb/wA/2mfpWj/YGjf9A6D/AL5o/sDRv+gdB/3zQBnf274O/wCf7Tf0o/t3wd/z/ab+laP9gaN/0DoP++aP7A0b/oHQf980AZ39u+Dv+f7Tf0o/t3wd/wA/2m/pWj/YGjf9A6D/AL5o/sDRv+gdB/3zQBnf274O/wCf7Tf0o/t3wd/z/ab+laP9gaN/0DoP++aP7A0b/oHQf980AZ39u+Dv+f7Tf0pp1zwWBze6WPwFaf8AYGjf9A6D/vmuf8f6Hp8fh12tdPjEnmp9xecUAXv7b8Gf8/ul/kKX+3PBv/P9pn6VbstB0g2cBbToN3lrnK+1Tf2Bo3/QOg/75oAzv7c8G/8AP9pn6Uf254N/5/tM/StH+wNG/wCgdB/3zR/YGjf9A6D/AL5oAzv7c8G/8/2mfpR/bng3/n+0z9K0f7A0b/oHQf8AfNH9gaN/0DoP++aAM7+3PBv/AD/aZ+lH9u+Dv+f7Tf0rR/sDRv8AoHQf980f2Bo3/QOg/wC+aAM7+3fB3/P9pv6Uf274O/5/tN/StH+wNG/6B0H/AHzR/YGjf9A6D/vmgDO/t3wd/wA/2m/pR/bvg7/n+039K0f7A0b/AKB0H/fNH9gaN/0DoP8AvmgDO/t3wd/z/ab+lIdc8GnrfaYfyrS/sDRv+gdB/wB80f2Bo3/QOg/75oAzP7c8F5x9t0vP4Uo1vwZ/z+6Z+QrMuNEsP+Fi20Q0+P7ObB2I2/Lu3j9a6X+wNG/6B0H/AHzQBnf254N/5/tM/Sj+3PBv/P8AaZ+laP8AYGjf9A6D/vmj+wNG/wCgdB/3zQBnf254N/5/tM/Sj+3PBv8Az/aZ+laP9gaN/wBA6D/vmj+wNG/6B0H/AHzQBnf254N/5/tM/Sj+3fBv/P8Aab+laP8AYGjf9A6D/vmj+wNG/wCgdB/3zQBnf274O/5/tN/Sj+3fB3/P9pv6Vo/2Bo3/AEDoP++aP7A0b/oHQf8AfNAGd/bvg7/n+039KP7d8Hf8/wBpv6Vo/wBgaN/0DoP++aP7A0b/AKB0H/fNAGd/bvg7/n+039KP7d8Hf8/2m/pWj/YGjf8AQOg/75o/sDRv+gdB/wB80AZp1vwYTk3umH8BSDXPBZHF7pZ/AVpNoOj7T/xLoOn92ub+H2iWEmlXBu9PjL/aWxvXnHFAGn/bng3/AJ/tM/Sl/tzwb/z/AGmfpWj/AGBo3/QOg/75o/sDRv8AoHQf980AZ39ueDf+f7TP0o/tzwb/AM/2mfpWj/YGjf8AQOg/75o/sDRv+gdB/wB80AZ39ueDf+f7TP0o/tzwb/z/AGmfpWj/AGBo3/QOg/75o/sDRv8AoHQf980AZ39u+Dv+f7Tf0o/t3wd/z/ab+laP9gaN/wBA6D/vmj+wNG/6B0H/AHzQBnf274O/5/tN/Sj+3fB3/P8Aab+laP8AYGjf9A6D/vmj+wNG/wCgdB/3zQBnf274O/5/tN/Sj+3fB3/P9pv6Vo/2Bo3/AEDoP++aP7A0b/oHQf8AfNAGcdd8G4/4/tN/ShNb8G71C3umbiQF4HXtWj/YGjf9A6D/AL5rnfiHothD4beWz0+NZVmiwUXkfOKAO0opsXEag+gp1ABRRRQAUUUUAFFFFABRRRQAUUUUAFFFFABRRRQAUUUUAFFFFABRRRQAUUUUAFFFFABRRRQAUUUUAFFVtSvrXTbKS8vZlhgjGWdjgCszQPFOla1dPa2zTRXCrv8AKnTYzL/eA7iha7A3bc3KKKKACiiigAooooAKKKKACiiigAooooAKKKyvEXiDSdAt0m1O6WLecIvVm+goA1aKjtJ47q1iuYTmOVA6n2IyKkoasCdwooooAKKKKACiiigAooooAKKKKACiikYhVLE4AGTQAtFcy3jjQ01FbORrmINJ5SzvFiItnGN1dMCCAQcg9DR0uK6vYKKKKBhRRRQAUUUUAFFFFABRRRQAUUUUAFFVdVvoNNsnu7gOY17IuWP0FZvh/wAUaXrV1LaW/nw3MY3NDcR7H2+uPShag3bc3KKKKACiiigAooooAKKKKACiiigAooooAKKKr6nfWum2Mt7eSrFBCu52PYUm7AlcsUVS0PVLTWdLh1KxcvbzLuRiMEirtU007MSaewUUUUhhRRRQAUUUUAFFFFABRRRQAUUUUAFFFZNp4i0q616fRLe48y8t13SKBwvtn14oWrsD0VzWooooAKKKKACiiigAooooAKKKKACiiigAooooAKKKKACiiigAooooAKKKKACiiigAooooAKKKKACiiigAooooAKKKKACiiigDiPi7k6fpcUn/AB7yXyib0K44z+OKb4lRI/iX4aNsqrIyTLJtGMoE4zXVa9pNnremS6ffIWik7jqp7Ee9ZmgeE7XS9ROozX99qV3s8tJbtwxjX0GAPWnDR69G396sTNXTt1VvxudFRRRSKCiiigAooooAKKKKACiiigAooooAK5j4nwwv4OvZHiRnVRtZlBI57V09Utc0yDWNLm0+5aRYpRhihwamSuiouzI/C/8AyLWmf9ekX/oIrRqGwto7Kxgs4ixjgjWNSx5IAwM1NWk3eTZnBWikFFFFSUFFFFABRRRQAUUUUAFFFFABQaKbKvmRPHuZNykbl6j3FAHD+PWh1m6tvCmmQpJcNMk1y6qMQIDySfU9q7e2j8m3jhBzsQLn1wK4yx+HkVhPPNZeKfEVu08hklCXKfMf++a7SJdkSoWZ9qgbm6n3NNaRsTrzXHUUUUigooooAKKKKACiiigAooooAKKKKAIrxZGtpBCsTS7TsEn3d3bNef8Ah4X1p8TH/wCEk8k6jcWp+yNaj90I9wyDnBzmu31vT21OxNsl9d2LbgwmtnCuMe5BrL0HwnbabqjarcahfanfFPLWa7cMUX0GAMdKcNJXf9aEz1jZHRUUUUigooooAKKKKACiiigAooooAKKKKACvNPHmt2t54hbSdRE0Wm2SeY4Cn9/Jjgf7uDXpdRzwpNE8bDhwVJxzUyV0M4z4K39tdeBrOCDO6AFWBGMcmu3rP8OaRa6Fo8Gl2bSNDCCFMhyx5zz+daFa1JKUm0ZwTSswoooqCwooooAKKKKACiiigAooooAK5rxLpggnk1m01htMnC5kLHdHIB2IOcfhXS1kXfh3Tr3VRqF8r3Trjyo5TlIz6qKOodDk7vxvqP8Awi1xcNp588yeTDcwgmGTpl1zz0J7dqwvA99o9l8Q0ht5ZZXmtVEkrKcySkHcxr18KoULtGB0GKzF0OzXxG2uhpPtLRCLbkbMDPbHXmqi0p3/AK2sRKLcbf1umalFFFSW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nvxB8XeJNM8ZaT4b8O2mmyzX8TPvu9+FIOP4TU3gTxtf6jrOqaD4ls7ax1HTlDyPC37pk9Rk5rl/ixaXV/8YPDFpY6g1hcPbvtmXqvzVB8RfBEvhzwLqd9bXV7qV/eSodQuXJZ3j3LkDviiDtTUn1v/wClWX3dSZJudl0t+V39/Q9U0rxNoOqXTWun6pbzzL1RW5/D1pZ/Emhw6oulyalALxiAIgSTn04rxfXf+Eam1LwSPBCW/wDaKTIZjaAblj+Xd5mOnfrTmktPCPj0XFlcaT4hg1PUAJItoa6tpMnJBznA57VooXko+bXz0M/aPlcvJP8AP/I9I034jaJe+NbvwyrGN7dRtmY/LI3HArtCQASTgDqa8U0a30Kx+O2sw31vZ20k1ur2PmoAPMOOV9+tdTr2nfECDw9rD3WvWN8ptn8qG2szG44P8W41k3akpeVzWN3UcfNfidTH4p8PSal/ZyatatdbtuwP39M9Kk1DxHoenyzRXup28EkI3SKzcgfSvn+9/wCEUf4Q6fBpscP/AAk/nphUX/ShNnkkdetaqf2DH8ZH/wCEyW3KDTIv+PkZQSbE6579a0cPe5b9/wAFfQyVXTmt/V7anumnapp2o2P26yvIZ7bGfMVuB9fSqum+JdC1K8ezsdTt550zuRTz+Hr+FeD2Md43hjx5L4VjlXRnmX7KI1O0jcu4qO4xmrPg/S/7Vu/Dt1beIPDdvJZgFYbS38u4deNyv82Sce1JK+vp+KuU5tLz1/A9vi8SaFJcJbx6pbtK7FVQNySDgimWPirw9fagbC11W3kuRn5MkE49M9a8l+FFlpVtY+LvE0+mR397Z3kxiBXcyjc2VX0ziuQ1PUVvm8Oa4l1olvNLf/LZ2NvslgXJHztk/wAh1pwjecY97f8Ak2wp1HGMpdr/AIbnttl8RtEuvGl34ZDGOS3UYmY/LI5ONoqbw74olL6h/wAJBeadCkd2YLcwluRkgBs964TT7fw/p/x41aLUra0gM1uj2gkUDc+Tyue9ZGhaINf8J+PLaP5rmHUZJ4SOodWcioi1yKT/AJbv/wACSZTvzuK/msv/AAFs91uNU0+3u7e0muo0nuf9ShPL/SqZ8T6ANU/ss6rbfa848vd39M9K8g8CXF9421i68QqpLaNp32S29psDJ/Q1yvhrT31fw4lhc634e026W7DSfaLbbeiQN/eLAnt2q1D3uV/0m7L8NfmT7T3br+na/wDwPvPpy6uILW3e4uJUiiQZZ2OABXP3/jfw9b6De6xBepdQ2i5dY8gk9gM+tUfiLpNtqPw9bTNW1mOxysam7c4QuOmfYmvPPDd2up+D/FPhyfStLuZLC0+S9sYh5c5C/KeCfm/Gs5bTs9jSL1hfqeneFPHGi674aXW/tCW0YUmVHPMXOMGr1p4q8PXdnNeW+qwPDB/rWyRt+o6145pPiDQ9F+C1nJp2m6beXkknkXYkjDLE24/NIPYYqp4WsLe9+Kc+ktqGmX0WoaWwlawh8uEttbAxk5IPetZx9+Sj0v8AgrmUJ+7Fy62/F2PeLjWtKt7KG9mvoUt5yBFITw5PTFVvGGtroXhi71dQrmKPdGp/iJ6CvD/B8N9rfiXRvA14jmLw9dSyzlhwyqw8v9Aa9N+IX/E18R6D4Wj5RpRdXKj/AJ5LkY/MipcE7WfxPT07/mXGo1e6+Fa+vb8vvOp0q+mTw9b32tPBby+UHnIOEX864fxP4+VvFfhyy8P6hb3NteTtHc7euBjH86j/AGiUuB4PswiyGwW6T7aEH/LPI6+1cbr8/g1/iB4Ok8KR2oAf961uuARxgE+tODU6ifTmtb5X+4mo3Cnbry7/AIfeez3Pirw9b6l/Zs+q28d1u27GJ6+melXYtV06XUn06O7ja7Rd7RZ5C+tfOfxC1eLXtO8Q3Lf2Jpf2O6ZEtfs3+lysCfn3Z46dcd66bxfNN4cXwx4/hVnDWn2W8287gVOCfxxUL4FJ/wBXV1/kVKT5nFef4NJnrsviTQooriWTU7dUtm2TEt91vSrWkanYataC7065S4hJIDrnGfxrw3/hEbaT4b6bfajrFnpmq3V0+oL9tI8uViAdjAken616J8F9cOteGpWbS7axaCdo2Nsm2GUg8suPWr5PiT3X9fmL2l3G2z/4P6andUUUVBoFFFFABRRRQAUUUUAFFFFABRRRQAUUUUAFFFFABRRRQAUUUUAFFFFABRRRQAUUUUAFFFFABRRRQAUUUUAFFFFABRRRQAUUUUAFFFFABRRRQAUUUUAFFFFABRRRQAUUUUAFFFFABRRRQAUUUUAFFFFABRRRQAUUUUAFFFFABRRRQAUUUUAFFFFABRRRQAUUUUAFFFFABRRRQAUUUUAFFFFABRRRQBBLZWct3Hdy2kD3EYxHK0YLoPY9RUsiJJG0ciK6MMFWGQRTqKAM7T9C0XTp2nsNJsbWVvvPDbqjH8QKbB4f0GC/N/Do2nx3ZO4zLboHz65xnNadFFxWRSutI0q6vYr65020muov9XM8Sl1+hxmrp6UUUeQzNi8P6FFffb49G09LrOfOW2QPn1zjNcr/AMIKLj4l3/iLUobO8sLm2ESwzIHwwxzgj2rvKKFo0xNXTRXtLGys7X7La2kEFvjHlRxhV/IcVStPDfh+0vDeWuiadDcf89UtkDfmBWrRRfW4WVrFe2sLG1SRLazt4VlJaQRxBQ5PUnHWqUXhvw7C5ePQtMRi24kWqZz69K1aKBlG70fSry8jvLrTbSe5i/1cskKs6/QkZqa2sbK1837NZ28PmsWk8uMLvPqcdasUUAV7GxsbFXWys7e1V23OIYwgY+px1NUp/Dfh6e9+2zaHpslznPmtbIWz65xWrRR1uHkV7+xsr+1NrfWkFzAescsYZT+BqPTtK0zTbdrfT9PtbWFvvJDEqA/UAc1cooAzIvD2gxwTQR6NYLFOcyoLddrn3GOahl0OysbKV9B0vTrO+WJlt5Ft0XacccgdK2aKHqgW5xvw28Hz+H/tmp6vdLeazqD77mZVwB1wq+3NdMNMshqx1TyQbvy/L8w9Quc4/SrlFNu4lFK/mR3MENzC0FxDHNE4wyOoZSPcGqFp4f0G0KG10XToSjbkKWyAqfUccVp0UhvUzJvDugTXMl1NomnSTyffke2Qs31JHNct438Hal4m1ewsXuoLbw1b4kkt40AZ3B4HHQV3lFC0afYTV0/MoX+i6RqFtHbX+mWl1DF/q0mhVwv0yOKs2Vpa2NutvZ20NtCv3Y4kCqPwFTUUXCyCiiig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1" name="AutoShape 7" descr="data:image/jpg;base64,%20/9j/4AAQSkZJRgABAQEAYABgAAD/2wBDAAUDBAQEAwUEBAQFBQUGBwwIBwcHBw8LCwkMEQ8SEhEPERETFhwXExQaFRERGCEYGh0dHx8fExciJCIeJBweHx7/2wBDAQUFBQcGBw4ICA4eFBEUHh4eHh4eHh4eHh4eHh4eHh4eHh4eHh4eHh4eHh4eHh4eHh4eHh4eHh4eHh4eHh4eHh7/wAARCAIcA3o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jnmht4zJPKkSDqzsAP1oAkopI3SRA8bBlPIIOQaWgAooooAKKRiFUsxAA6k0KysoZWDKehB60ALRURurYXAtzcRCY8iPeN35VLQAUUUUAFFFFABRRRQAUUUUAFFFFABRRRQAUUUUAFFFFABRRRQAUUUUAFFFFABRTS6BwhZQxGQueTTqACiiigAooooAKKKKACiiigAooooAKKbLIkcZkkdUQdWY4ApIJop4xJDIkqHoyNkGgB9FFFABRRRQAUUUUAFFFRR3VtJM0MdxE8ifeRXBI+ooAlooooAKKKKACik3Lv27hu64zzS0AFFFFABRRRQAUUUUAFFFFABRRSBl3Fdw3emeaAFooooAKKKKACiiigAooooAKKKKACiiigAooooAKKKKACiiigAooooAKKKKACiiigAooooAKKKKACiiigAooooAKKKKACiiigAooooAKKKKACiiigDw79o/wALXVrpN94ys/Eur2sq7EFrDOyR9+eDXK+IPC9zovwXk8SHxJq97NewLuinnZlTPORk9eK9f+PGi6pr/wAOL3TdGs2vLyR1KxKwBOM+vFc9438L+IL74EWugWmmSS6okaBrcMoII685xUq6pTS7xt6dSJRTqxflL79LGb4D+LaWNvoWhanoWo20Nxbhba7mXAmYZxj2PSuisPi5YS6P4jvLyxktp9Dfy5oWPLHJAx+Vcx428GeJ72w8AJZ6PJK+muhvAHUeSB1zzz+Fct8W9AN78aV0PQrhJItaaJ9QhjOdu05YnH1NdE/fqcq3bkvuaaf3X8jnhKVOmm9kov79GvyPQtU+NNvpdpo015od0H1WFpIok5fgjAx75q5q/wAWlsrbSrSLw/fXGvajGZE05F+dFyfveh4rM8deDNZn+Jfgm60vS2uNL0tVSeUFdsYGOoJyelN+JHhfxRpvxP0/x54b0v8AthY4jHNaKwDjryMkCovF27Nv5JXt9+mpp+8SfdJfe7X+7sWpviRpfijwT4itry0vdNv9PiK3dqSUkTPHBBzVbRPiNo/hP4XaFNDb319cX2Y7O2JLyyMMDkk57isLTfAfi7ULTxl4l1PS/suo6wm2209WG4depzjv61Tvvh74ytvBvg3VLHSTLq+hys8tg7LlskEc5x29aFbrpfkv/wCTX/T0uJue61tzW/8AJbfr62HaD4i1HXv2htPmvtNvtIlFviS0nyMdMHH0r1H4mfES28H3Nlp0VhPqGpXx/cQRjr9T+FcF4e0Xx5q3xm0/xdrnhr+z7XyNjBZFPlYwPm59u1b/AMe9Hu9aS3tYPBdzrW1CYru3kCyW784xlhSnpTpq3V3XzZULuVR37Wv6I0/EfxIuPD3hXT9Y1jQbi0uLu58g2z8MnIGf1q3qfxCt7HxronhprJ2fVYVkWTPCZAOP1rzXVPAHju++CthY3ivd61ZXfnxWzuC+zIIUnpkY9adpeh/ELWviX4X8Qa14XNha2MawybZFJQAAZbnvjtVNLma7N/dy6f8AkxDnPkTt0/Hm1/8AJTqtB+MkGseIG0e10K8d4rho7iVRlIkUHLE/hVO/+Oduhv76w8N6le6LZMY5L9E+Tf2H0zinfBbwdrmljxZHremtYi/uJDA7MpLKR14Neba3p/i/wT8Ndf8AC89np0ujyTmRb/zgSckcBQc549Kzk7Lz5U/m918jT3nJ9uZr5K+vzPYL74r2kWg6Nc2mmXF5qesDNrYxct26+nUVFafFy1fw5rV7eaTcWmpaOM3VlJw2PUfnXmOrfD3XNY8G+Ede0zTn1IW9uFns1fY5UhcFTkenrWvp/gTUZPAXiZbHwXe6Xqd3B5UMc0ys0w4J53H071pVio89ujf56fgZ0qk5cl+qX5a/idXa/GRrzw7f6/aeGr1tPsolcysMCQlsYX1rTvfitYovhhbKxe6l14rtRTzFnHX86veB9CNn8H7TRNetktHWxMdykhGEPPUjivIv2dvDs+oePbu7lm+1aZoLPDZyfwsTxkfkKdo+2lDotfkr3+92sJzqKlGXV6fN2t92tz2fwT42HiTXtX0n+yrq0bTpPLMki4Vz7V4345NvqXxy1XTdc8WX2jabFbh0ZLt41DYHGAcV7D4H1DxjdeItZh8QaFb2FhHLiymjxmZfU81xFz8PbjWfjrqOq674f+1aFJAPLlkcbS/HYHNZxV5w9H+X5+RrUb5JrzX5r8PMxPhR8SpPDvhXWrjXL661TTbS68nTZiN0lwSQMDPXqK7fwt8WY77xHaaHr2g3uiXF8oezadcLKD0/PIqP4y/D2TV/CFja+FbSCGbTJxPDbKMLJgjj9O9c3ZaB448ZePPDusa94eOh2ughW+dlJmdccDBPHFWpKctfT5KO/q2Q1KmrL1+fNt6JHUab8VJ9a8U3Gl+H/Dd7f2lrOYbi5AwEYdTj04rlfDPxJ8Y3nxi1LSLjSLy4sYyEW1WEA2oz99iKytU8JeLr/wCIkGqeH/CN54bmF2WubtZl8mRMn5iAx5I9q6JdB8X6B8cL/WrPQm1HS9XjWOadXAEQ79waVJK8G+qf36fgwquXvpdGvuv+Z6/d6pYWttPcTXUQjgRpJMMDhQMmvKZPjlbhTqi+GtTbw8s/knUQnyk5xx+VdJefCvwusGpTaZaNbX95byxiYzOwBdSM4JxXlCeFviRH4CPw1XwuDbfaTjUy6+XsJPOM57+lRHfz006b66+hpUbSXbX12009T0jxb8XLHRdc0/TLXS7rVG1C2862+zDczknoBU3gn4radrT6paavYXGi6hpiGS4t5xghR6e/FeW+NbPU/CvxW8GWOjWi6nfWNhtSEnHmHJz/AFre0DwD4q8Va74k8SeItPGiS39u0VtblgTnBwTgnjmqsuVuOvxfg3y+tyFOXOlL+7+KXN9x0Vn8ZopLu0urrw9fW2g3tx5FvqDr8rNnAJHpUms/GKCy8W3Xhq00O7v7yIp5YhGd4YA7vYc15h4T+G+sWd3Z6XrfgK8u/JuAGvUuR5WzP3wC/wDSvRfBPhPXNP8Ajhret3GlPFpUtmkVtcMykEgKMAZz2q1GHMu2v4Wt89yOepZ99Pzd/wBDQ8bfFDUvDF5M1x4Svm06AgSXR4BBxyvr1rkfiZ8VvEEeu+GX8M2l02mXwSbYIQWus4Plg9iPb1rA8X+BPHGoa/4k+3eF59bkuz/oF6bjbHCOOi7h7jpWjrfgnxrbeEvBF/YaHJc6hor7p7Leu4fd75x2qKVrQlLuvxT/ACZVVzvKMez/AAt+ep02sa3BL8XtAa5s9SttSktdy2pkYID8vDDOM/hWpYfGHTZ/COt65NYyQTaVOYWtifmc5A4/OszUNA8U6p8ZfDniiXQ5YLSOBftLb1xC3y5B5z61zPjX4X+Jrr4pyR6ZYsfDmp3Cz3UquAsZGOCM57U4q/LB6X5vl736q43Jrmmtbcvz93/M7m8+LLeXp9ppfh+71DV7u1F01pH/AMso8H7x9eDXVfDrxlY+MtHe8tYZLeeCQxXFvIMNG44I/Q15F8Wfhtq48epr+maHLrWmyQCN7eCXy5IyM9ORxXofwQ8PLoWgXDN4fn0Oa4l3PBK4ZiBnByCfWnHllFy/rf8AyE3UU1F/1p/mUpfirLeeLrnQfDvhy81UWb7LmVB90+1cq3xJ8ZD41y6KNIvJ7BMKtkkQ3KD1kJ64Gf0rL8c+E/FereOFv/Dvg+80S/F0C+oxzKIpUH8TDd1/Cug13QfGei/Gi28UaXorata3NusM8iMB5Z6EnJH1pUbfu5S87/dp8r6eQ6zl78Y+VvS+v+fmb/jv4nal4WvpvO8J30mnQHD3RGAw7lfWpovitp0niXQtNWzlFprSBra5PAzxkH6E15Z4w8C+N9Q8S+JmvvC8+ttdljp92bjbHAvOABuHPTtVnx3odxoPwO8P3Gp7dN8QaTPugjdgXOSeBjPXipi0oKUu6/G/5OwSc3Nxj2f4Wt9+p674G8eReKvEmr6XaWLpb6a2w3BPDtxwPzqj8Q/iBqvha9kWHwreXtnEm+S6HCY7gepFR/s+eHJtB8Awz3qlb7UWNzcZ65PT9K8++Ivg7xjqPxE1e6uvDc/iDT7iFlsGE+yO34OMjcORRVi4TUFulr5tL/MqE+am593p6N/5Hcaz8YtHsfBuleKIbOe4tb+XyigHzowIBGPxp3g/4tQ6x4t/4R3VNDvdHnlj822NwuPMXqD+VebH4feNP+FVaBo50GY3trqbSzQ+YnypvB3dcdK7LxN4P1+++MPhvVYtMkOm29mIrm4DKBG20DGM5q5JKTtrq0v/AAG6/HQzUqjir9l/6VZ/hqZvj74t/wBtaFr1lofh/UrrTYEMMuoxr8sbfga6z4B3UkXwds7uVnmaON3JZsk4GetecaZ4Y+JXhzQfEHgmw8Mx3tnfyvJHflwFwccdc9vSvTfhTo+p6F8Hxpur2b2l3FBLviZgSPl9uKnSNKbXaP6308i1zSrQUu8v0tr5nNf8L182xuL2y8J6lc29lKyXsyJmOEA9c/QVt+JvjFoukaTomrRWs11Z6quUKD5lPPGPqK8e+H1x40n8HeJdB8O+GRqdtqF1JE1yGA8kksOckV1WsfDPxJY6L4I02zsGv20+UPesjKFjySe596tQT5U9LuOvqtfku5n7SdpNa25vwenz8jtdR+LsNjo1hJNoN/8A2vqLlbbTgn7wjsT6Zq74M+KWn6xc6lp+sWFxoupabE01xb3AxhAMkj6VifF/wl4ibxpovjbw3YrqU1gvlyWeQCV9RnA71j6J4E8VeKvE3iPxR4gsBokmoWElnb2zMCw3KQGOCayveLaX83ytt63NXzKai32+d9/Sx0/hX4p3nifW0TR/Cmoy6KZTG2pMuI1Azlj7cVV1H4zQxzXV7YeH7680KznENzqKj5VbIHHqORWV8KYviD4bsIPA+peEWbTVd4/7SjdcBDn5jz7+lcJB8L9e0bUbzTb/AMF3euW8lwWiube42oVJ7qWH8quy50ltb79db9iOefK297/dvseweLfixp+m3em6doem3Wt6hqEKzxQW65PlkZBNeafDrxlNY+M/GniW8tbuNbeAyNZykhkI6rjtW1rng7xX4W8baJ4s8J6B/aMUVglrJZFxuhwuOpPv61S0HwH421PUPGc2saQLB9Xs28hg4KbyOF4Oale7eUd7S/4C89Btylyxl3j/AMF+Wp3er/Fi10/wNofihtNkaPVpxEsQPKZJ5/Sm+NPi1beHPFK+H/7Hur26lt1lhWEZLls8Yrym+8LfFDU/BGh+GJvCJih0e7VxJ5i7pRu6/exjBr0a48K69J8f9L8Q/wBlu2lQ2HlvcFlwr7W4xnPcVpyxc/K8vutdEe0qcm2tl99/8i3qnxbkSdrXSPDd7qNza2yz6iqDi2yMlSfUc12/gzxNp/irw1Drmn7hDIpyjjDIw4IP4ivCPG/w11yy+IGp6nH4bufEGm6g5kX7NNsaMnnB+YZHNex/CnQ00XwRBZrpMmku+4vauwYoST3BNRGzpOXX9expeaq8vT9O5wfgzxRLaaf4z+IV8Z7lIbswxQbztWMbeg6Dk1asfjlbTXulNdeHNRtNM1FliivJEwpkOMgeoGRzXPaNpOpS+A/HvgmztHn1RLwvDCODIpK8gnipfE/gjxVdfDLwVpdvosj3thcI11EHQGIArkk5x2PSnC3u329z7mtWKbl73Lvef4bfeemeIPiT4c0TUn0+8+2NKqq2Y4dykEZHOabYeLLHxtp9/pnh28urK88nKzyQgbORyOearax4V8X3tyk2n+Kjp0HkxqLfyEbYQoB5Knv71HFpnjjw3o2pXyakfEl75OLW18tI/nyOcgL796hqPK+Y0TnzKx5vrsHib4d/EDw9a2XjC91ybUZgtzazqOFJ5YDJwOtbvx58XavcTT+G/C908EtjbNeahcRn/VhRkJn1PNcz4F074naf40fxHrvgSXUtRuZQpuZpkxbRk87QG9Ca6bx18Fo57XXda0nVtYk1O+V5fsqumyRzkhOR05x1oqX9nHm6Xf8AkvRGdP45cq3sv836s7f4HX13qXwx0i8vrh7ieRG3SOck/Ma4z48+LNWmnfwv4Xungnt4Tc6hcxn/AFKc4XPY5A/Osvw1/wAJR8O/Bfh7w/ZwyNrusXYEtvckMtsnIO3b+BrT8b/BeO6i1nXNO1jWH1S9Te1sjpskbA+XkdPxqsVrOUltr96/TX52DDtqEYdbL7n+unyuZo+I+p+G/gTpOpfaPP1e/YxRSzHO3plj9M0fCbxJZ/2jeXl14v1LVdc+yNIbG4jEcTNwf3eDz+VZkPwk8Rr8MNKkSOdtbsLkXP2C4ZSvUEqMcdvWtvw54a8W+J/ifpfijW/Di+HrbS4guwlczsMcfKTxxWk0nUnZ7317Ll6d9TKDmoQutrad3zdflqcK/iXXL/wrqPjqbxxJbaxa3ZWPTRgIVBxt2/8A1q9A1PxFejVfAHjMSyx/2qn2e7hDnY2V4OOnVqwfFXgPW/GPiGW0svAVp4etpJ83GpvId0qg9lDEc/Sun8faRF/wkvgTwXpqsy2Ehmc4+6irwT/3yaVJr3NN5LTyt733+Y6kZLn12T187+793keyUUUVkdYUUUUAFFFFABRRRQAUUUUAFFFFABRRRQAUUUUAFFFFABRRRQAUUUUAFFFFABRRRQAUUUUAFFFFABRRRQAUUUUAFFFFABRRRQAUUUUAFFFFABRRRQAHkYrmvDvgbw5oOvX2uWNn/wATC9kaSWaQ7iCeoX0FdLRQtHdCaTVmFFFFAwooooAKKKKACiiigBGUMpU9CMGvPJ/gz4HuNYfU7i0uZpHl81onlzGW/wB3FeiUULR8y3FJKSs9iO2ghtreO3t41iijUKiKMBQOgFSUUUXGlYz/ABHo9lr+jXGk6grtbXC7ZApwcZz1qLwr4e0nwxpEelaNarb2ydh1Y+pPc1q0ULS9uomk7X6BRRRQMKKKKACiiigAooooA5/UfB+i3/iyz8T3EUh1GzUrCwbgD6Y966CiijpYVtbhRRRQMKKKKACiiigAooooAKKKKACua8T+B/DviTWrDVtYtDcz2OfJVj8hyc8jv0rpaKFo0+wmrppiIqogRVCqBgAdhS0UUDCiiigAplxEk8EkEnKSKVb6EU+ihq4JmF4O8KaP4Utri30eKSOO4lMsm9s5Y5/xrdoopttiSS2CiiikMKKKKACiiigAooooAKKKKAIEsrSO8e8S3jW4ddrSBfmI9CanoooAKKKKACiiigCCWztZbqO6kt43njGEkK8qPY1PRRQAUUUUAFQfYrT7b9u+zx/adu3zdvzY9M1PRQAUUUUAFFFFABRRRQAUUUUAFFFFABRRRQAUUUUAFFFFABRRRQAUUUUAFFFFABRRRQAUUUUAFFFFABRRRQAUUUUAFFFFABRRRQAUUUUAFFFFABRRRQAUUUUAFFFFABRRRQAUVBqMjRafcyIcMkTMp9CAa8e/4SHWm+ZtRnyeTzVxhzHfgsvni03F2se0UVw3w11W/vbm5gu7h5lC7l3dq7mpkrOxhicPLD1HTkworB8Uardade6XDbhCtzPsk3Dtx0/Or2taxY6SkZunbfIdsaIpZmP0FLpf5fl/mc/W3z/r7jQorn38YaKLO3uEneQ3D+XHGsZ3lvTGMjpUw8TaY2pppyNK9wyB2URt8gPTPHFOzFdG1RXN+JvFMei65p2nPA7i7J3MqE7cY9PrWVY+Nraz1jV7fVp5RFBOgjKxMQiFQckgcc0o67f1t/mDdv69f8juaKxdZ8TaXpTxC7eQI4U+YsZKgE4HIFVtS8aaFYXUltLPK0kSCSTy4mYKh/iJA6UBdHR0Vh+JfEMGl+FZtdgU3EYiEkYAJ3ZGRVceMdKWxtZpTMJriMOsKxMWx3OMcCjuF1odJRXI6x44sLUaXLZq9zDfSFdwQ5XA7jsa0p/FOlQajBZTPLE07KsbPEwUsegzinZhzI3KK5rw7q1zPqGvrdOXisplWMAZwNmTWBeeOpLvwjLqlqr20kVwqvlD93eAcetJa287fjb/ADBu1/n+H/DHolFc5D400GRZCbiVDG6IweJlI3nCnBHQ1Y1XxVoumTSxXd0VMSq0hCEhQRkdPagE0zbornp/GGjRQwSeZMzTR+aqLCxYJnGSMcUr+IrWS9017fULYWd1G8mGRtzBVzwe2Pej+v6+4Lo6CiuH1Pxpb3OqaVa6VNKFnu1RmaJlV1zzgkVtp4s0ZtSWyE75eTylk8s7C/8AdzjHY00mwbSN2isFfFelSXstpbtLO8W4M6RMUBAzjOMGqGg+ONPvdJutQvA9ssFwYgPLbLc4XA7mkPyOtorAi8XaK9hdXjTvGloAZ1eNgyA9OCMmqv8Awnvh8llElwZANwj+zvuK/wB7p0oFdHU0Vj2HibR719tvdbv9GF0CVIzGc8/oavaVf2+pWSXlqxaF87WIxmnZhdFqiiikMKKKKACiivm74qeMvE1t461KztdWuILe3lMccaHAAFbUaLquyOvB4OWKm4xdrH0jmivmP4f+NvFEnjTSbebWLmaGe5SKSNzkFSea+nKK1B0mk2PG4KWEkoyd7hRVPWI7+SyddOnign7NIpI/SuO8OeINWjhudS8QajZizgupLXy4om3uwOBj8axWtzjfQ72iuU1Pxtp0Ph/UNRtRJJNZrloHjZWBPTIParB8X6bFpVvf3CXCJKgY/uW+UH8KBXR0dFcyutS3HjCxtrWcPY3Fr5ox/FwcGqtx4wD6xrWkxQyJJZW4eOTYeWwetD0X3/g7DTTf3fjb/M7CiuN8L+NtPubG2hvZ5ftbhuTCwVyCeAcYJrZPibR/sdldC5LR3u7yMKcttBJ+nANOSsyVJNXNmiubh8baBNZG8iuJWiyFQ+U2XY9lGOaS58U2dxpT3VheRwPHMsconibKk54x17daLMd0dLRXG+LvGljY6bew2c8jXkKqC6RMUViRxnGOhq8fFenWNtbpezO05hWSXZGW2A9zgUlqDdnb+un+Z0lFYd74q0e2mhgEzzyyoJFWKNmwp5BOBxVGz8ZWsviW80qWN4ordA3mshA5APPp1o/r7guv68zqqKwNO8XaLfXQt4ppFZ1LRGSJlEgHXBI9jVX/AIT3w55gX7TNhiVVvIfDMP4QcdaLBdHU0Vz9l4v0S7EWyd0aScQBXjZSHPQHI4zitOw1Szvry7tbaQvJaOEm4OFYjOPyNOwXRdooopDCiiigAooooAKKKKACiiigAooooAKKKKACiiigAooooAKKKKACiiigAooooAKKKKACiiigAooooAKKKKACiiigAooooAKKKKACiiigAooooAKKKKACiiigAooooAKKKKACiiigAooooAKKKKAIb+NprG4hT7zxMo+pFeTHwnrinb9kzjjINev0VUZOJ3YPH1MKmorc4v4d6JqGm3E895GI1ZdqjPJrtKKKTd3cwxOIliKjqS3OZ8c6fqt2+m3OlWkV3Jaz72jeYR5HHc/SsrxBpPiDWLuy1aTTDbz2u6M20OoBSysc53gcdOmK7uiktPvv/X3HO1f7rfn/AJnBXnh26/sWOOz0KSO8aXzfNGpASxPjGd+OaJNF8SG/0+4itxDexqi3d6l2AswB5DR/xce9d7RTTs7icbqxzfizT9Sm1bSdS063S5NpIfMjaQJ8pxzn8KzZfDuqSad4ni8mISak6NAPMHOFAOfSu2opW0a/rW3+RXVPt+l/8zzfXPDnie7D23km5t/IRYQL3y0jYNk5THzH3rR0rw5qlumsedFEDd6alvHiQHLhWBB9ByK7eim3e/mTGKVvI5abQ76T4dSaHhFvGtTEBu+Xdj1qhBp/iS11O21qLSYJZzZC0mtjdAbMHO4Njnp0ruKKG7tvuCikku39foefr4Z1q10+yuYoIp7xb97ua380Kq7wAQG9sVV1Lw94q1C/WS6tvNK36XCyNffJHGGJ2hMdQO/evSqKE7P+vL/IHG/9ev8AmznfC+k3thqOtTXSoqXcyPEVbOQEwc+nNc9/wjmvP4Zm0VrOEGO7WSKTzxiRQwJOO3Q16HRQnZp9rfhb/IbV1b1/G/8AmcT4n0cf2pq2p6g0MOnyWAjWRnGQ4DY4+p4rK0bw7qmoeDPOmRZL66mjZjIduYkBVT+IxXo11bQXUXlXMKSx5B2uMjIqRVVVCqoCgYAA4Aoi7f153/MJRv8A15WOQvNN1vT/ABDPqWm2MN+l3aiJ0ecRmNhjoSDkcVlJ4J1MQadAXjwsU/2hg33GdCAAO4zXotFLp/Xn/mFjzwaL4nu49DsLnTLa3t9NkRXnW5DF1XA3AY44HSk0bwnfWtwljfWE9zbJcPIlx/aGEG4k58vHUZ9a9Eop31uLlVrHIeErHXtFi/sOTTYZbFWbbeC4AJU9ymM5/GstPDuvrZmMWcJkstRa6tgZhi4VmBIP90gCvQ6KLu9+un4DstV6/jv+Z5/qnhzXNYXV7+4s4bW5uoVhhtxMGGAMZLfhWydFvv8AhKY9Q8uPyF0n7KTu58zdnGPT3rp6KOlgtrc8o1bR7yw0/QtOhkjTWCzQyQxtuLQsMNnHYAmvT9NtI7HT7ezhHyQxrGv0AxTja2xu/tZgjM4XaJCo3Aemamovpb+v6/zFy+9f+v6/yCiiikUFFFFABXz38UPh74mvvGt/qFjZi4t7mQyIyt0z2r6EorWjWdJ3R1YTFzws3KKPnDwH8OPFdv4v0y8ubEQwW1yk0jM2PlU5NfR9FFOtWlVd2PGYyeKkpTWwjjKke1cEfC+sR6cZI44XuoNVku4oTINsiMwPJ7Hiu+orFaO6/rW5yNXVn/XQ4S98Pa1q665fXVtFZXN7afZ4IFmDjpjLMPpVfU9J8V36wLLYn7OLPyvs6X4RVkB+8ePm4r0OihrS3T+v8xW1v/XT/I4rwx4d1Sxv9FmuY4lS0sBBLiQHD4PT161Ne6TrC+JNamgtY5bXUrRY1kMwUoyqRgj3zXX0U5Pm38/xdwiuXby/C3+RxieH9Qj07w5E8cIOn3fm3H7wYVMN09eorH8I6Q95q+sSWsiz6bbCSHTjn5QzLzg+nJ5r0plDKVYZB6io7W2t7WEQ20KQxjoqLgUN3bb63/EXLaKiun6HFR+HNYs9G8PS29vDLe6WCHtzIAr7gAfm9Riobzw1reojUdQmtobe6vJ4mFuJgwRUUjJbua9Aoovrf+un+Qcqtb+v61PObjQPEtrpOp6HZ6dbXMF46sl09wFK/dyCuOelE3hTVbfUZJhazXsFzAqSpFf+QEPOQRg7hXo1FCdv67aDcb/13OJsNJ1jw/rU1zpWlxXdrdQRI0bXIRoCgxjJHzDmk1jw/q95q2qosCC01S2VGm80ZhYAcY79K7eik9QStscKNH8QapPpceoafb2UWmhyHScOZWKFQAAPl65oTwzqg0LTLTyYfNt79Z5B5gwFDA5B9eK7qiq5ne/z/G5PIrW+X4W/U8+8Waa1nbeJNQvHiiNxLDLp5DAs0qIQMD1yeldF4C02bT/D0LXnN7cDzLhv7zdv0xWzc2tvdbPtEMcuxgy71BwR3qapj7sben4f1+CKkrtP+v6/zCiiigYUUUUAFFFFABRRRQAUUUUAFFFFABRRRQAUUUUAFFFFABRRRQAUUUUAFFFFABRRRQAUUUUAFFFFABRRRQAUVm+I9ZtdD003t1uYF1jRFHLuxwAPqazNJ8VrPqbabqmnS6XdeSZ0WSQOGjGMnIGB1HFCBux0tFcbB4+tJJ4JJNOuYtMuJTFDfMflZv8AdxkDjrVzUPF8NrqEsS2MstpBKsNxdK3EbscAbcZPJFOz0FzI6ais+LVI5tYbToI2k8uMPLIDwmfuj3zWhSHc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jfi1ND/YNvZyRbpbq6jjgk3bfKfcMPn2POK5HWrTVtJ1e5sdUvTrN7eaVItrcquxogNoK7R6+teqavpljq1k1nqFus8DclSSOfUEciqOieFtD0edp7GzKysu0vJI0hx6fMTiklo13v+Vv6fyB7p9v87nDa9PbS/BuwjtypeVkSJR1LiTkD34NaHiTQbyxs7tlvkWyu50ndCuX87cMKPYkAV0dr4M8N2uqDUodOC3AbeuZGKq3qFJwPyrWvbC1vJYJLiPeYGLICeAfXFXKV233d/y/yIUWkl2Vkeb291rempq88F6ls+nrHPNC0QYylwSUJPIAxgV6ZYytPZQTsMGSNXI9CRms7UvDei6jqCX95ZiS4XHzb2AOOmQDg/jWsoCqFUYAGAKV9NRqNmY2vWOvXVyj6XrKWUQXDIbcPk+uTWd4LvtZk1vVtN1a+S7+y7NjrEE65z0+ldXXJeFf+R38RfSL/wBmpFF2STVrzW7y2tb5LeKDbgGINnIqX7Dr3/QYT/vwKXSv+Rl1X/tn/wCg1t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OjstdEiltYQqDyPIHIrZooAKKKKACiiigAooooAKKKKACiiigAooooAKKKKACiiigAooooAKKKKACuS8K/wDI7+IvpF/7NXW1yXhX/kd/EX0i/wDZqANPSv8AkZdV/wC2f/oNbVYulf8AIy6r/wBs/wD0GtqgAooooAKKKKACiiigAooooAKKKKACiiigAooooAKKKKACiiigAoqC5vLW1Ki5uYYS3Te4XP50+3uILhPMt5o5U/vIwIoHZklFFFAgooooAKKKKACiiigAooooAKKKKACiiigAooooAKKKKACiiigAooooAKKKKACiiigAooooAKKKKACiiigAooooAKKKKACiiigAooooAKKKKACiiigAooooAKKKKACiiigAooooAKKKKACiiigAooooAKKKKACiiigAooooAKKKKACiiigAooooAKKKKACiiigAooooAKKKKACiiigAooooAKKKKACiiigAooooAK5Lwr/yO/iL6Rf+zV1tcl4V/wCR38RfSL/2agDT0r/kZdV/7Z/+g1tVzlpJdJ4p1EQQiRSY95J+78tb108yW7NBGJJOynvQBLRUFjJcSQ7rmIRPnoD2qITX32zy/sy+Tn7+aALlFV76S5jiDWsIlfPIJ7U+2aZrdWmjCSEcqO1AEtFU7aa+e5ZJrYJFzhs9adfy3ke37LbiXPXJxigC1RTA0nk7ivz4+771XsJryRn+1W4iAHy4PWgC3RVO7mvUnVbe2EkZ6sT0qxO0q27NEm+QDhfU0ASUVXsJLqSNjdQiJs8AHtUck18LwRrbKYc/fzQBcoqG9eeOHdbxCR8/dJ7UWbzyQBriMRyd1FAE1c3408RzaC9qsVrHP527O5iMYx/jWxDNfNeGOS2VYMnD5ri/i5/rNN+kn9KqCuzuy6lCriIwmrrX8iL/AIWJef8AQMg/7+n/AAo/4WJef9AyD/v6f8K4mit+SPY+m/szC/yfn/maPj3xguqaeIbjRN83/LOSOVvl9a0vDHjr7HpMUFnoiQoqgMHlbJPc1zn5UUciH/Z2Htbl0+f+Z23/AAsS8/6BkH/f0/4Uf8LEvP8AoGQf9/T/AIVxNFHJHsL+zML/ACfn/mezeFNVk1nR0vpIVhZnZdqnI4Natcp8PnmTwdG0EYkfzXwp+tdJZSXEkO65iET+gNc8lZnyeLhGFecY7Jsnoqms199u8s2yiDP3884qS+kuY4wbaEStnoTSOcsUVHbNK8KtMgRz1X0qvaTXz3DLcWyxxjowPWgC5RVW/lvIyv2W3EueuT0qbdJ9n3bP3m3O339KAJKKq2Mt5IW+1W4iA6YOc028mvkuFW3tlkjOMsT0oAuUVHctKsLNCm9+y1HYyXMkZN1CImzwAaALFFU2mvhe+WtsDBn7+e1S3slxHDut4hK+fuk0AT0VFaPM8Aa4jEcndRUEE1810UltlSLs+aALlFVr+W7jVTawCUk8gnGKljaQ24Z0Ak25K+/pQBJRVSymvZJGFxbiJR0IPWkvpr2OVVtrdZVI+Yk9KALlFMlaRYSyJufHC+9Q2Et1IrG6gERHQA5zQBZoqnNNfLdhI7ZWhyMvmprt5o7dmgjEknZSaAJqKgsnuJIN1zEI5Mn5Qe1RJNfG88trZRDn7+aALlFV7+S6jjU2sIlYnkE4wKkt2la3VpUCSY5X0NAElFU7Sa+e4ZZ7ZY4xnDA9aW/mvI2X7LbiUH72T0oAt0UzdJ5G7b8+Pu+9QafLeSb/ALVbiLGNuDnNAFqiqd1NfJcKsNsHj7sT0qe5aVLdmhj3yAcL60AS0VXsZLmSItdQiJ88AHtUbTX320Ri2HkZ+/mgC5RUF9JcRw7raESvnoT2p1o8zwK08Yjk7qO1AEtFU7ea+a7ZJbZUh5w+fyp1/LdxhfssAlJ65PSgC1RTI2kMIZlw+OV96rWE17I7C6t1iUD5SD1oAuUVTvZr2OVVt7cSIepJ6VYmaRbdmjTdJt4X1NAElFVrCS6kRjdQCI54APWmTTXy3gjjtlaHIy+aALlFQ3jzRwlreMSPn7pNFk88kIa4iEb/AN0GgCaiqcc18b0xtbKIMn5884p99JdRoDawiVs8gmgCzRUdu0rQK0qBJMcr6VXspr6SZluLZY0HQg9aALlFVL+a8jZfstuJQeuT0qdmkFvuVMybc7ff0oAkoqrYS3cm77VAIsdMHrTbqa+S5VILZXiOMsT0oAuUVFdNKkLNDGHfstMsZLiSItcwiJ89AaALFFU/Ovvt3l/Zl8jP389qlvpLiOLdbQiV89CaAJ6KitGmeBWnjEcndR2qC2mvnuSk1sqRdmzQBcoqrfy3cYX7LbiUn72T0qZWk+zhimJNuSvv6UASUVUsZryR2FzbiJR0IPWi6mvEuEWC3EkZHzMT0oAt0UUUAFFFFABRRRQAUUUUAFFFFABRRRQAUUUUAFFFFABRRRQAUUUUAFcl4V/5HfxF9Iv/AGautrkvCv8AyO/iL6Rf+zUAaelf8jLqv/bP/wBBrarF0r/kZdV/7Z/+g1tUAFFFFABRRRQAUUUUAFFFFABRRRQAUUUUAFFFFABXn/xc/wBZpv0k/pXoFef/ABc/1mm/ST+lXT+I9HKf97j8/wAmcJRRRXQfZBRRRQAUUUUAeq/DP/kVIv8Arq/866auZ+Gf/IqRf9dX/nXTVzS3Z8Njv95n6sKKKKk5QooooAKKKKACiiigAooooAKKKKACiiigAooooAKKKKACiiigAooooAKKKKACiiigAooooAKKKKACiiigAooooAKKKKACiiigAooooAKKKKACiiigAooooAKKKKACiiigAooooAKKKKACiiigAooooAKKKKACiiigAooooAKKKKACiiigAooooAKKKKACiiuY+J97qmn+Dby80guLmLa2U+9t3DOPwzSbtuNK509FeE6h4l8Y689x4p0rUL7TNHsJYoYrZ42BuyWwxIxnoa9v06aS4sLeeRdryRKzL6EjpV8rtdmcZpvQnoooqSwooqJLi3eZoUniaRfvIHBYfhQBLRUK3Vq05t1uITMOsYcbh+HWle5t0nWB7iJZW+6hcBj+FAEtFNMiBxGXUORkLnk06gArkvCv/I7+IvpF/wCzV1tcl4V/5HfxF9Iv/ZqANPSv+Rl1X/tn/wCg1tVi6V/yMuq/9s//AEGtqgAooooAKKKKACiiigAooooAKKKKACiiigAooooAK8/+Ln+s036Sf0r0CvP/AIuf6zTfpJ/Srp/EejlP+9x+f5M4Siiiug+yCiiigAooooA9V+Gf/IqRf9dX/nXTVzPwz/5FSL/rq/8AOumrmluz4bHf7zP1YUUUVJyhRRRQAUUUUAFFFFABRRRQAUUUUAFFFFABRRRQAUUUUAFFFFABRRRQAUUUUAFFFFABRRRQAUUUUAFFFFABRRRQAUUUUAFFFFABRRRQAUUUUAFFFFABRRRQAUUUUAFFFFABRRRQAUUUUAFFFFABRRRQAUUUUAFFFFABRRRQAUUUUAFFFFABRRRQAUUUUAFedfGy38cXOkiHwsqPbMq+eq/63du/h74r0WuW+K19qmn+BdQutHk8q6VRiTugLAE/lUTdrMqKu7HDXWi/F3WrGDStQk0qzsS8bSPCQJFCkHjHfivXbKE29nDAzmQxxqpY9WwMZrxHRfC+kXKWl5J8Vb6WVyrlRIMMc9Ote32ihLWJVkMgCABz/Fx1rolomvM5qerT8iSiiisjc5D4qa3daRoUUVj5gubydYFMYywBOCR781ztjqtn4btr2CXSriy1b7G00U9w5kM+MZ+Yjrk9K7LxtoUut6fD9klWK8tZlngZvu7lOcH2OKxT4Z1rxBq6XvihbGCKG3aGOK1cvuLYyxJAx0pJO0l3v91tPxB/En2/O/8Akc7qOlppngGx8TwzS/2skizPcFzuk3PjafUYPSpNdZvtGoy3UFx/ahvI5bWUIflgDAnaewxnPtWkvhXxPc6da+HL+aw/se3l3GdHYzSoCSFK4wOcd+1db4i02e/hgtbcRJGXHnSH7wQdh9elaNq91308lp92xnFOyv0Wvm9fvOW03xNZR6xPqOox3Uj4VFMcRZIIz0cnsGHP4V38TrJGsiHKsAwPqDXE6t4W1X7VqFvpn2MadqUccUxkch4lUEfKAOeveuztIfs9pDbg5Ecapn1wMVN04r+v61KSaZl674ittIuUt5rLUJ2dd26C3LqB9R3rA8AXyaj4r1+6jhmiVhF8sqFW/i7Gu4IB6iuS8K/8jv4i+kX/ALNSKJk1GOw8S6l5kNxJv2Y8qMtj5e9Xf+Eitv8Anyv/APwHNJpX/Iy6r/2z/wDQa2sD0FAGN/wkVt/z5X//AIDmj/hIrb/nyv8A/wABzWzgegowPQUAY3/CRW3/AD5X/wD4Dmj/AISK2/58r/8A8BzWzgegowPQUAY3/CRW3/Plf/8AgOaP+Eitv+fK/wD/AAHNbOB6CjA9BQBjf8JFbf8APlf/APgOaP8AhIrb/nyv/wDwHNbOB6CjA9BQBjf8JFbf8+V//wCA5o/4SK2/58r/AP8AAc1s4HoKMD0FAGN/wkVt/wA+V/8A+A5o/wCEitv+fK//APAc1s4HoKMD0FAGN/wkVt/z5X//AIDmj/hIrb/nyv8A/wABzWzgegowPQUAY3/CRW3/AD5X/wD4DmuN+JOoR372Jjhni2B8+bGVznHSvS8D0FcB8XP9Zpv0k/pV0/iPRyn/AHuPz/JnCUUUV0H2QUUUUAFFFFAHongPV4bLw5HA9tdyESOcxxFh19a3f+Eitv8Anyv/APwHNU/hoB/wikXH/LV/510uB6CuaW7Phsd/vM/VmN/wkVt/z5X/AP4Dmj/hIrb/AJ8r/wD8BzWzgegowPQVJym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pyeILd3VRZ34yQP+Pc1r4HoKXA9BQAUUUUAFFFFABRRRQAUUUUAFc78RptFh8IXsmv25ubDaPMhHWTkYA/HFdFXF/ELUPDOp6Nqmh6jqyWslvGJJWHWH5hhvzxUT2KjueaaDaeBGstQ1K+8AvYnTpYtsXmfP8z4B+9jjrXvGnPFJYW8kC7YmiUoPRccV812M0N/rUltqvj6wksbuaMztHDh59rZUfe45r6VsVhSygS3/ANSI1Cf7uOK6JfBf+tjmpv3rE1FFFZG4UUUUAFFFFABRRRQAVyXhX/kd/EX0i/8AZq62uS8K/wDI7+IvpF/7NQBp6V/yMuq/9s//AEGtqsXSv+Rl1X/tn/6DW1QAUUUUAFFFFABRRRQAUUUUAFFFFABRRRQAUUUUAFef/Fz/AFmm/ST+legV5/8AFz/Wab9JP6VdP4j0cp/3uPz/ACZwlFFFdB9kFFFFABRRRQB6r8M/+RUi/wCur/zrpq5n4Z/8ipF/11f+ddNXNLdnw2O/3mfqwoooqTlCiiigAooooAKKKKACiiigAooooAKKKKACiiigAooooAKKKKACiiigAooooAKKKKACiiigAooooAKKKKACiiigAooooAKKKKACiiigAooooAKKKKACiiigAooooAKKKKACiiigAooooAKKKKACiiigAooooAKKKKACiiigAooooAKKKKACiiigAooooAK82+MHibw74UtpTc6NDdaheoOWt1KyLuGQzfhXpNcx8TLrSbDwndXuraamoRRhdsJXl2yMAHtziplpZjWp5leeOPh5JbQpoHhGK61V5EWOM2CqMlhk59q9tsGdrGBpIhC5jUtGP4TjpXiVv8QfGMbPN/wgmj21ta3KQTuchocsBzj617faSGa1ilbbl0DHb05Hatmvd+ZhTeu/QlooorM2CiiigAooooAKKKKACuS8K/8AI7+IvpF/7NXW1yXhX/kd/EX0i/8AZqANPSv+Rl1X/tn/AOg1tVgafPDD4n1NZJApby9oPf5a3JZY4ozJIwVR1JoAfRUcE0U6b4XDrnGRTPtdt53k+cvmf3e9AE9FR3E8Vum+aQIucZNOikjljEkbBkPQigB1FQxXdvLKYo5VZx1Apbi5gt8edIqZ6ZoAlopA6lN4b5cZzUVvdW9wSIZVcjrjtQBNRUM11bwyCOSVVY9AakkkSOMyOwVAMkmgB1FR29xDcKWhkDgHBIprXdss3ktMok/u0ATUUyeaOBN8rhF9TRDLHNGJInDKe4oAfXn/AMXP9Zpv0k/pXdJd27zmFZlMg/h71wvxc/1mm/ST+lXT+I9HKf8Ae4/P8mcJRRRXQfZBRRRQAUUVj614htNKvBazwzu5QPlMYwaqMXJ2QHtvwz/5FSL/AK6v/OumrxHwl8YdA0fRksZ9N1J3V2YlFUjk/Wtb/hevhv8A6BWq/wDfCf8AxVZyw1W/wnyWLwGJnXnKMHZtnoGu+KfDmhTpb6zrVjYSuu5UnlCkj15q5o+qadrFkL3S72C8tiSolhfcpI6jNeCfFj4qeFvEXhG4s00e7F00sBSSaNOFWVWIznPQEfjXVW3xv8J28flWui6hFGDwscUaj8gaPq1S3w6mTy2vyq0Hc9doryf/AIXr4b/6BWq/98J/8VSH47eG8f8AIK1X/vhP/iqn6tV/lI/s3FfyM9ZorK0XXbLU9DsdWUtBFeRCWNZPvAHscVp708vzNw2Yzn2rFqzscUouLaY6iobe5t7gkQyq+OuKJru3hkEcsyq56A0hE1FNlkSNC8jBVHUmm288NwpaGQOB3FAElFQm7thP5BmUSdNvenzzRQJvlcIvqaAH0UyGWOaMSRMGU9xTI7u3klMKTKzjqtAE1FRXFxDbgGaQID0zT1kRoxIrAoRkH2oAdRUMF1bzuVilV2HUCie6t4GCzSqjHoDQBNRTWdVQuzAKBnNMt7iG4BMMgcDrigCWioXu7dJhC8yiQ/w0+aWOGMySsFQdSaAH0UyCaKePzIXDrnGRTBd27T+SJlMn92gCaio7i4ht1DTSBATgE06ORJIxIjBkIyDQA6ioYbq3mkMccqs46gUXF1b25AmlVCemaAJqKbvXZv3DbjOajt7q3uM+TKr464oAmoqGW6t4pRHJKquegNSSyJHGZJGCoOpNADqKjt54bhC8Mgdc4yKabu3E/kGZfM/u96AJqKjnmigTfM4Rc4yaWGWOaMSRsGU9CKAH0VDHd28kxhSZWkGcqKW4uYLcAzSKmemaAJaKarqyB1bK4zmo7e6t7hisMquR1AoAmoqGe6t4XCSyqjHoDUjyIkZkZgEAyT7UAOoqK3uIbgFoZA4HXFI93bJMIWmUSHovegCaimTSxwp5krBV9TRBNHMm+Jw6+ooAfRUK3du0/kLMpk/u96dcXENuoaaQID3NAElFNjkSSMSIwZT0IqOC7t5nKRSq7DqBQBNRUNxdW9uQJpVQnpmpC6iPzCw2Yzn2oAdRUVvcwXGfJkV8dcUkt3bxSiKSZVc9AaAJqKbLIkSF5GCqOpNNgninTdC4dfUUASUVB9rtvP8AI85fNzjb3p880UCb5nCL6mgCSimQyRzRiSNgynoRTIru3llMUcys46gUATUVFcXMFuAZpFTPTNPDqYxIGGzGc+1ADqKhguredisMquR1xRLdW8MixySqrt0B70ATUUUUAFFFFABRRRQAUUUUAFcx8UG0aPwXfSa6ZhZoFZvJOHJDAgD3ziunrmfidpV1rXgy+0+xtUubmRQYkd9g3BgRz+FRO9tCoWvqeH61dSalr1tq2p6Pr2iaJfSRLORMCkuG+UuAO5r6QsVhWygW3OYRGojP+zjivFNc0/4yaxoEWj3mlaSYVZDIROAX2kEDpx0r0P4dSeMTbzQeKdPs7NIlRbYQSh8gDnOB9K6NOVxXR/gc0bqSbXQ66iiisjcKKKKACiiigAooooAK5Lwr/wAjv4i+kX/s1dbXJeFf+R38RfSL/wBmoAv6dDFL4n1NpI1Yr5e0nt8tbksccsZjkUMp6g1j6V/yMuq/9s//AEGtqgBkMMUKbIkCLnOBTPstv53neSnmf3sc1NRQBHPDFOu2aNXXOcGnRxpHGI41CqOgFOooAhjtbeOQyRwornqQOaWe3gnx50SvjpkVLRQAgVQmzaNuMYqOC2ggJMMSoT1wKlooAiltbeVw8kKsw6EinvGkkZjdQyEYINOooAjghhgUrDGqA9QKa1rbtN5zQoZP72OamooAZNFHMmyVA6+hoijjiQJGgVR2FPooAhS1t0mMywoJD/EBzXC/Fz/Wab9JP6V6BXn/AMXP9Zpv0k/pV0/iPRyn/e4/P8mcJRRRXQfZBRRRQAVwPxC/5Dyf9cF/ma76uB+IX/IeT/rgv8zXRhvjGjnaKKK9AZBcWlrcMGngSQgYBYVJBDFBH5cMaonoKfRQKyCkPQ0tIehoGfWXwzt4Z/h1oHnRK+LKPGR04rqNi+X5e0bcYx7Vznws/wCSdaD/ANeUf8q6Wvn6nxs+AxH8WXq/zIoLeCAnyYlTPXApJbW3lkEkkKMw6EipqKgxGyRpIhR1DKeoNNghigUrDGqA9hUlFAEJtbczecYUMn97HNPmhjmTZKgdfQ0+igBsUccKBI1Cr6Co0tbeOUypCiuf4gOamooAjnt4ZwBNGrgdMinKirGI1UBQMY9qdRQBFDbQQsWiiVCepAontreZg00Suw6EjpUtFADWRWQoygqe1Ngt4YARDGqA9cCpKKAIXtbd5RK0KGT+8RzT5Yo5UMciBlPY0+igBkMUcKbIkCL6CmLa26zecIUEn97HNTUUARzwQzqFmjVwDkAinRxpHGI0UKoGABTqKAIora3ikMkcKqx6kCie2gnIM0SuR0yKlooATauzZtG3GMVHBbwQZ8mJUz1wKlooAhltbeWQSSQozjoSKkkjSSMxyKGQ9QadRQBHBDFAu2GNUXOcCmm1t/O87yU8z+9jmpqKAGTQxTJslRXXOcGlijjiQJGoVR0Ap1FAEMdrbxymVIUVz1YDmnT28M4HnRq+OmRUlFACKqqmxVAXGMVHBbW8DFoYlQnrgVLRQBFNbW8zhpYldh0JFPdEeMxsoKkYI9qdRQBHBBDACIY1QHrgU17W3eUTNChkHRiOamooAZNFHMmyVA6+hohijhTZEgRfQU+igCFbW3WbzlhQSZzuxzTp4IZ1CzRq4HYipKKAGxosaBEUKo6AVHDa28Ll4oURj1IFTUUART20E5BmiVyOmRTyimPyyo24xj2p1FAEUFvDBnyY1TPXApJbW3klEkkKM46EjmpqKAGyxpIhSRQynqDSQQxQrthjVF9BT6KAIfstv53neSnmZzuxzT5oYpk2yxq6+hp9FADYo0iQJGoVR0AqOO1t45DJHCiuepA5qaigCKe3hnx50avjpkU8Ioj8sKNuMY9qdRQBFDbQQktFEqE9cCiW2glkEkkSs46EjpUtFABRRRQAUUUUAFFFFABRRRQAV5B4t+KepeEtU1ix1XTJXkWVTp7bP3Tx8ZyRznrXr9c58R7zStN8J3l9q2nx30MYGIWXO9sjA/PFS3Z3GlfQ5O0+NvhKd4YjDqIkkKr/AKjgE/jXplvKs0EcyZ2uoYZ9DXkUXjDx5pP2bUvEPgzTrfRHdFZoMeZEGIAJG4+vpXrtvLHPbxzRHMbqGU+xHFbSStexjCTvZsfRRRWZqFFFFABRRRQAUUUUAFcl4V/5HfxF9Iv/AGautrkvCv8AyO/iL6Rf+zUAaelf8jLqv/bP/wBBrarF0r/kZdV/7Z/+g1tUAFFFFABRRRQAUUUUAFFFFABRRRQAUUUUAFFFFABXn/xc/wBZpv0k/pXoFef/ABc/1mm/ST+lXT+I9HKf97j8/wAmcJRRRXQfZBRRRQAVwPxC/wCQ8n/XBf5mu+rgfiF/yHk/64L/ADNdGG+MaOdooor0BhRRRQAUh6GlpD0NAH1v8LP+SdaD/wBeUf8AKulrmvhZ/wAk60H/AK8o/wCVdLXz9T42fAYj+LL1f5hRRRUGIUUUUAFFFFABRRRQAUUUUAFFFFABRRRQAUUUUAFFFFABRRRQAUUUUAFFFFABRRRQAUUUUAFFFFABRRRQAUUUUAFFFFABRRRQAUUUUAFFFFABRRRQAUUUUAFFFFABRRRQAUUUUAFFFFABRRRQAUUUUAFFFFABRRRQAUUUUAFFFFABWP4y0GHxJ4dutImkaITKNsi9UYHIP5itiub+JetXmgeD7zUrFV+0IFVGYZVCWAyfzqZWtqVG9ziF8D/ELVDBpPiDxNBJo8MisxjjxJMFOQCc+1er20KW9vHBGMJGoVR6ADFeJWPivxFouma4bzxHDfXkU0H2eTy12tukwwUdOle06ZLJPp1tPKMSSRKzD0JHNbO/L/W7RhDlvp/SLFFFFZmpHdTw2ttJcTuI4o1LOx6ADrXE+G/G8+o6tq/2q2Fvp9nH5sRP3mQD7341q/EDStY1jT4LTS5IVj8wNOkjbRIoP3c+lcGlh4iu/FHiDTGhs0d7BY2WJ+Au0YC8elTd6+j/AC3B9PVfmkbw8XeIILK18RXlpAujXEuzyh/rIlJwGJ789sVc1LxRqi3V3e2iwHTrK6W1kjZfnkYsASD2xkVzOoaxaar8P7HwzaOG1eSRYXtB/rIyr5JYdhgV0fi3w/Y26iWOSbzrt1AtkY7ZJAR8/wCHB/CtWknptey89vv6mabaV+135b/d/wAA6HTtUm1DWpY7bZ9igUBnI5dz2B9u9bNeRanbx6bc6na3V7PDqMKRPp6JKyiaUgliAOGyccV6tp5kawtzNnzTEu/PrjmpsuVNDTd7MnJA6kCuS8K8+NvEWOeIv/Zq1Nd8N2OsXKXF1LeI6LtAhuGQY+gNYHgCwh03xXr9rA0rIoiwZHLH+LuaRZu6UR/wkuq8/wDPP/0GtrcPUVzKabBqHiXUvOeZdmzHlyFf4farv/CN2P8Az2u//Ahv8aANncPUUbh6isb/AIRux/57Xf8A4EN/jR/wjdj/AM9rv/wIb/GgDZ3D1FG4eorG/wCEbsf+e13/AOBDf40f8I3Y/wDPa7/8CG/xoA2dw9RRuHqKxv8AhG7H/ntd/wDgQ3+NH/CN2P8Az2u//Ahv8aANncPUUbh6isb/AIRux/57Xf8A4EN/jR/wjdj/AM9rv/wIb/GgDZ3D1FG4eorG/wCEbsf+e13/AOBDf40f8I3Y/wDPa7/8CG/xoA2dw9RRuHqKxv8AhG7H/ntd/wDgQ3+NH/CN2P8Az2u//Ahv8aANncPUUbh6isb/AIRux/57Xf8A4EN/jR/wjdj/AM9rv/wIb/GgDZ3D1FcB8XP9Zpv0k/pXTf8ACN2P/Pa7/wDAhv8AGuN+JOnQae9iIWmbeHz5khbpjpmrh8R6OU/73H5/kzkKKKK6D7IKKKKACuB+IX/IeT/rgv8AM131cD8Qv+Q8n/XBf5mujDfGNHO0UUV6AwooooAKQ9DS0h6GgD62+FhH/CutB5H/AB5R/wAq6XcPUVw3w30KzufAOiTPJchms0JCzMB+Wa6D/hG7H/ntd/8AgQ3+NfP1PjZ8BiP4svV/mbO4eoo3D1FY3/CN2P8Az2u//Ahv8aP+Ebsf+e13/wCBDf41Bi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pcj1FYv8Awjdj/wA9rv8A8CG/xpyeHbFHVhLd5Bz/AK9v8aANiiiigAooooAKKKKACiiigArE8c3+nab4WvbvVrRruyVP3sSgEsM+9bdcz8TtHvNd8GX2n2Mqx3DKGTecKSpBwfbioqfCVDc8R0zWfhLp2qx6pH4b10neGiSUExg9sZPNe7eCvFmj+LNOa70mYkRnbJEy7XjPoRXkd74l8QeKbaw8LyaTpemPBPEZ7lr6IqoRgfkGfavRPBPh2+0vxjruqSxxpaXiwiEowPmFQdzED1zXR0ae2tvw/P8AQ5Yt3ut9L/15HbUUUVkdAU0RoHMgRQ56tjk06igCFbW1WYzLbQrIerhBu/OpGjRmVmRWZfukjpTqKAI5IIJJBJJDG7jozKCRUlFFABXJeFf+R38RfSL/ANmrra5Lwr/yO/iL6Rf+zUAaelf8jLqv/bP/ANBrarF0r/kZdV/7Z/8AoNbVABRRRQAUUUUAFFFFABRRRQAUUUUAFFFFABRRRQAV5/8AFz/Wab9JP6V6BXn/AMXP9Zpv0k/pV0/iPRyn/e4/P8mcJRRRXQfZBRRRQAVwPxC/5Dyf9cF/ma76uB+IX/IeT/rgv8zXRhvjGjnaKKK9AYUUUUAFIehpaQ9DQB9b/Cz/AJJ1oP8A15R/yrpa5r4Wf8k60H/ryj/lXS18/U+NnwGI/iy9X+YUUUVBiFFFFABRRRQAUUUUAFFFFABRRRQAUUUUAFFFFABRRRQAUUUUAFFFFABRRRQAUUUUAFFFFABRRRQAUUUUAFFFFABRRRQAUUUUAFFFFABRRRQAUUUUAFFFFABRRRQAUUUUAFFFFABRRRQAUUUUAFFFFABRRRQAUUUUAFFFFABRRRQAVyfxZt9Tu/A97b6Us7TvsUrBneV3DOMe1dZXnPxs17xXo+khfD2lvNG6qZLqPloju6Y9/wCtTK2ifdFR01PK9f8ACek6Dq0um/8ACParPfS3MU2mzBWdCu8ZV/cAV9JaaHXTrZZEEbiJQyj+E46V5LeeIPihrVtb2UPg3+zpHdM3rnJjXIyefUV67ZLMlnClw++ZUUO3q2OTWzvyWfc5oJcya7EtFFFZm4UUUUAFFFFABRRRQAVyXhX/AJHfxF9Iv/Zq62uS8K/8jv4i+kX/ALNQBp6V/wAjLqv/AGz/APQa2qxdK/5GXVf+2f8A6DW1QAUUUUAFFFFABRRRQAUUUUAFFFFABRRRQAUUUUAFef8Axc/1mm/ST+legV5/8XP9Zpv0k/pV0/iPRyn/AHuPz/JnCUUUV0H2QUUUUAFcD8Qv+Q8n/XBf5mu+rgfiF/yHk/64L/M10Yb4xo52iiivQGFFFFABSHoaWkPQ0AfW/wALP+SdaD/15R/yrpa5r4Wf8k60H/ryj/lXS18/U+NnwGI/iy9X+YUUUVBiFFFFABRRRQAUUUUAFFFFABRRRQAUUUUAFFFFABRRRQAUUUUAFFFFABRRRQAUUUUAFFFFABRRRQAUUUUAFFFFABRRRQAUUUUAFFFFABRRRQAUUUUAFFFFABRRRQAUUUUAFFFFABRRRQAUUUUAFFFFABRRRQAUUUUAFFFFABRRRQAVzXxN1i+0HwbfalpsKS3UagIHGVBJAyR+NdLXK/FeWwj8C6j/AGibnyGQKVt32uxJAAB7c1FT4SobnF6XonxKultryX4iaeEkKu0Sjt3WvWrZXW3jWRw7hQGYdzjrXzT4e0CxtbDUb7UrTW7RtLmh22o1Lsz4GTjt6V9I6W6SaZayR7tjQqV3HJxiuiW2hzUm76lmiiisjcKKKKACiiigAooooAK5Lwr/AMjv4i+kX/s1dbXJeFf+R38RfSL/ANmoAtWkVxJ4p1FoZ/LVTHvGPvfLW9dJLJbskMnlyHo3pWVpX/Iy6r/2z/8AQa2qAILGOeKHbcTea+fve1Qi3vPtnmfav3OfuYq7RQBXv4riWILbzeS2eT7U+2SVLdUlk8yQDlvWpaKAKdrb3kd00k115kZzhMdKW/huptv2a48nHXjrVuigBiq/k7S+Xxjd71XsILuFnNzc+cD0GOlW6KAKd3b3kk6tDdeWg6rjrVidJHt2SOTZIRw3oakooAr2EVxDGVuZ/OYng+gqKS3vDeCRbrEOfuYq7RQBDexzSw7bebynz96izjmjgCzy+a/dqmooApw294t6ZZLrdDk4TFcX8XP9Zpv0k/pXoFef/Fz/AFmm/ST+lXT+I9HKf97j8/yZwlFFFdB9kFFFFABXA/EL/kPJ/wBcF/ma76uB+IX/ACHk/wCuC/zNdGG+MaOdooor0BhRRRQAUh6GlpD0NAH1Z8O4bqb4deHvs1x5OLJM8deK6zbJ9n2b/wB5txu9/Wue+Fn/ACTrQf8Aryj/AJV0tfP1PjZ8BiP4svV/mVLCC6iLfaLnzgenHSkvLe8kuFeC68qMYyuOtXKKgxI7lJHhZYpNjno3pUdhFcQxlbifzmzwasUUAU2t7w33mi6xDn/V4qW9jnlh2283lPn71T0UARWcc0cAWeTzH7tUEFveLdmSS63xdkxVeXxF4fhleKXXNNjkRirq10gKkdQRnim/8JN4c/6D2l/+Baf41XLLsX7KfZl2/huZlUW1x5JB5OOtSxrItuEZ90gXBb1PrWa3ibw7tO3X9Lz2/wBLT/GvPZPGniAeOBo6+IvDn2E/vfO3rgJ/dzu64pqnJlww85X0PTbKC7ilZri581T0GOlJfQXksqNb3XlKByMdaqL4m8O7Ru1/Sycc/wClp/jS/wDCTeHP+g9pf/gWn+NLll2J9lP+VmnKsjQlUfa+OG96hsIbmFWFzcecT0OOlVI/Enh6SRY01zTGdiFVRdISSegHNalJprcmUZR3RTmt7xrwSR3WyLumKmu45pICkMvlv2b0qaikSQWUc0UG24m818n5qiS3vBeeY11mHP3MVcooAr38VxNEFtp/JYHk46ipLdJEt1SSTfIBy3qakooAp2lveR3DPNdeZGc4XHSlv4LuZl+zXPkgdeOtW6KAGbX8nbv+fGN3vVfT4LqEv9pufOz046VbooAp3VveSXKvDdeXGOq461PcpK9uyRSbJCOG9KlooAr2MVxFEVuJvObPXHaozb3n20Si6xDn/V4q5RQBBfRzyw7bebynz972p1qkscCrNJ5jjq3rUtFAFO3t7xLxpJLrfEc4THSnX8N1MF+zXHkkdeOtWqKAGRq6wBWfL4+971WsILuF3NzdecCOBjpVyigCnewXksqtb3XlKOox1qxMsjW7JHJtkK4DehqSigCtYQ3MKMLmfziTwcdKZNb3jXgkjutsQIymOtXKKAIbyOaSArBL5T/3qSyjmihCzzea/wDeqeigCnHb3i3xla63Q5OI8U+/huZowLefyWzycVZooAjt1kSBVkfe4HLetV7K3vIpmae681D0XHSrlFAFS/gu5mT7Pc+SB1461OyyG32B8Sbcbvf1qSigCrYQ3UO77Tcednpx0pt1b3klyskN15cYxlMdauUUARXSSyQssMnluejelMsYriKIrcTea2etWKKAKf2e8+3eb9q/c5/1eKlvo55YdtvN5T5+9U9FAEVokscCrNJ5jjq3rVe2t7xLlpJbrzIz0THSrtFAFXUIbqYL9muPJx1461MqyC3CF8ybcbvf1qSigCpYwXcTsbi580HoMdKLuC7kuEeG58uMfeXHWrdFABRRRQAUUUUAFFFFABRRRQAVznxJj0eXwjdxa5M0Fo+0GRPvK24YI/HFdHXN/EnTbHVvCF5Y6heLZxyAbZ26IwIIP51M9v6/r0KjueZXnw/1DTjJqfiTxdLNo0ksTTBYQHmwwKBvxxXtdj5P2KH7P/qfLXy/93HFeQSeHPiZ4itbTQdZvtNXSInRpLmLO+dVII/lXsFpCltaxW8edkSBFz6AYrZ/Da/X+rnPBap26f1YlooorM2CiiigAooooAKKKKACuS8K/wDI7+IvpF/7NXW1yXhX/kd/EX0i/wDZqANPSv8AkZdV/wC2f/oNbVYulf8AIy6r/wBs/wD0GtqgAooooAKKKKACiiigAooooAKKKKACiiigAooooAK8/wDi5/rNN+kn9K9Arz/4uf6zTfpJ/Srp/EejlP8Avcfn+TOEoooroPsgooooAK4H4hf8h5P+uC/zNd9XA/EL/kPJ/wBcF/ma6MN8Y0c7RRRXoDCiiigApD0NLSHoaAPrf4Wf8k60H/ryj/lXS1zXws/5J1oP/XlH/Kulr5+p8bPgMR/Fl6v8woooqDEKKKKACiiigD458aon/CZ658i/8hCbt/tmsjy0/uL+VbHjX/kc9b/6/wCb/wBDNZNfRQ+FH6FS+CPohvlp/cX8qoG0u/tvn7otvTGO1aNFMpq43y0/uL+VHlp/cX8qdRQMu+G0T/hJNK+Rf+P2Ht/tivs6vjPw3/yMml/9fsP/AKGK+zK83MN4nzWf/FD5hRRRXnHz4UUUUAFFFFABRRRQAUUUUAFFFFABRRRQAUUUUAFFFFABRRRQAUUUUAFFFFABRRRQAUUUUAFFFFABRRRQAUUUUAFFFFABRRRQAUUUUAFFFFABRRRQAUUUUAFFFFABRRRQAUUUUAFc/wDETSZNb8IX2mxz2sDSpxLcrlEwQcnkV0Fct8VNN1DVfBF9Z6arvOwU+WpwZAGBKj8M1FT4SobnnfhfT/GnkJDY/E3TLi0snVJCUOAM427t2Oele02wYW0YkcSPsG5h0Y46182WEzzvqnh7RPCeoWjahPBtja3KrDskySxr6P02F7fTra3kbc8cSox9SBiuiWsb/wBbanNT3t/XkWKKKKyNyrqmoWum2bXd5L5cS9TjP6VS0HxJpGttIun3W54vvo6FGA9cHnFaN3FbSwn7VHE8S/MfMAIGO/NeZX7Nf6prvifR4vJtLSwkt4pUXHnvxkjHXGCKTdr+jf8AXz0Czdrd1/X6nbweLNBm1QabHfKZy21TtOxj6BuhNTXniPSLTU106e62zsQPukqpPQFugP1rgNds7O3+EFhcW8aLNEySRyKBu3mTk59eTVjXdP1S2ttShks0kiu7pLwXJbAUBg2w+/HH1q3HlbT6O35f5kKTaTXVXPRDfWwv1sfMzcMpfaBnA9/SrNeaaZr2oWM2o6iNOS5ESxyXcsku1kiIJUAY5IGc16PbTLcW0U68LIgcfQjNJrQcZXJK5Lwr/wAjv4i+kX/s1aevXXiKC5RdI0u2u4SuWeS42ENnpjFYPw/kvpfFWvvqFvHb3BEW5EfcB97vSKN7Sv8AkZdV/wC2f/oNbVcus2oxeJdS+wWsc+dm7e+3Hy1d+1eIv+gXbf8Af/8A+tQBt0VifavEX/QLtv8Av/8A/Wo+1eIv+gXbf9//AP61AG3RWJ9q8Rf9Au2/7/8A/wBaj7V4i/6Bdt/3/wD/AK1AG3RWJ9q8Rf8AQLtv+/8A/wDWo+1eIv8AoF23/f8A/wDrUAbdFYn2rxF/0C7b/v8A/wD1qPtXiL/oF23/AH//APrUAbdFYn2rxF/0C7b/AL//AP1qPtXiL/oF23/f/wD+tQBt0VifavEX/QLtv+//AP8AWo+1eIv+gXbf9/8A/wCtQBt0VifavEX/AEC7b/v/AP8A1qPtXiL/AKBdt/3/AP8A61AG3Xn/AMXP9Zpv0k/pXS/avEX/AEC7b/v/AP8A1q474ky6hK9j9vtY4CA+zY+7PTNXD4j0cp/3uPz/ACZyFFFFdB9kFFFFABXA/EL/AJDyf9cF/ma76uB+IX/IeT/rgv8AM10Yb4xo52iiivQGFFFFABSHoaWkPQ0AfW/ws/5J1oP/AF5R/wAq6WuE+G9xri+AtEW30+CSIWabWM2CR9MV0H2rxF/0C7b/AL//AP1q+fqfGz4DEfxZer/M26KxPtXiL/oF23/f/wD+tR9q8Rf9Au2/7/8A/wBaoMTborE+1eIv+gXbf9//AP61H2rxF/0C7b/v/wD/AFqANuisT7V4i/6Bdt/3/wD/AK1Kt14h3DOmW2M/89//AK1AHyp41/5HPW/+v+b/ANDNZNani4yN4t1hpVCyG+l3KDkA7jkVl19DH4UfoNL4I+iCiiiqNAooooAv+G/+Rk0v/r9h/wDQxX2ZXxjoBYa/ppQAuLuLaD3O8V9aNdeIdxxpltj/AK7/AP1q8zMN4nzWffFD5m1RWJ9q8Rf9Au2/7/8A/wBaj7V4i/6Bdt/3/wD/AK1eefPm3RWJ9q8Rf9Au2/7/AP8A9aj7V4i/6Bdt/wB//wD61AG3RWJ9q8Rf9Au2/wC//wD9aj7V4i/6Bdt/3/8A/rUAbdFYn2rxF/0C7b/v/wD/AFqPtXiL/oF23/f/AP8ArUAbdFYn2rxF/wBAu2/7/wD/ANaj7V4i/wCgXbf9/wD/AOtQBt0VifavEX/QLtv+/wD/APWo+1eIv+gXbf8Af/8A+tQBt0VifavEX/QLtv8Av/8A/Wo+1eIv+gXbf9//AP61AG3RWJ9q8Rf9Au2/7/8A/wBaj7V4i/6Bdt/3/wD/AK1AG3RWJ9q8Rf8AQLtv+/8A/wDWo+1eIv8AoF23/f8A/wDrUAbdFYn2rxF/0C7b/v8A/wD1qPtXiL/oF23/AH//APrUAbdFYn2rxF/0C7b/AL//AP1qPtXiL/oF23/f/wD+tQBt0VifavEX/QLtv+//AP8AWo+1eIv+gXbf9/8A/wCtQBt0VifavEX/AEC7b/v/AP8A1qPtXiL/AKBdt/3/AP8A61AG3RWJ9q8Rf9Au2/7/AP8A9aj7V4i/6Bdt/wB//wD61AG3RWJ9q8Rf9Au2/wC//wD9aj7V4i/6Bdt/3/8A/rUAbdFYn2rxF/0C7b/v/wD/AFqPtXiL/oF23/f/AP8ArUAbdFYn2rxF/wBAu2/7/wD/ANaj7V4i/wCgXbf9/wD/AOtQBt0VifavEX/QLtv+/wD/APWo+1eIv+gXbf8Af/8A+tQBt0VifavEX/QLtv8Av/8A/Wo+1eIv+gXbf9//AP61AG3RWJ9q8Rf9Au2/7/8A/wBaj7V4i/6Bdt/3/wD/AK1AG3RWJ9q8Rf8AQLtv+/8A/wDWo+1eIv8AoF23/f8A/wDrUAbdFYn2rxF/0C7b/v8A/wD1qdHdeIDIobTbcLnk+f0H5UAbNFFFABRRRQAUUUUAFFFFABXi3jtofEXxFvdK1jxTPoljYW4aBYpNhkfI5P517TXN674E8Ia7fm/1bQbS7umGDI4OSPwNK3vJg/haOR+EfjDS10Wax1jW7SW6tLt7aKd8B5kGNp985r1FGV0DqQVIyCO4rj4vhd8P4pUkj8L2KujBlI3cEd+tdfFGkUaxxqFRQFUDsBWkmnr1M4RcdOg6iiioNDF8ZaHL4h0d9Nj1S505XI3yQKCxHpzVDw/4W1DTVW3uvEtzqFgIjH9lktokXH1UZrqaKF1XcHrbyOLtvAMcb29vNrV3caVbymWGwZF2KeeN33iMmuk1nTF1MW8UszJBHIHeNekmOQD9CK0KKd2Ky1OZ1fwjHfahcXEeoz2sF2EW7t0RSswUYAJPI6npXRwxrDCkKDCIoVR7Cn0UulgtrcK5Lwr/AMjv4i+kX/s1dbXJeFf+R38RfSL/ANmoGaelf8jLqv8A2z/9BrarF0r/AJGXVf8Atn/6DW1QAUUUUAFFFFABRRRQAUUUUAFFFFABRRRQAUUUUAFef/Fz/Wab9JP6V6BXn/xc/wBZpv0k/pV0/iPRyn/e4/P8mcJRRRXQfZBRRRQAVwPxC/5Dyf8AXBf5mu+rgfiF/wAh5P8Argv8zXRhvjGjnaKKK9AYUUUUAFIehpaQ9DQB9b/Cz/knWg/9eUf8q6Wua+Fn/JOtB/68o/5V0tfP1PjZ8BiP4svV/mFFFFQYhRRRQAUUUUAfHXjX/kc9b/6/5v8A0M1k1reNf+Rz1v8A6/5v/QzWTX0MPhR+g0vgj6IKKKKo0CiiigC/4b/5GTS/+v2H/wBDFfZlfGfhv/kZNL/6/Yf/AEMV9mV5mYbxPms/+KHzCiiivPPnwooooAKKKKACiiigAooooAKKKKACiiigAooooAKKKKACiiigAooooAKKKKACiiigAooooAKKKKACiiigAooooAKKKKACiiigAooooAKKKKACiiigAooooAKKKKACiiigAooooAKKKKACiiigAooooAKKKKACiiigAooooAK5Lwr/AMjv4i+kX/s1dbXJeFf+R38RfSL/ANmoA09K/wCRl1X/ALZ/+g1tVi6V/wAjLqv/AGz/APQa2qACiiigAooooAKKKKACiiigAooooAKKKKACiiigArz/AOLn+s036Sf0r0CvP/i5/rNN+kn9Kun8R6OU/wC9x+f5M4Siiiug+yCiiigArgfiF/yHk/64L/M131cD8Qv+Q8n/AFwX+Zrow3xjRztFFFegMKKKKACkPQ0tIehoA+t/hZ/yTrQf+vKP+VdLXNfCz/knWg/9eUf8q6Wvn6nxs+AxH8WXq/zCiuL8R+NLjStZnsEsI5Vi24cyEE5GfSs//hYl1/0C4f8Av6f8KFCR1QyvEzipRjo/NHolFed/8LEuv+gXD/39P+FcDqfiSebxKt0NP1cWu1/NiS4fazk8Ec9OtHs2aLKMR9pW+7/M+gqK86j+IdysagaXFgAdZTn+VOX4iXRI/wCJXF/39P8AhR7OQv7Ixf8AL+KPn3xr/wAjnrf/AF/zf+hmsmtDxLObrxHqd0VCma7kcqD0yxOKz69+Pwo+vppqCTCiiimWFFFFAF/w3/yMml/9fsP/AKGK+zK+M/Df/IyaX/1+w/8AoYr7MrzMw3ifNZ/8UPmFFFFeefPhRRRQAUUUUAFFFFABRRRQAUUUUAFFFFABRRRQAUUUUAFFFFABRRRQAUUUUAFFFFABRRRQAUUUUAFFFFABRRRQAUUUUAFFFFABRRRQAUUUUAFFFFABRRRQAUUUUAFFFFABRRRQAUUUUAFFFFABRRRQAUUUUAFFFFABRRRQAVyXhX/kd/EX0i/9mrra5Lwr/wAjv4i+kX/s1AFq0ult/FOooY3cuY8FR0+XvW9dTi3t2mKMwHZetZWlf8jLqv8A2z/9BraoAgsbkXUPmLG6DOMN1qIX6/bPs3kS5zjdjipNSZo9OuXRirLC5UjqDg14+viLXto/4m930/v1cYcx34LL54tNxaVj2G+uRaxCQxvJk4wo5qOTULeHTmv7ktDCo3MWUkgfQV5F/wAJDrv/AEFrv/vuo7rXfEE1u8aaxchj0LNkflVeyZ3f2FV/mR6ZofjDQ9a1E2On3DSy/N/AQOOvOK1r+8FptzDJJu/uDpXg+gSa5pM8rx6w+2WRpHCAglm6nNbf/CQ67/0Frv8A77o9kweR1HtJHsgkzD5m1umcd6r2F8LtnAhlj2/3x1ryL/hIdd/6C13/AN91ueBtY1a78T20F1qNxNEyvlHbIPy0nTaRnVyapTg5uS0Vz0C7v1t51iMMjlu6jirE8wht2mKswUZwOtSUVmeMV7C6W7jLrG8eDjDCo5NQVbwW3kykk43AcVcooAhvbgWsPmlGcZxhetFncC4gEoRkB7N1qaigCnDqCyXhthDKCCRuI44ri/i5/rNN+kn9K9Arz/4uf6zTfpJ/Srp/EejlP+9x+f5M4Siiiug+yCiiigArgfiF/wAh5P8Argv8zXfVwPxC/wCQ8n/XBf5mujDfGNHO0UUV6AwooooAKQ9DS0h6GgD6s+Hd6tp8OvD26KSTdZJ90dOK6zzf9H87acbd2O9c98LP+SdaD/15R/yrpa+fqfGz4DEfxZer/M8d8bTCfxRdyhWUHbw3X7orGrd8f/8AI3Xv/AP/AEEVhVvHZH2uE/gQ9F+QUUUUzoClX7w+tJSr94fWgDyjV/8AkL3n/Xd/51Vq1q//ACF7z/ru/wDOqtevHZFBRRRTAKKKKAL3h9tviDTWwTtvIjgf74r7FsrtbrftjkTacfMMZr478N/8jJpf/X7D/wChivsyvMzDeJ81n/xQ+ZTm1BYrsW/kysSfvAcVNdzi3gMxRnA7L1qaivPPnyCyuBdQeaI3QZIw3Wok1BWvPs3kyg5xuI4q5RQBXv7tbSNXaN5MnGFFSW8wmt1mCsoIzg9akooAp2l+txcNCIZUK55YcUt/fLaMoaGSTd/dHSsn4heKI/CHh1tYls5LxRMkXlo4U/MeuTXnX/C+7H/oWbv/AMCU/wAK2hQqTV4o66OBr1481ON18j2PzP3Pm7TjGcd6r2N+l0HPlvEFxy/FeSf8L7sf+hZu/wDwJT/Cs7xH8bdH1HSpLW88O6rHCxGWt7pQ/XtxV/VKvY2WVYrrD8V/me03GpRRXKwBGkJ7oQas3Mwht2mKswUZwOtfMvwx+Kun6Gkr3Wl63e3rSS/NNcgIIy+UGCOoXAruf+F92P8A0LN3/wCBKf4UPCVeiCWVYm/uxuvl/mevWN0LqIyLG6YOMMKjbUFF6LXyZc5xuxxXkv8Awvux/wChZu//AAJT/Cuz+GXj2DxuL8w6ZNY/YygPmSh924H0+lRPD1ILmktDKrgMRSg5zjZL0OsvrkWsPmNG784wo5p1rOLiAShGQHs3WpaKxOMp29+s12bcQyqRn5iOOKdf3i2gUtFJJu/uirVFADI5N8Il2kZGcHrVawv1u3ZVhkTaOrDrVyigCne3y2sqxtDI+7uo4qxNKI7dptrEBc4HWpKKAK1heLdozLE8eDj5hTJtQWO8Ft5MrEkfMBxVyigCG8uBbQGUozgHovWizuBcwiQI6D0Yc1NRQBTj1BXvTa+TKCCRuI4p99draIGaN3yeiirNFAEdvKJoFlCsoI6HrVeyv1upmjWGVNvdhxVyigCpf3y2jKrQyPu/ujpVhpNsHnbTjbux3p9FAFWwvFu922KRNv8AeFNutQW3uVgMMrFsfMo4q5RQBFdTCCFpSrMB2XrTLG6F1EZFjdOejDmrFBoAp/2gv277L5Muc43Y4qW+uRaw+Y0bvzjCjmqv9vaHn/kM6d/4FJ/jR/b2h/8AQa07/wACk/xp8r7F+zl2LlpMLiBZQjID2brUFtqCz3JgEMqkfxEcVF/b2h/9BrTv/ApP8a4VPilcN4n/ALC/4RyESeWZvO/teDZ5e7buz6+3WqVOT6FRoVJbI9Bv7xbMKWikk3f3RUyy7rcTbSAV3Y71S/t7Q/8AoNad/wCBSf40f29of/Qa07/wKT/Gp5X2J9nLsTWN8t07KsMibe7Ci6vlt7hITDI5YdVHApkGs6PPMkMGq2MsrnColwhZj6AA81eoaaJcWt0FFFFIQUUUUAFFFFABRRRQAUUUUAFFFFABRRRQAUUUUAFFFFABRRRQAVyXhX/kd/EX0i/9mrra5Lwr/wAjv4i+kX/s1AGnpX/Iy6r/ANs//Qa2qxdK/wCRl1X/ALZ/+g1tUAVtW/5Bd3/1wf8A9BNeGL90fSvc9W/5Bd3/ANcH/wDQTXhi/dH0ral1PpMh+CfyFooorU98KKKKACug+Hf/ACN1r/uSf+g1z9dB8O/+Rutf9yT/ANBpS2ZzYz/d5+j/ACPW6KKK5T4UKKKKACiiigArz/4uf6zTfpJ/SvQK8/8Ai5/rNN+kn9Kun8R6OU/73H5/kzhKKKK6D7IKKKKACuB+IX/IeT/rgv8AM131cD8Qv+Q8n/XBf5mujDfGNHO0UUV6AwooooAKQ9DS0h6GgD63+Fn/ACTrQf8Aryj/AJV0tc18LP8AknWg/wDXlH/Kulr5+p8bPgMR/Fl6v8zyHx//AMjde/8AAP8A0EVhVu+P/wDkbr3/AIB/6CKwq3jsj7XCfwIei/IKKKKZ0BSr94fWkpV+8PrQB5Rq/wDyF7z/AK7v/OqtWtX/AOQvef8AXd/51Vr147IoKKKKYBRRRQBf8N/8jJpf/X7D/wChivsyvjPw3/yMml/9fsP/AKGK+zK8zMN4nzWf/FD5hRRRXnnz4UUUUAFFFFAHm/7Rv/JNn/6/If5mvmyvpP8AaN/5Js//AF+Q/wAzXzZXr4H+F8z67JP92+b/AECiiiuw9cMmiiigAr279lr7niD/AH4P5NXiNe3fstfc8Qf78H8mrmxf8FnnZt/uk/l+aPbaKKK8U+LCiiigAooooAKKK83+LvxE1DwXqdhaWem2t2tzC0jNK7AqQ2MDFXTpyqS5Ym1ChOvNQhuekUV4B/wvjXP+gDp3/f16P+F8a5/0AdO/7+vW/wBSq9ju/sfF/wAv4o9/or5T8cfFzxVqtxDJZwmxKDBFsxZSPfNbfhr42eILHR4bWXSra5ZBzJPIwdvrjin9Sqj/ALGxNttT6RorwD/hfGuf9AHTv+/r0f8AC+Nc/wCgDp3/AH9el9Sq9hf2Pi/5fxR7/RXP/DvXp/E3hCy1u5t47eW4Dbo4ySowxHGfpXQVzSi4tpnnVIOnJxlugooopEBRRRQAU2b/AFL/AO6adTZv9S/+6aAR8Tzon2ib5F/1j9v9o0zYn9xfyqWf/j4m/wCuj/8AoRplfRn6KmN2J/cX8qpDS4fP87zJN3+929Kv0UCauN2J/cX8qNif3F/KnUUDudL8KEX/AIWVoB2r/wAfY7exr62r5L+FH/JSdA/6+x/I19aV5eP+Neh8vn38aPp+oUUUVwHhBRRRQAUUUUAFFFFABRRRQAUUUUAFFFFABRRVLXr9dL0a71Bl3CCIvj1xSk1FNsaV3Yu0V5bPdeINO8O2njKbVppZJJQ1xaknyvLZtoAGeD05qbV9ZvGub/U11SS3mtL6OCC18zCNGWALFe+QTzV8utn6P8P8yObt12PTKK5PTdftrrXXnutSitYV/c28DyBTI/RiR356V1gORkcilbQaaYVyXhX/AJHfxF9Iv/Zq3dS1rSdNmWG/1C3t5GG4LJIASPWub8EXlrfeMPEE9pOk0REWGQ5H8VIZtaV/yMuq/wDbP/0Gtquctr60s/E2qfariOLd5eNzYz8taf8Abek/8/8AB/32KAJ9W/5Bd3/1wf8A9BNeGL90fSvZNS1jS5NOukW+gLNC4A3jk4NeOrG+0fKelbUnufRZHOMYz5nbYSineW3900eW3901pdHu+2p/zL7xtFO8tv7po8tv7poug9tT/mX3ja6D4d/8jda/7kn/AKDXLaw15Dpk8tnHvuFX92NucnPpWDpXiLxvpl8l7a2kYmQEDdbZHIwatU+eLs0Y4icKlKUFJXafU+oqK+eP+FmfE7/n2tf/AADP+NUPEHjv4n6rpU1irfZDIMebbQGORfo2eKj6rLuvvPmf7Lqfzx+8+lqK+T/CWv8AxS0K+e5fVNRvwy7dl5ulQe4B711P/CzPid/z7Wv/AIBn/Gh4WXRobyufScfvPoeivnj/AIWZ8Tv+fa1/8Az/AI12Hwq8ceJtV1q7h8VG2t7VLfdEwh8vL7hxnPPFTPDyir3RlVy+dODm5LTzPV68/wDi5/rNN+kn9K7D+29J/wCf+D/vsVxPxOu7a+ewNpMk2wPu2HOOlZQ+IeVtRxUW/P8AI4qineW3900eW3901vdH1/tqf8y+8bRTvLb+6aPLb+6aLoPbU/5l942uB+IX/IeT/rgv8zXoHlt/dNcV4402/utZWS3tZZE8lRlVyM81vh5JT3BV6f8AMvvOSorQ/sTVv+fGf/vg0f2Jq3/PjP8A98GvQ9pHuP29L+ZfeZ9FaH9iat/z4z/98Gj+xNW/58Z/++DR7SPcPb0v5l95n0h6GtH+xNW/58Z/++DQdE1bB/0Cf/vg0e0j3D29L+ZfefU3ws/5J1oP/XlH/Kulrj/hzqVjZ+BNFtbq6iimjtEV0ZgCpA6Gug/tvSf+f+D/AL7FeDU+NnwtfWrL1Z5j4/8A+Ruvf+Af+gisKtvxtIlz4nu5rdhJG23DKcg/KKxvLb+6a2i1ZH2OFrU1QgnJbL8htFO8tv7po8tv7pp3R0e2p/zL7xtKv3h9aXy2/umlVG3D5T1oug9tT/mX3nk2r/8AIXvP+u7/AM6q1s6po+qSandOllMVaZiCFPIzVb+xNW/58Z/++DXrRnGy1H7el/MvvM+itD+xNW/58Z/++DR/Ymrf8+M//fBp+0j3D29L+ZfeZ9FaH9iat/z4z/8AfBo/sTVv+fGf/vg0e0j3D29L+ZfeJ4b/AORk0v8A6/Yf/QxX2ZXyDoOkalFr2nSyWUyol3EzMVOAA4ya+rjrekg/8f8Ab/8AfYrzcdJNxsz53PJxnKHK77k2r3q6dplxfPG0iwoWKqeTXJf8LEs/+gbc/wDfa1p+LNV0648N38MN5C8jREKocEk15V5bf3TXJCKa1M8swuGrU2629+9j0P8A4WJZ/wDQNuf++1qlrXxFZdMmOm6bL9q2/u/MYFc1xPlt/dNHlt/dNXyRPS/s/A/0zZ8LfEfxI2oEa5p0ZttvHk8HP4muq/4WJZ/9A25/77WvPNj+ho8tv7po5YjeAwL3t95d+NPi231rwO9lFZzQsbmJtzMCOCfSvEK9I8aWlxc6GYoIXkfzVO1Rk4rh/wCxNW/58Z/++DXo4VxjC1zsw6w9CHJTat6mfRWh/Ymrf8+M/wD3waP7E1b/AJ8Z/wDvg10+0j3N/b0v5l95n0Vof2Jq3/PjP/3waP7E1b/nxn/74NHtI9w9vS/mX3mfXt37LX3PEH+/B/Jq8h/sTVv+fGf/AL4Nevfs5/8AEnTXP7Txaea0Jj835d2A2cZ+tc+KnF0nZnn5pVhLCySkun5o9torP/tvSf8An/g/77FYXjHxM9na276PdW8sjSEOMBsDFeOlc+TpUnUmoJ79zraK8s/4TbxF/etv+/VH/CbeIv71t/36quRnd/ZdT+aP3nqdFeIeJtc8W6rJE1tq7WIRcEQgrk56nmrnh/xN4o03T/s098t4+8t5kybmx6ZzRyMf9l1P5o/eex14F+1B/wAjDov/AF6Sf+hiuq/4TbxF/etv+/VeefFm41rxJqVhPLb+cYYWQGKPAGWzzXRhVy1U2zsy/Byw9dVJyVtep51RWh/Ymrf8+M//AHwaP7E1b/nxn/74Net7SPc+h9vS/mX3mfRWh/Ymrf8APjP/AN8Gj+xNW/58Z/8Avg0e0j3D29L+ZfeZ9FaH9iat/wA+M/8A3waP7E1b/nxn/wC+DR7SPcPb0v5l959J/An/AJJbpH0k/wDRjV3Fef8AwbvbXTfhzpdnfXEdvcIH3xu2GHzsen412H9t6T/z/wBv/wB9ivCrP95L1Ph8W715td3+ZUuvFeg21zLbzXwSWJirrsbgj8Kj/wCEy8Of9BFf+/bf4V5n4hIm16/ljO9HuGZWHQjNUfLb+6apQj3Pbp5XhJRTc/xX+R61/wAJl4d/6CA/79t/hXKXPxe0iHU2s10y8kUSbRKGGCPWuQ8tv7pqM2cRbcbeMnOc7aOSJf8AZeDX2/xR66njPw6yKxvwpIzgo3H6UknjDw6Y3H9or90/8s29PpXk/lt/doMb4PynoaOSPcP7Kwf8/wCK/wAjx+bmeU9jIxH5mm1ovouq72/0Gf7x/gPrSf2Jq3/PjP8A98Gvb549z2vb0v5l95n0Vof2Jq3/AD4z/wDfBo/sTVv+fGf/AL4NHtI9w9vS/mX3mfRWh/Ymrf8APjP/AN8Gj+xNW/58Z/8Avg0e0j3D29L+Zfea/wAKP+Sk6B/19j+Rr60r5V+Gum31n4/0S6uraSGCK6DPIy4CjB5Jr6bXWtLZwq30BJOB84rzMc05q3Y+azycZVY8rvp+pfooorhPECiiigAooooAKKKKACiiigAooooAKKKKACqPiCw/tTRLzT9237REUz6Zq9RSkuZNMadnc8smh17VPDNn4Ol0O+gmSQLcXbx4g2K24FW79u1dX4r0eCbyFtdPEl5MREZtvCJ/ET74zj3rqKKtyvq+9yFG23ayPMtX0G5tLnVNOh0e4vPtkUUdndJEGWEqpBZm6r1HIr0ewjeGxt4ZDl0iVWPuBzU1FK+lh21uVbzTtPvHEl1ZW87gYDSRhiB6ZNOs7GzswwtLWCDd97y0C5/KrFFIZBNZ2kzmSW2hdz1ZkBNVr6HR7G1e6vIbSCCMZd3QACtCub+JkbS+C75ERnJ2fKBkn5xQAf234L/5/NL/ACFL/bng3/n+0z9KuWug6P8AZot2nQZ2jPy1L/YGjf8AQOg/75oAzv7c8G/8/wBpn6Uf254N/wCf7TP0rR/sDRv+gdB/3zR/YGjf9A6D/vmgDO/tzwb/AM/2mfpR/bng3/n+0z9K0f7A0b/oHQf980f2Bo3/AEDoP++aAM7+3PBv/P8AaZ+lH9u+Dv8An+039K0f7A0b/oHQf980f2Bo3/QOg/75oAzv7d8Hf8/2m/pR/bvg7/n+039K0f7A0b/oHQf980f2Bo3/AEDoP++aAM7+3fB3/P8Aab+lH9u+Dv8An+039K0f7A0b/oHQf980f2Bo3/QOg/75oAzv7d8Hf8/2m/pQdc8GnrfaYfyrR/sDRv8AoHQf980f2Bo3/QOg/wC+aAMz+3PBecfbdLz9BSjXPBg/5fdM/IVmXmiWA+IFlGunx/Zzbtuwny5wa6X+wNG/6B0H/fNAGd/bng3/AJ/tM/Sj+3PBv/P9pn6Vo/2Bo3/QOg/75o/sDRv+gdB/3zQBnf254N/5/tM/Sj+3PBv/AD/aZ+laP9gaN/0DoP8Avmj+wNG/6B0H/fNAGd/bng3/AJ/tM/Sj+3fBv/P9pv6Vo/2Bo3/QOg/75o/sDRv+gdB/3zQBnf274O/5/tN/Sj+3fB3/AD/ab+laP9gaN/0DoP8Avmj+wNG/6B0H/fNAGd/bvg7/AJ/tN/Sj+3fB3/P9pv6Vo/2Bo3/QOg/75o/sDRv+gdB/3zQBnf274O/5/tN/Sj+3fB3/AD/ab+laP9gaN/0DoP8Avmj+wNG/6B0H/fNAGb/bfgz/AJ/dM/IUg1zwWel7pZ/AVpHQNGx/yDoP++a5v4f6Jp8mn3zXWnxlhfzKu9f4QxxQBp/254N/5/dM/Sl/tzwb/wA/2mfpWj/YGjf9A6D/AL5o/sDRv+gdB/3zQBnf254N/wCf7TP0o/tzwb/z/aZ+laP9gaN/0DoP++aP7A0b/oHQf980AZ39ueDf+f7TP0o/tzwb/wA/2mfpWj/YGjf9A6D/AL5o/sDRv+gdB/3zQBnf274O/wCf7Tf0o/t3wd/z/ab+laP9gaN/0DoP++aP7A0b/oHQf980AZ39u+Dv+f7Tf0o/t3wd/wA/2m/pWj/YGjf9A6D/AL5o/sDRv+gdB/3zQBnf274O/wCf7Tf0o/t3wd/z/ab+laP9gaN/0DoP++aP7A0b/oHQf980AZ39u+Dv+f7Tf0pp1zwWBze6WPwFaf8AYGjf9A6D/vmuf8f6Hp8fh12tdPjEnmp9xecUAXv7b8Gf8/ul/kKX+3PBv/P9pn6VbstB0g2cBbToN3lrnK+1Tf2Bo3/QOg/75oAzv7c8G/8AP9pn6Uf254N/5/tM/StH+wNG/wCgdB/3zR/YGjf9A6D/AL5oAzv7c8G/8/2mfpR/bng3/n+0z9K0f7A0b/oHQf8AfNH9gaN/0DoP++aAM7+3PBv/AD/aZ+lH9u+Dv+f7Tf0rR/sDRv8AoHQf980f2Bo3/QOg/wC+aAM7+3fB3/P9pv6Uf274O/5/tN/StH+wNG/6B0H/AHzR/YGjf9A6D/vmgDO/t3wd/wA/2m/pR/bvg7/n+039K0f7A0b/AKB0H/fNH9gaN/0DoP8AvmgDO/t3wd/z/ab+lIdc8GnrfaYfyrS/sDRv+gdB/wB80f2Bo3/QOg/75oAzP7c8F5x9t0vP4Uo1vwZ/z+6Z+QrMuNEsP+Fi20Q0+P7ObB2I2/Lu3j9a6X+wNG/6B0H/AHzQBnf254N/5/tM/Sj+3PBv/P8AaZ+laP8AYGjf9A6D/vmj+wNG/wCgdB/3zQBnf254N/5/tM/Sj+3PBv8Az/aZ+laP9gaN/wBA6D/vmj+wNG/6B0H/AHzQBnf254N/5/tM/Sj+3fBv/P8Aab+laP8AYGjf9A6D/vmj+wNG/wCgdB/3zQBnf274O/5/tN/Sj+3fB3/P9pv6Vo/2Bo3/AEDoP++aP7A0b/oHQf8AfNAGd/bvg7/n+039KP7d8Hf8/wBpv6Vo/wBgaN/0DoP++aP7A0b/AKB0H/fNAGd/bvg7/n+039KP7d8Hf8/2m/pWj/YGjf8AQOg/75o/sDRv+gdB/wB80AZp1vwYTk3umH8BSDXPBZHF7pZ/AVpNoOj7T/xLoOn92ub+H2iWEmlXBu9PjL/aWxvXnHFAGn/bng3/AJ/tM/Sl/tzwb/z/AGmfpWj/AGBo3/QOg/75o/sDRv8AoHQf980AZ39ueDf+f7TP0o/tzwb/AM/2mfpWj/YGjf8AQOg/75o/sDRv+gdB/wB80AZ39ueDf+f7TP0o/tzwb/z/AGmfpWj/AGBo3/QOg/75o/sDRv8AoHQf980AZ39u+Dv+f7Tf0o/t3wd/z/ab+laP9gaN/wBA6D/vmj+wNG/6B0H/AHzQBnf274O/5/tN/Sj+3fB3/P8Aab+laP8AYGjf9A6D/vmj+wNG/wCgdB/3zQBnf274O/5/tN/Sj+3fB3/P9pv6Vo/2Bo3/AEDoP++aP7A0b/oHQf8AfNAGcdd8G4/4/tN/ShNb8G71C3umbiQF4HXtWj/YGjf9A6D/AL5rnfiHothD4beWz0+NZVmiwUXkfOKAO0opsXEag+gp1ABRRRQAUUUUAFFFFABRRRQAUUUUAFFFFABRRRQAUUUUAFFFFABRRRQAUUUUAFFFFABRRRQAUUUUAFFVtSvrXTbKS8vZlhgjGWdjgCszQPFOla1dPa2zTRXCrv8AKnTYzL/eA7iha7A3bc3KKKKACiiigAooooAKKKKACiiigAooooAKKKyvEXiDSdAt0m1O6WLecIvVm+goA1aKjtJ47q1iuYTmOVA6n2IyKkoasCdwooooAKKKKACiiigAooooAKKKKACiikYhVLE4AGTQAtFcy3jjQ01FbORrmINJ5SzvFiItnGN1dMCCAQcg9DR0uK6vYKKKKBhRRRQAUUUUAFFFFABRRRQAUUUUAFFVdVvoNNsnu7gOY17IuWP0FZvh/wAUaXrV1LaW/nw3MY3NDcR7H2+uPShag3bc3KKKKACiiigAooooAKKKKACiiigAooooAKKKr6nfWum2Mt7eSrFBCu52PYUm7AlcsUVS0PVLTWdLh1KxcvbzLuRiMEirtU007MSaewUUUUhhRRRQAUUUUAFFFFABRRRQAUUUUAFFFZNp4i0q616fRLe48y8t13SKBwvtn14oWrsD0VzWooooAKKKKACiiigAooooAKKKKACiiigAooooAKKKKACiiigAooooAKKKKACiiigAooooAKKKKACiiigAooooAKKKKACiiigDiPi7k6fpcUn/AB7yXyib0K44z+OKb4lRI/iX4aNsqrIyTLJtGMoE4zXVa9pNnremS6ffIWik7jqp7Ee9ZmgeE7XS9ROozX99qV3s8tJbtwxjX0GAPWnDR69G396sTNXTt1VvxudFRRRSKCiiigAooooAKKKKACiiigAooooAK5j4nwwv4OvZHiRnVRtZlBI57V09Utc0yDWNLm0+5aRYpRhihwamSuiouzI/C/8AyLWmf9ekX/oIrRqGwto7Kxgs4ixjgjWNSx5IAwM1NWk3eTZnBWikFFFFSUFFFFABRRRQAUUUUAFFFFABQaKbKvmRPHuZNykbl6j3FAHD+PWh1m6tvCmmQpJcNMk1y6qMQIDySfU9q7e2j8m3jhBzsQLn1wK4yx+HkVhPPNZeKfEVu08hklCXKfMf++a7SJdkSoWZ9qgbm6n3NNaRsTrzXHUUUUigooooAKKKKACiiigAooooAKKKKAIrxZGtpBCsTS7TsEn3d3bNef8Ah4X1p8TH/wCEk8k6jcWp+yNaj90I9wyDnBzmu31vT21OxNsl9d2LbgwmtnCuMe5BrL0HwnbabqjarcahfanfFPLWa7cMUX0GAMdKcNJXf9aEz1jZHRUUUUigooooAKKKKACiiigAooooAKKKKACvNPHmt2t54hbSdRE0Wm2SeY4Cn9/Jjgf7uDXpdRzwpNE8bDhwVJxzUyV0M4z4K39tdeBrOCDO6AFWBGMcmu3rP8OaRa6Fo8Gl2bSNDCCFMhyx5zz+daFa1JKUm0ZwTSswoooqCwooooAKKKKACiiigAooooAK5rxLpggnk1m01htMnC5kLHdHIB2IOcfhXS1kXfh3Tr3VRqF8r3Trjyo5TlIz6qKOodDk7vxvqP8Awi1xcNp588yeTDcwgmGTpl1zz0J7dqwvA99o9l8Q0ht5ZZXmtVEkrKcySkHcxr18KoULtGB0GKzF0OzXxG2uhpPtLRCLbkbMDPbHXmqi0p3/AK2sRKLcbf1umalFFFSW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nvxB8XeJNM8ZaT4b8O2mmyzX8TPvu9+FIOP4TU3gTxtf6jrOqaD4ls7ax1HTlDyPC37pk9Rk5rl/ixaXV/8YPDFpY6g1hcPbvtmXqvzVB8RfBEvhzwLqd9bXV7qV/eSodQuXJZ3j3LkDviiDtTUn1v/wClWX3dSZJudl0t+V39/Q9U0rxNoOqXTWun6pbzzL1RW5/D1pZ/Emhw6oulyalALxiAIgSTn04rxfXf+Eam1LwSPBCW/wDaKTIZjaAblj+Xd5mOnfrTmktPCPj0XFlcaT4hg1PUAJItoa6tpMnJBznA57VooXko+bXz0M/aPlcvJP8AP/I9I034jaJe+NbvwyrGN7dRtmY/LI3HArtCQASTgDqa8U0a30Kx+O2sw31vZ20k1ur2PmoAPMOOV9+tdTr2nfECDw9rD3WvWN8ptn8qG2szG44P8W41k3akpeVzWN3UcfNfidTH4p8PSal/ZyatatdbtuwP39M9Kk1DxHoenyzRXup28EkI3SKzcgfSvn+9/wCEUf4Q6fBpscP/AAk/nphUX/ShNnkkdetaqf2DH8ZH/wCEyW3KDTIv+PkZQSbE6579a0cPe5b9/wAFfQyVXTmt/V7anumnapp2o2P26yvIZ7bGfMVuB9fSqum+JdC1K8ezsdTt550zuRTz+Hr+FeD2Md43hjx5L4VjlXRnmX7KI1O0jcu4qO4xmrPg/S/7Vu/Dt1beIPDdvJZgFYbS38u4deNyv82Sce1JK+vp+KuU5tLz1/A9vi8SaFJcJbx6pbtK7FVQNySDgimWPirw9fagbC11W3kuRn5MkE49M9a8l+FFlpVtY+LvE0+mR397Z3kxiBXcyjc2VX0ziuQ1PUVvm8Oa4l1olvNLf/LZ2NvslgXJHztk/wAh1pwjecY97f8Ak2wp1HGMpdr/AIbnttl8RtEuvGl34ZDGOS3UYmY/LI5ONoqbw74olL6h/wAJBeadCkd2YLcwluRkgBs964TT7fw/p/x41aLUra0gM1uj2gkUDc+Tyue9ZGhaINf8J+PLaP5rmHUZJ4SOodWcioi1yKT/AJbv/wACSZTvzuK/msv/AAFs91uNU0+3u7e0muo0nuf9ShPL/SqZ8T6ANU/ss6rbfa848vd39M9K8g8CXF9421i68QqpLaNp32S29psDJ/Q1yvhrT31fw4lhc634e026W7DSfaLbbeiQN/eLAnt2q1D3uV/0m7L8NfmT7T3br+na/wDwPvPpy6uILW3e4uJUiiQZZ2OABXP3/jfw9b6De6xBepdQ2i5dY8gk9gM+tUfiLpNtqPw9bTNW1mOxysam7c4QuOmfYmvPPDd2up+D/FPhyfStLuZLC0+S9sYh5c5C/KeCfm/Gs5bTs9jSL1hfqeneFPHGi674aXW/tCW0YUmVHPMXOMGr1p4q8PXdnNeW+qwPDB/rWyRt+o6145pPiDQ9F+C1nJp2m6beXkknkXYkjDLE24/NIPYYqp4WsLe9+Kc+ktqGmX0WoaWwlawh8uEttbAxk5IPetZx9+Sj0v8AgrmUJ+7Fy62/F2PeLjWtKt7KG9mvoUt5yBFITw5PTFVvGGtroXhi71dQrmKPdGp/iJ6CvD/B8N9rfiXRvA14jmLw9dSyzlhwyqw8v9Aa9N+IX/E18R6D4Wj5RpRdXKj/AJ5LkY/MipcE7WfxPT07/mXGo1e6+Fa+vb8vvOp0q+mTw9b32tPBby+UHnIOEX864fxP4+VvFfhyy8P6hb3NteTtHc7euBjH86j/AGiUuB4PswiyGwW6T7aEH/LPI6+1cbr8/g1/iB4Ok8KR2oAf961uuARxgE+tODU6ifTmtb5X+4mo3Cnbry7/AIfeez3Pirw9b6l/Zs+q28d1u27GJ6+melXYtV06XUn06O7ja7Rd7RZ5C+tfOfxC1eLXtO8Q3Lf2Jpf2O6ZEtfs3+lysCfn3Z46dcd66bxfNN4cXwx4/hVnDWn2W8287gVOCfxxUL4FJ/wBXV1/kVKT5nFef4NJnrsviTQooriWTU7dUtm2TEt91vSrWkanYataC7065S4hJIDrnGfxrw3/hEbaT4b6bfajrFnpmq3V0+oL9tI8uViAdjAken616J8F9cOteGpWbS7axaCdo2Nsm2GUg8suPWr5PiT3X9fmL2l3G2z/4P6andUUUVBoFFFFABRRRQAUUUUAFFFFABRRRQAUUUUAFFFFABRRRQAUUUUAFFFFABRRRQAUUUUAFFFFABRRRQAUUUUAFFFFABRRRQAUUUUAFFFFABRRRQAUUUUAFFFFABRRRQAUUUUAFFFFABRRRQAUUUUAFFFFABRRRQAUUUUAFFFFABRRRQAUUUUAFFFFABRRRQAUUUUAFFFFABRRRQAUUUUAFFFFABRRRQBBLZWct3Hdy2kD3EYxHK0YLoPY9RUsiJJG0ciK6MMFWGQRTqKAM7T9C0XTp2nsNJsbWVvvPDbqjH8QKbB4f0GC/N/Do2nx3ZO4zLboHz65xnNadFFxWRSutI0q6vYr65020muov9XM8Sl1+hxmrp6UUUeQzNi8P6FFffb49G09LrOfOW2QPn1zjNcr/AMIKLj4l3/iLUobO8sLm2ESwzIHwwxzgj2rvKKFo0xNXTRXtLGys7X7La2kEFvjHlRxhV/IcVStPDfh+0vDeWuiadDcf89UtkDfmBWrRRfW4WVrFe2sLG1SRLazt4VlJaQRxBQ5PUnHWqUXhvw7C5ePQtMRi24kWqZz69K1aKBlG70fSry8jvLrTbSe5i/1cskKs6/QkZqa2sbK1837NZ28PmsWk8uMLvPqcdasUUAV7GxsbFXWys7e1V23OIYwgY+px1NUp/Dfh6e9+2zaHpslznPmtbIWz65xWrRR1uHkV7+xsr+1NrfWkFzAescsYZT+BqPTtK0zTbdrfT9PtbWFvvJDEqA/UAc1cooAzIvD2gxwTQR6NYLFOcyoLddrn3GOahl0OysbKV9B0vTrO+WJlt5Ft0XacccgdK2aKHqgW5xvw28Hz+H/tmp6vdLeazqD77mZVwB1wq+3NdMNMshqx1TyQbvy/L8w9Quc4/SrlFNu4lFK/mR3MENzC0FxDHNE4wyOoZSPcGqFp4f0G0KG10XToSjbkKWyAqfUccVp0UhvUzJvDugTXMl1NomnSTyffke2Qs31JHNct438Hal4m1ewsXuoLbw1b4kkt40AZ3B4HHQV3lFC0afYTV0/MoX+i6RqFtHbX+mWl1DF/q0mhVwv0yOKs2Vpa2NutvZ20NtCv3Y4kCqPwFTUUXCyCiiig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3" name="AutoShape 9" descr="data:image/jpg;base64,%20/9j/4AAQSkZJRgABAQEAYABgAAD/2wBDAAUDBAQEAwUEBAQFBQUGBwwIBwcHBw8LCwkMEQ8SEhEPERETFhwXExQaFRERGCEYGh0dHx8fExciJCIeJBweHx7/2wBDAQUFBQcGBw4ICA4eFBEUHh4eHh4eHh4eHh4eHh4eHh4eHh4eHh4eHh4eHh4eHh4eHh4eHh4eHh4eHh4eHh4eHh7/wAARCAIcA3o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igAooooAKKKKACiiigAooooAKKKKACiiigAooooAKKKKACiiigAooooAKKKjnmht4zJPKkSDqzsAP1oAkopI3SRA8bBlPIIOQaWgAooooAKKRiFUsxAA6k0KysoZWDKehB60ALRURurYXAtzcRCY8iPeN35VLQAUUUUAFFFFABRRRQAUUUUAFFFFABRRRQAUUUUAFFFFABRRRQAUUUUAFFFFABRTS6BwhZQxGQueTTqACiiigAooooAKKKKACiiigAooooAKKbLIkcZkkdUQdWY4ApIJop4xJDIkqHoyNkGgB9FFFABRRRQAUUUUAFFFRR3VtJM0MdxE8ifeRXBI+ooAlooooAKKKKACik3Lv27hu64zzS0AFFFFABRRRQAUUUUAFFFFABRRSBl3Fdw3emeaAFooooAKKKKACiiigAooooAKKKKACiiigAooooAKKKKACiiigAooooAKKKKACiiigAooooAKKKKACiiigAooooAKKKKACiiigAooooAKKKKACiiigDw79o/wALXVrpN94ys/Eur2sq7EFrDOyR9+eDXK+IPC9zovwXk8SHxJq97NewLuinnZlTPORk9eK9f+PGi6pr/wAOL3TdGs2vLyR1KxKwBOM+vFc9438L+IL74EWugWmmSS6okaBrcMoII685xUq6pTS7xt6dSJRTqxflL79LGb4D+LaWNvoWhanoWo20Nxbhba7mXAmYZxj2PSuisPi5YS6P4jvLyxktp9Dfy5oWPLHJAx+Vcx428GeJ72w8AJZ6PJK+muhvAHUeSB1zzz+Fct8W9AN78aV0PQrhJItaaJ9QhjOdu05YnH1NdE/fqcq3bkvuaaf3X8jnhKVOmm9kov79GvyPQtU+NNvpdpo015od0H1WFpIok5fgjAx75q5q/wAWlsrbSrSLw/fXGvajGZE05F+dFyfveh4rM8deDNZn+Jfgm60vS2uNL0tVSeUFdsYGOoJyelN+JHhfxRpvxP0/x54b0v8AthY4jHNaKwDjryMkCovF27Nv5JXt9+mpp+8SfdJfe7X+7sWpviRpfijwT4itry0vdNv9PiK3dqSUkTPHBBzVbRPiNo/hP4XaFNDb319cX2Y7O2JLyyMMDkk57isLTfAfi7ULTxl4l1PS/suo6wm2209WG4depzjv61Tvvh74ytvBvg3VLHSTLq+hys8tg7LlskEc5x29aFbrpfkv/wCTX/T0uJue61tzW/8AJbfr62HaD4i1HXv2htPmvtNvtIlFviS0nyMdMHH0r1H4mfES28H3Nlp0VhPqGpXx/cQRjr9T+FcF4e0Xx5q3xm0/xdrnhr+z7XyNjBZFPlYwPm59u1b/AMe9Hu9aS3tYPBdzrW1CYru3kCyW784xlhSnpTpq3V3XzZULuVR37Wv6I0/EfxIuPD3hXT9Y1jQbi0uLu58g2z8MnIGf1q3qfxCt7HxronhprJ2fVYVkWTPCZAOP1rzXVPAHju++CthY3ivd61ZXfnxWzuC+zIIUnpkY9adpeh/ELWviX4X8Qa14XNha2MawybZFJQAAZbnvjtVNLma7N/dy6f8AkxDnPkTt0/Hm1/8AJTqtB+MkGseIG0e10K8d4rho7iVRlIkUHLE/hVO/+Oduhv76w8N6le6LZMY5L9E+Tf2H0zinfBbwdrmljxZHremtYi/uJDA7MpLKR14Neba3p/i/wT8Ndf8AC89np0ujyTmRb/zgSckcBQc549Kzk7Lz5U/m918jT3nJ9uZr5K+vzPYL74r2kWg6Nc2mmXF5qesDNrYxct26+nUVFafFy1fw5rV7eaTcWmpaOM3VlJw2PUfnXmOrfD3XNY8G+Ede0zTn1IW9uFns1fY5UhcFTkenrWvp/gTUZPAXiZbHwXe6Xqd3B5UMc0ys0w4J53H071pVio89ujf56fgZ0qk5cl+qX5a/idXa/GRrzw7f6/aeGr1tPsolcysMCQlsYX1rTvfitYovhhbKxe6l14rtRTzFnHX86veB9CNn8H7TRNetktHWxMdykhGEPPUjivIv2dvDs+oePbu7lm+1aZoLPDZyfwsTxkfkKdo+2lDotfkr3+92sJzqKlGXV6fN2t92tz2fwT42HiTXtX0n+yrq0bTpPLMki4Vz7V4345NvqXxy1XTdc8WX2jabFbh0ZLt41DYHGAcV7D4H1DxjdeItZh8QaFb2FhHLiymjxmZfU81xFz8PbjWfjrqOq674f+1aFJAPLlkcbS/HYHNZxV5w9H+X5+RrUb5JrzX5r8PMxPhR8SpPDvhXWrjXL661TTbS68nTZiN0lwSQMDPXqK7fwt8WY77xHaaHr2g3uiXF8oezadcLKD0/PIqP4y/D2TV/CFja+FbSCGbTJxPDbKMLJgjj9O9c3ZaB448ZePPDusa94eOh2ughW+dlJmdccDBPHFWpKctfT5KO/q2Q1KmrL1+fNt6JHUab8VJ9a8U3Gl+H/Dd7f2lrOYbi5AwEYdTj04rlfDPxJ8Y3nxi1LSLjSLy4sYyEW1WEA2oz99iKytU8JeLr/wCIkGqeH/CN54bmF2WubtZl8mRMn5iAx5I9q6JdB8X6B8cL/WrPQm1HS9XjWOadXAEQ79waVJK8G+qf36fgwquXvpdGvuv+Z6/d6pYWttPcTXUQjgRpJMMDhQMmvKZPjlbhTqi+GtTbw8s/knUQnyk5xx+VdJefCvwusGpTaZaNbX95byxiYzOwBdSM4JxXlCeFviRH4CPw1XwuDbfaTjUy6+XsJPOM57+lRHfz006b66+hpUbSXbX12009T0jxb8XLHRdc0/TLXS7rVG1C2862+zDczknoBU3gn4radrT6paavYXGi6hpiGS4t5xghR6e/FeW+NbPU/CvxW8GWOjWi6nfWNhtSEnHmHJz/AFre0DwD4q8Va74k8SeItPGiS39u0VtblgTnBwTgnjmqsuVuOvxfg3y+tyFOXOlL+7+KXN9x0Vn8ZopLu0urrw9fW2g3tx5FvqDr8rNnAJHpUms/GKCy8W3Xhq00O7v7yIp5YhGd4YA7vYc15h4T+G+sWd3Z6XrfgK8u/JuAGvUuR5WzP3wC/wDSvRfBPhPXNP8Ajhret3GlPFpUtmkVtcMykEgKMAZz2q1GHMu2v4Wt89yOepZ99Pzd/wBDQ8bfFDUvDF5M1x4Svm06AgSXR4BBxyvr1rkfiZ8VvEEeu+GX8M2l02mXwSbYIQWus4Plg9iPb1rA8X+BPHGoa/4k+3eF59bkuz/oF6bjbHCOOi7h7jpWjrfgnxrbeEvBF/YaHJc6hor7p7Leu4fd75x2qKVrQlLuvxT/ACZVVzvKMez/AAt+ep02sa3BL8XtAa5s9SttSktdy2pkYID8vDDOM/hWpYfGHTZ/COt65NYyQTaVOYWtifmc5A4/OszUNA8U6p8ZfDniiXQ5YLSOBftLb1xC3y5B5z61zPjX4X+Jrr4pyR6ZYsfDmp3Cz3UquAsZGOCM57U4q/LB6X5vl736q43Jrmmtbcvz93/M7m8+LLeXp9ppfh+71DV7u1F01pH/AMso8H7x9eDXVfDrxlY+MtHe8tYZLeeCQxXFvIMNG44I/Q15F8Wfhtq48epr+maHLrWmyQCN7eCXy5IyM9ORxXofwQ8PLoWgXDN4fn0Oa4l3PBK4ZiBnByCfWnHllFy/rf8AyE3UU1F/1p/mUpfirLeeLrnQfDvhy81UWb7LmVB90+1cq3xJ8ZD41y6KNIvJ7BMKtkkQ3KD1kJ64Gf0rL8c+E/FereOFv/Dvg+80S/F0C+oxzKIpUH8TDd1/Cug13QfGei/Gi28UaXorata3NusM8iMB5Z6EnJH1pUbfu5S87/dp8r6eQ6zl78Y+VvS+v+fmb/jv4nal4WvpvO8J30mnQHD3RGAw7lfWpovitp0niXQtNWzlFprSBra5PAzxkH6E15Z4w8C+N9Q8S+JmvvC8+ttdljp92bjbHAvOABuHPTtVnx3odxoPwO8P3Gp7dN8QaTPugjdgXOSeBjPXipi0oKUu6/G/5OwSc3Nxj2f4Wt9+p674G8eReKvEmr6XaWLpb6a2w3BPDtxwPzqj8Q/iBqvha9kWHwreXtnEm+S6HCY7gepFR/s+eHJtB8Awz3qlb7UWNzcZ65PT9K8++Ivg7xjqPxE1e6uvDc/iDT7iFlsGE+yO34OMjcORRVi4TUFulr5tL/MqE+am593p6N/5Hcaz8YtHsfBuleKIbOe4tb+XyigHzowIBGPxp3g/4tQ6x4t/4R3VNDvdHnlj822NwuPMXqD+VebH4feNP+FVaBo50GY3trqbSzQ+YnypvB3dcdK7LxN4P1+++MPhvVYtMkOm29mIrm4DKBG20DGM5q5JKTtrq0v/AAG6/HQzUqjir9l/6VZ/hqZvj74t/wBtaFr1lofh/UrrTYEMMuoxr8sbfga6z4B3UkXwds7uVnmaON3JZsk4GetecaZ4Y+JXhzQfEHgmw8Mx3tnfyvJHflwFwccdc9vSvTfhTo+p6F8Hxpur2b2l3FBLviZgSPl9uKnSNKbXaP6308i1zSrQUu8v0tr5nNf8L182xuL2y8J6lc29lKyXsyJmOEA9c/QVt+JvjFoukaTomrRWs11Z6quUKD5lPPGPqK8e+H1x40n8HeJdB8O+GRqdtqF1JE1yGA8kksOckV1WsfDPxJY6L4I02zsGv20+UPesjKFjySe596tQT5U9LuOvqtfku5n7SdpNa25vwenz8jtdR+LsNjo1hJNoN/8A2vqLlbbTgn7wjsT6Zq74M+KWn6xc6lp+sWFxoupabE01xb3AxhAMkj6VifF/wl4ibxpovjbw3YrqU1gvlyWeQCV9RnA71j6J4E8VeKvE3iPxR4gsBokmoWElnb2zMCw3KQGOCayveLaX83ytt63NXzKai32+d9/Sx0/hX4p3nifW0TR/Cmoy6KZTG2pMuI1Azlj7cVV1H4zQxzXV7YeH7680KznENzqKj5VbIHHqORWV8KYviD4bsIPA+peEWbTVd4/7SjdcBDn5jz7+lcJB8L9e0bUbzTb/AMF3euW8lwWiube42oVJ7qWH8quy50ltb79db9iOefK297/dvseweLfixp+m3em6doem3Wt6hqEKzxQW65PlkZBNeafDrxlNY+M/GniW8tbuNbeAyNZykhkI6rjtW1rng7xX4W8baJ4s8J6B/aMUVglrJZFxuhwuOpPv61S0HwH421PUPGc2saQLB9Xs28hg4KbyOF4Oale7eUd7S/4C89Btylyxl3j/AMF+Wp3er/Fi10/wNofihtNkaPVpxEsQPKZJ5/Sm+NPi1beHPFK+H/7Hur26lt1lhWEZLls8Yrym+8LfFDU/BGh+GJvCJih0e7VxJ5i7pRu6/exjBr0a48K69J8f9L8Q/wBlu2lQ2HlvcFlwr7W4xnPcVpyxc/K8vutdEe0qcm2tl99/8i3qnxbkSdrXSPDd7qNza2yz6iqDi2yMlSfUc12/gzxNp/irw1Drmn7hDIpyjjDIw4IP4ivCPG/w11yy+IGp6nH4bufEGm6g5kX7NNsaMnnB+YZHNex/CnQ00XwRBZrpMmku+4vauwYoST3BNRGzpOXX9expeaq8vT9O5wfgzxRLaaf4z+IV8Z7lIbswxQbztWMbeg6Dk1asfjlbTXulNdeHNRtNM1FliivJEwpkOMgeoGRzXPaNpOpS+A/HvgmztHn1RLwvDCODIpK8gnipfE/gjxVdfDLwVpdvosj3thcI11EHQGIArkk5x2PSnC3u329z7mtWKbl73Lvef4bfeemeIPiT4c0TUn0+8+2NKqq2Y4dykEZHOabYeLLHxtp9/pnh28urK88nKzyQgbORyOearax4V8X3tyk2n+Kjp0HkxqLfyEbYQoB5Knv71HFpnjjw3o2pXyakfEl75OLW18tI/nyOcgL796hqPK+Y0TnzKx5vrsHib4d/EDw9a2XjC91ybUZgtzazqOFJ5YDJwOtbvx58XavcTT+G/C908EtjbNeahcRn/VhRkJn1PNcz4F074naf40fxHrvgSXUtRuZQpuZpkxbRk87QG9Ca6bx18Fo57XXda0nVtYk1O+V5fsqumyRzkhOR05x1oqX9nHm6Xf8AkvRGdP45cq3sv836s7f4HX13qXwx0i8vrh7ieRG3SOck/Ma4z48+LNWmnfwv4Xungnt4Tc6hcxn/AFKc4XPY5A/Osvw1/wAJR8O/Bfh7w/ZwyNrusXYEtvckMtsnIO3b+BrT8b/BeO6i1nXNO1jWH1S9Te1sjpskbA+XkdPxqsVrOUltr96/TX52DDtqEYdbL7n+unyuZo+I+p+G/gTpOpfaPP1e/YxRSzHO3plj9M0fCbxJZ/2jeXl14v1LVdc+yNIbG4jEcTNwf3eDz+VZkPwk8Rr8MNKkSOdtbsLkXP2C4ZSvUEqMcdvWtvw54a8W+J/ifpfijW/Di+HrbS4guwlczsMcfKTxxWk0nUnZ7317Ll6d9TKDmoQutrad3zdflqcK/iXXL/wrqPjqbxxJbaxa3ZWPTRgIVBxt2/8A1q9A1PxFejVfAHjMSyx/2qn2e7hDnY2V4OOnVqwfFXgPW/GPiGW0svAVp4etpJ83GpvId0qg9lDEc/Sun8faRF/wkvgTwXpqsy2Ehmc4+6irwT/3yaVJr3NN5LTyt733+Y6kZLn12T187+793keyUUUVkdYUUUUAFFFFABRRRQAUUUUAFFFFABRRRQAUUUUAFFFFABRRRQAUUUUAFFFFABRRRQAUUUUAFFFFABRRRQAUUUUAFFFFABRRRQAUUUUAFFFFABRRRQAHkYrmvDvgbw5oOvX2uWNn/wATC9kaSWaQ7iCeoX0FdLRQtHdCaTVmFFFFAwooooAKKKKACiiigBGUMpU9CMGvPJ/gz4HuNYfU7i0uZpHl81onlzGW/wB3FeiUULR8y3FJKSs9iO2ghtreO3t41iijUKiKMBQOgFSUUUXGlYz/ABHo9lr+jXGk6grtbXC7ZApwcZz1qLwr4e0nwxpEelaNarb2ydh1Y+pPc1q0ULS9uomk7X6BRRRQMKKKKACiiigAooooA5/UfB+i3/iyz8T3EUh1GzUrCwbgD6Y966CiijpYVtbhRRRQMKKKKACiiigAooooAKKKKACua8T+B/DviTWrDVtYtDcz2OfJVj8hyc8jv0rpaKFo0+wmrppiIqogRVCqBgAdhS0UUDCiiigAplxEk8EkEnKSKVb6EU+ihq4JmF4O8KaP4Utri30eKSOO4lMsm9s5Y5/xrdoopttiSS2CiiikMKKKKACiiigAooooAKKKKAIEsrSO8e8S3jW4ddrSBfmI9CanoooAKKKKACiiigCCWztZbqO6kt43njGEkK8qPY1PRRQAUUUUAFQfYrT7b9u+zx/adu3zdvzY9M1PRQAUUUUAFFFFABRRRQAUUUUAFFFFABRRRQAUUUUAFFFFABRRRQAUUUUAFFFFABRRRQAUUUUAFFFFABRRRQAUUUUAFFFFABRRRQAUUUUAFFFFABRRRQAUUUUAFFFFABRRRQAUVBqMjRafcyIcMkTMp9CAa8e/4SHWm+ZtRnyeTzVxhzHfgsvni03F2se0UVw3w11W/vbm5gu7h5lC7l3dq7mpkrOxhicPLD1HTkworB8Uardade6XDbhCtzPsk3Dtx0/Or2taxY6SkZunbfIdsaIpZmP0FLpf5fl/mc/W3z/r7jQorn38YaKLO3uEneQ3D+XHGsZ3lvTGMjpUw8TaY2pppyNK9wyB2URt8gPTPHFOzFdG1RXN+JvFMei65p2nPA7i7J3MqE7cY9PrWVY+Nraz1jV7fVp5RFBOgjKxMQiFQckgcc0o67f1t/mDdv69f8juaKxdZ8TaXpTxC7eQI4U+YsZKgE4HIFVtS8aaFYXUltLPK0kSCSTy4mYKh/iJA6UBdHR0Vh+JfEMGl+FZtdgU3EYiEkYAJ3ZGRVceMdKWxtZpTMJriMOsKxMWx3OMcCjuF1odJRXI6x44sLUaXLZq9zDfSFdwQ5XA7jsa0p/FOlQajBZTPLE07KsbPEwUsegzinZhzI3KK5rw7q1zPqGvrdOXisplWMAZwNmTWBeeOpLvwjLqlqr20kVwqvlD93eAcetJa287fjb/ADBu1/n+H/DHolFc5D400GRZCbiVDG6IweJlI3nCnBHQ1Y1XxVoumTSxXd0VMSq0hCEhQRkdPagE0zbornp/GGjRQwSeZMzTR+aqLCxYJnGSMcUr+IrWS9017fULYWd1G8mGRtzBVzwe2Pej+v6+4Lo6CiuH1Pxpb3OqaVa6VNKFnu1RmaJlV1zzgkVtp4s0ZtSWyE75eTylk8s7C/8AdzjHY00mwbSN2isFfFelSXstpbtLO8W4M6RMUBAzjOMGqGg+ONPvdJutQvA9ssFwYgPLbLc4XA7mkPyOtorAi8XaK9hdXjTvGloAZ1eNgyA9OCMmqv8Awnvh8llElwZANwj+zvuK/wB7p0oFdHU0Vj2HibR719tvdbv9GF0CVIzGc8/oavaVf2+pWSXlqxaF87WIxmnZhdFqiiikMKKKKACiivm74qeMvE1t461KztdWuILe3lMccaHAAFbUaLquyOvB4OWKm4xdrH0jmivmP4f+NvFEnjTSbebWLmaGe5SKSNzkFSea+nKK1B0mk2PG4KWEkoyd7hRVPWI7+SyddOnign7NIpI/SuO8OeINWjhudS8QajZizgupLXy4om3uwOBj8axWtzjfQ72iuU1Pxtp0Ph/UNRtRJJNZrloHjZWBPTIParB8X6bFpVvf3CXCJKgY/uW+UH8KBXR0dFcyutS3HjCxtrWcPY3Fr5ox/FwcGqtx4wD6xrWkxQyJJZW4eOTYeWwetD0X3/g7DTTf3fjb/M7CiuN8L+NtPubG2hvZ5ftbhuTCwVyCeAcYJrZPibR/sdldC5LR3u7yMKcttBJ+nANOSsyVJNXNmiubh8baBNZG8iuJWiyFQ+U2XY9lGOaS58U2dxpT3VheRwPHMsconibKk54x17daLMd0dLRXG+LvGljY6bew2c8jXkKqC6RMUViRxnGOhq8fFenWNtbpezO05hWSXZGW2A9zgUlqDdnb+un+Z0lFYd74q0e2mhgEzzyyoJFWKNmwp5BOBxVGz8ZWsviW80qWN4ordA3mshA5APPp1o/r7guv68zqqKwNO8XaLfXQt4ppFZ1LRGSJlEgHXBI9jVX/AIT3w55gX7TNhiVVvIfDMP4QcdaLBdHU0Vz9l4v0S7EWyd0aScQBXjZSHPQHI4zitOw1Szvry7tbaQvJaOEm4OFYjOPyNOwXRdooopDCiiigAooooAKKKKACiiigAooooAKKKKACiiigAooooAKKKKACiiigAooooAKKKKACiiigAooooAKKKKACiiigAooooAKKKKACiiigAooooAKKKKACiiigAooooAKKKKACiiigAooooAKKKKAIb+NprG4hT7zxMo+pFeTHwnrinb9kzjjINev0VUZOJ3YPH1MKmorc4v4d6JqGm3E895GI1ZdqjPJrtKKKTd3cwxOIliKjqS3OZ8c6fqt2+m3OlWkV3Jaz72jeYR5HHc/SsrxBpPiDWLuy1aTTDbz2u6M20OoBSysc53gcdOmK7uiktPvv/X3HO1f7rfn/AJnBXnh26/sWOOz0KSO8aXzfNGpASxPjGd+OaJNF8SG/0+4itxDexqi3d6l2AswB5DR/xce9d7RTTs7icbqxzfizT9Sm1bSdS063S5NpIfMjaQJ8pxzn8KzZfDuqSad4ni8mISak6NAPMHOFAOfSu2opW0a/rW3+RXVPt+l/8zzfXPDnie7D23km5t/IRYQL3y0jYNk5THzH3rR0rw5qlumsedFEDd6alvHiQHLhWBB9ByK7eim3e/mTGKVvI5abQ76T4dSaHhFvGtTEBu+Xdj1qhBp/iS11O21qLSYJZzZC0mtjdAbMHO4Njnp0ruKKG7tvuCikku39foefr4Z1q10+yuYoIp7xb97ua380Kq7wAQG9sVV1Lw94q1C/WS6tvNK36XCyNffJHGGJ2hMdQO/evSqKE7P+vL/IHG/9ev8AmznfC+k3thqOtTXSoqXcyPEVbOQEwc+nNc9/wjmvP4Zm0VrOEGO7WSKTzxiRQwJOO3Q16HRQnZp9rfhb/IbV1b1/G/8AmcT4n0cf2pq2p6g0MOnyWAjWRnGQ4DY4+p4rK0bw7qmoeDPOmRZL66mjZjIduYkBVT+IxXo11bQXUXlXMKSx5B2uMjIqRVVVCqoCgYAA4Aoi7f153/MJRv8A15WOQvNN1vT/ABDPqWm2MN+l3aiJ0ecRmNhjoSDkcVlJ4J1MQadAXjwsU/2hg33GdCAAO4zXotFLp/Xn/mFjzwaL4nu49DsLnTLa3t9NkRXnW5DF1XA3AY44HSk0bwnfWtwljfWE9zbJcPIlx/aGEG4k58vHUZ9a9Eop31uLlVrHIeErHXtFi/sOTTYZbFWbbeC4AJU9ymM5/GstPDuvrZmMWcJkstRa6tgZhi4VmBIP90gCvQ6KLu9+un4DstV6/jv+Z5/qnhzXNYXV7+4s4bW5uoVhhtxMGGAMZLfhWydFvv8AhKY9Q8uPyF0n7KTu58zdnGPT3rp6KOlgtrc8o1bR7yw0/QtOhkjTWCzQyQxtuLQsMNnHYAmvT9NtI7HT7ezhHyQxrGv0AxTja2xu/tZgjM4XaJCo3Aemamovpb+v6/zFy+9f+v6/yCiiikUFFFFABXz38UPh74mvvGt/qFjZi4t7mQyIyt0z2r6EorWjWdJ3R1YTFzws3KKPnDwH8OPFdv4v0y8ubEQwW1yk0jM2PlU5NfR9FFOtWlVd2PGYyeKkpTWwjjKke1cEfC+sR6cZI44XuoNVku4oTINsiMwPJ7Hiu+orFaO6/rW5yNXVn/XQ4S98Pa1q665fXVtFZXN7afZ4IFmDjpjLMPpVfU9J8V36wLLYn7OLPyvs6X4RVkB+8ePm4r0OihrS3T+v8xW1v/XT/I4rwx4d1Sxv9FmuY4lS0sBBLiQHD4PT161Ne6TrC+JNamgtY5bXUrRY1kMwUoyqRgj3zXX0U5Pm38/xdwiuXby/C3+RxieH9Qj07w5E8cIOn3fm3H7wYVMN09eorH8I6Q95q+sSWsiz6bbCSHTjn5QzLzg+nJ5r0plDKVYZB6io7W2t7WEQ20KQxjoqLgUN3bb63/EXLaKiun6HFR+HNYs9G8PS29vDLe6WCHtzIAr7gAfm9Riobzw1reojUdQmtobe6vJ4mFuJgwRUUjJbua9Aoovrf+un+Qcqtb+v61PObjQPEtrpOp6HZ6dbXMF46sl09wFK/dyCuOelE3hTVbfUZJhazXsFzAqSpFf+QEPOQRg7hXo1FCdv67aDcb/13OJsNJ1jw/rU1zpWlxXdrdQRI0bXIRoCgxjJHzDmk1jw/q95q2qosCC01S2VGm80ZhYAcY79K7eik9QStscKNH8QapPpceoafb2UWmhyHScOZWKFQAAPl65oTwzqg0LTLTyYfNt79Z5B5gwFDA5B9eK7qiq5ne/z/G5PIrW+X4W/U8+8Waa1nbeJNQvHiiNxLDLp5DAs0qIQMD1yeldF4C02bT/D0LXnN7cDzLhv7zdv0xWzc2tvdbPtEMcuxgy71BwR3qapj7sben4f1+CKkrtP+v6/zCiiigYUUUUAFFFFABRRRQAUUUUAFFFFABRRRQAUUUUAFFFFABRRRQAUUUUAFFFFABRRRQAUUUUAFFFFABRRRQAUVm+I9ZtdD003t1uYF1jRFHLuxwAPqazNJ8VrPqbabqmnS6XdeSZ0WSQOGjGMnIGB1HFCBux0tFcbB4+tJJ4JJNOuYtMuJTFDfMflZv8AdxkDjrVzUPF8NrqEsS2MstpBKsNxdK3EbscAbcZPJFOz0FzI6ais+LVI5tYbToI2k8uMPLIDwmfuj3zWhSHc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jfi1ND/YNvZyRbpbq6jjgk3bfKfcMPn2POK5HWrTVtJ1e5sdUvTrN7eaVItrcquxogNoK7R6+teqavpljq1k1nqFus8DclSSOfUEciqOieFtD0edp7GzKysu0vJI0hx6fMTiklo13v+Vv6fyB7p9v87nDa9PbS/BuwjtypeVkSJR1LiTkD34NaHiTQbyxs7tlvkWyu50ndCuX87cMKPYkAV0dr4M8N2uqDUodOC3AbeuZGKq3qFJwPyrWvbC1vJYJLiPeYGLICeAfXFXKV233d/y/yIUWkl2Vkeb291rempq88F6ls+nrHPNC0QYylwSUJPIAxgV6ZYytPZQTsMGSNXI9CRms7UvDei6jqCX95ZiS4XHzb2AOOmQDg/jWsoCqFUYAGAKV9NRqNmY2vWOvXVyj6XrKWUQXDIbcPk+uTWd4LvtZk1vVtN1a+S7+y7NjrEE65z0+ldXXJeFf+R38RfSL/wBmpFF2STVrzW7y2tb5LeKDbgGINnIqX7Dr3/QYT/vwKXSv+Rl1X/tn/wCg1t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H2HXv+gwn/fgVt0UAYn2HXv8AoMJ/34FOjstdEiltYQqDyPIHIrZooAKKKKACiiigAooooAKKKKACiiigAooooAKKKKACiiigAooooAKKKKACuS8K/wDI7+IvpF/7NXW1yXhX/kd/EX0i/wDZqANPSv8AkZdV/wC2f/oNbVYulf8AIy6r/wBs/wD0GtqgAooooAKKKKACiiigAooooAKKKKACiiigAooooAKKKKACiiigAoqC5vLW1Ki5uYYS3Te4XP50+3uILhPMt5o5U/vIwIoHZklFFFAgooooAKKKKACiiigAooooAKKKKACiiigAooooAKKKKACiiigAooooAKKKKACiiigAooooAKKKKACiiigAooooAKKKKACiiigAooooAKKKKACiiigAooooAKKKKACiiigAooooAKKKKACiiigAooooAKKKKACiiigAooooAKKKKACiiigAooooAKKKKACiiigAooooAKKKKACiiigAooooAKKKKACiiigAooooAK5Lwr/yO/iL6Rf+zV1tcl4V/wCR38RfSL/2agDT0r/kZdV/7Z/+g1tVzlpJdJ4p1EQQiRSY95J+78tb108yW7NBGJJOynvQBLRUFjJcSQ7rmIRPnoD2qITX32zy/sy+Tn7+aALlFV76S5jiDWsIlfPIJ7U+2aZrdWmjCSEcqO1AEtFU7aa+e5ZJrYJFzhs9adfy3ke37LbiXPXJxigC1RTA0nk7ivz4+771XsJryRn+1W4iAHy4PWgC3RVO7mvUnVbe2EkZ6sT0qxO0q27NEm+QDhfU0ASUVXsJLqSNjdQiJs8AHtUck18LwRrbKYc/fzQBcoqG9eeOHdbxCR8/dJ7UWbzyQBriMRyd1FAE1c3408RzaC9qsVrHP527O5iMYx/jWxDNfNeGOS2VYMnD5ri/i5/rNN+kn9KqCuzuy6lCriIwmrrX8iL/AIWJef8AQMg/7+n/AAo/4WJef9AyD/v6f8K4mit+SPY+m/szC/yfn/maPj3xguqaeIbjRN83/LOSOVvl9a0vDHjr7HpMUFnoiQoqgMHlbJPc1zn5UUciH/Z2Htbl0+f+Z23/AAsS8/6BkH/f0/4Uf8LEvP8AoGQf9/T/AIVxNFHJHsL+zML/ACfn/mezeFNVk1nR0vpIVhZnZdqnI4Natcp8PnmTwdG0EYkfzXwp+tdJZSXEkO65iET+gNc8lZnyeLhGFecY7Jsnoqms199u8s2yiDP3884qS+kuY4wbaEStnoTSOcsUVHbNK8KtMgRz1X0qvaTXz3DLcWyxxjowPWgC5RVW/lvIyv2W3EueuT0qbdJ9n3bP3m3O339KAJKKq2Mt5IW+1W4iA6YOc028mvkuFW3tlkjOMsT0oAuUVHctKsLNCm9+y1HYyXMkZN1CImzwAaALFFU2mvhe+WtsDBn7+e1S3slxHDut4hK+fuk0AT0VFaPM8Aa4jEcndRUEE1810UltlSLs+aALlFVr+W7jVTawCUk8gnGKljaQ24Z0Ak25K+/pQBJRVSymvZJGFxbiJR0IPWkvpr2OVVtrdZVI+Yk9KALlFMlaRYSyJufHC+9Q2Et1IrG6gERHQA5zQBZoqnNNfLdhI7ZWhyMvmprt5o7dmgjEknZSaAJqKgsnuJIN1zEI5Mn5Qe1RJNfG88trZRDn7+aALlFV7+S6jjU2sIlYnkE4wKkt2la3VpUCSY5X0NAElFU7Sa+e4ZZ7ZY4xnDA9aW/mvI2X7LbiUH72T0oAt0UzdJ5G7b8+Pu+9QafLeSb/ALVbiLGNuDnNAFqiqd1NfJcKsNsHj7sT0qe5aVLdmhj3yAcL60AS0VXsZLmSItdQiJ88AHtUbTX320Ri2HkZ+/mgC5RUF9JcRw7raESvnoT2p1o8zwK08Yjk7qO1AEtFU7ea+a7ZJbZUh5w+fyp1/LdxhfssAlJ65PSgC1RTI2kMIZlw+OV96rWE17I7C6t1iUD5SD1oAuUVTvZr2OVVt7cSIepJ6VYmaRbdmjTdJt4X1NAElFVrCS6kRjdQCI54APWmTTXy3gjjtlaHIy+aALlFQ3jzRwlreMSPn7pNFk88kIa4iEb/AN0GgCaiqcc18b0xtbKIMn5884p99JdRoDawiVs8gmgCzRUdu0rQK0qBJMcr6VXspr6SZluLZY0HQg9aALlFVL+a8jZfstuJQeuT0qdmkFvuVMybc7ff0oAkoqrYS3cm77VAIsdMHrTbqa+S5VILZXiOMsT0oAuUVFdNKkLNDGHfstMsZLiSItcwiJ89AaALFFU/Ovvt3l/Zl8jP389qlvpLiOLdbQiV89CaAJ6KitGmeBWnjEcndR2qC2mvnuSk1sqRdmzQBcoqrfy3cYX7LbiUn72T0qZWk+zhimJNuSvv6UASUVUsZryR2FzbiJR0IPWi6mvEuEWC3EkZHzMT0oAt0UUUAFFFFABRRRQAUUUUAFFFFABRRRQAUUUUAFFFFABRRRQAUUUUAFcl4V/5HfxF9Iv/AGautrkvCv8AyO/iL6Rf+zUAaelf8jLqv/bP/wBBrarF0r/kZdV/7Z/+g1tUAFFFFABRRRQAUUUUAFFFFABRRRQAUUUUAFFFFABXn/xc/wBZpv0k/pXoFef/ABc/1mm/ST+lXT+I9HKf97j8/wAmcJRRRXQfZBRRRQAUUUUAeq/DP/kVIv8Arq/866auZ+Gf/IqRf9dX/nXTVzS3Z8Njv95n6sKKKKk5QooooAKKKKACiiigAooooAKKKKACiiigAooooAKKKKACiiigAooooAKKKKACiiigAooooAKKKKACiiigAooooAKKKKACiiigAooooAKKKKACiiigAooooAKKKKACiiigAooooAKKKKACiiigAooooAKKKKACiiigAooooAKKKKACiiigAooooAKKKKACiiuY+J97qmn+Dby80guLmLa2U+9t3DOPwzSbtuNK509FeE6h4l8Y689x4p0rUL7TNHsJYoYrZ42BuyWwxIxnoa9v06aS4sLeeRdryRKzL6EjpV8rtdmcZpvQnoooqSwooqJLi3eZoUniaRfvIHBYfhQBLRUK3Vq05t1uITMOsYcbh+HWle5t0nWB7iJZW+6hcBj+FAEtFNMiBxGXUORkLnk06gArkvCv/I7+IvpF/wCzV1tcl4V/5HfxF9Iv/ZqANPSv+Rl1X/tn/wCg1tVi6V/yMuq/9s//AEGtqgAooooAKKKKACiiigAooooAKKKKACiiigAooooAK8/+Ln+s036Sf0r0CvP/AIuf6zTfpJ/Srp/EejlP+9x+f5M4Siiiug+yCiiigAooooA9V+Gf/IqRf9dX/nXTVzPwz/5FSL/rq/8AOumrmluz4bHf7zP1YUUUVJyhRRRQAUUUUAFFFFABRRRQAUUUUAFFFFABRRRQAUUUUAFFFFABRRRQAUUUUAFFFFABRRRQAUUUUAFFFFABRRRQAUUUUAFFFFABRRRQAUUUUAFFFFABRRRQAUUUUAFFFFABRRRQAUUUUAFFFFABRRRQAUUUUAFFFFABRRRQAUUUUAFFFFABRRRQAUUUUAFedfGy38cXOkiHwsqPbMq+eq/63du/h74r0WuW+K19qmn+BdQutHk8q6VRiTugLAE/lUTdrMqKu7HDXWi/F3WrGDStQk0qzsS8bSPCQJFCkHjHfivXbKE29nDAzmQxxqpY9WwMZrxHRfC+kXKWl5J8Vb6WVyrlRIMMc9Ote32ihLWJVkMgCABz/Fx1rolomvM5qerT8iSiiisjc5D4qa3daRoUUVj5gubydYFMYywBOCR781ztjqtn4btr2CXSriy1b7G00U9w5kM+MZ+Yjrk9K7LxtoUut6fD9klWK8tZlngZvu7lOcH2OKxT4Z1rxBq6XvihbGCKG3aGOK1cvuLYyxJAx0pJO0l3v91tPxB/En2/O/8Akc7qOlppngGx8TwzS/2skizPcFzuk3PjafUYPSpNdZvtGoy3UFx/ahvI5bWUIflgDAnaewxnPtWkvhXxPc6da+HL+aw/se3l3GdHYzSoCSFK4wOcd+1db4i02e/hgtbcRJGXHnSH7wQdh9elaNq91308lp92xnFOyv0Wvm9fvOW03xNZR6xPqOox3Uj4VFMcRZIIz0cnsGHP4V38TrJGsiHKsAwPqDXE6t4W1X7VqFvpn2MadqUccUxkch4lUEfKAOeveuztIfs9pDbg5Ecapn1wMVN04r+v61KSaZl674ittIuUt5rLUJ2dd26C3LqB9R3rA8AXyaj4r1+6jhmiVhF8sqFW/i7Gu4IB6iuS8K/8jv4i+kX/ALNSKJk1GOw8S6l5kNxJv2Y8qMtj5e9Xf+Eitv8Anyv/APwHNJpX/Iy6r/2z/wDQa2sD0FAGN/wkVt/z5X//AIDmj/hIrb/nyv8A/wABzWzgegowPQUAY3/CRW3/AD5X/wD4Dmj/AISK2/58r/8A8BzWzgegowPQUAY3/CRW3/Plf/8AgOaP+Eitv+fK/wD/AAHNbOB6CjA9BQBjf8JFbf8APlf/APgOaP8AhIrb/nyv/wDwHNbOB6CjA9BQBjf8JFbf8+V//wCA5o/4SK2/58r/AP8AAc1s4HoKMD0FAGN/wkVt/wA+V/8A+A5o/wCEitv+fK//APAc1s4HoKMD0FAGN/wkVt/z5X//AIDmj/hIrb/nyv8A/wABzWzgegowPQUAY3/CRW3/AD5X/wD4DmuN+JOoR372Jjhni2B8+bGVznHSvS8D0FcB8XP9Zpv0k/pV0/iPRyn/AHuPz/JnCUUUV0H2QUUUUAFFFFAHongPV4bLw5HA9tdyESOcxxFh19a3f+Eitv8Anyv/APwHNU/hoB/wikXH/LV/510uB6CuaW7Phsd/vM/VmN/wkVt/z5X/AP4Dmj/hIrb/AJ8r/wD8BzWzgegowPQVJym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o/4SK2/58r//AMBzWzgegowPQUAY3/CRW3/Plf8A/gOaP+Eitv8Anyv/APwHNbOB6CjA9BQBjf8ACRW3/Plf/wDgOaP+Eitv+fK//wDAc1s4HoKMD0FAGN/wkVt/z5X/AP4Dmj/hIrb/AJ8r/wD8BzWzgegowPQUAY3/AAkVt/z5X/8A4Dmj/hIrb/nyv/8AwHNbOB6CjA9BQBjf8JFbf8+V/wD+A5o/4SK2/wCfK/8A/Ac1s4HoKMD0FAGN/wAJFbf8+V//AOA5pyeILd3VRZ34yQP+Pc1r4HoKXA9BQAUUUUAFFFFABRRRQAUUUUAFc78RptFh8IXsmv25ubDaPMhHWTkYA/HFdFXF/ELUPDOp6Nqmh6jqyWslvGJJWHWH5hhvzxUT2KjueaaDaeBGstQ1K+8AvYnTpYtsXmfP8z4B+9jjrXvGnPFJYW8kC7YmiUoPRccV812M0N/rUltqvj6wksbuaMztHDh59rZUfe45r6VsVhSygS3/ANSI1Cf7uOK6JfBf+tjmpv3rE1FFFZG4UUUUAFFFFABRRRQAVyXhX/kd/EX0i/8AZq62uS8K/wDI7+IvpF/7NQBp6V/yMuq/9s//AEGtqsXSv+Rl1X/tn/6DW1QAUUUUAFFFFABRRRQAUUUUAFFFFABRRRQAUUUUAFef/Fz/AFmm/ST+legV5/8AFz/Wab9JP6VdP4j0cp/3uPz/ACZwlFFFdB9kFFFFABRRRQB6r8M/+RUi/wCur/zrpq5n4Z/8ipF/11f+ddNXNLdnw2O/3mfqwoooqTlCiiigAooooAKKKKACiiigAooooAKKKKACiiigAooooAKKKKACiiigAooooAKKKKACiiigAooooAKKKKACiiigAooooAKKKKACiiigAooooAKKKKACiiigAooooAKKKKACiiigAooooAKKKKACiiigAooooAKKKKACiiigAooooAKKKKACiiigAooooAK82+MHibw74UtpTc6NDdaheoOWt1KyLuGQzfhXpNcx8TLrSbDwndXuraamoRRhdsJXl2yMAHtziplpZjWp5leeOPh5JbQpoHhGK61V5EWOM2CqMlhk59q9tsGdrGBpIhC5jUtGP4TjpXiVv8QfGMbPN/wgmj21ta3KQTuchocsBzj617faSGa1ilbbl0DHb05Hatmvd+ZhTeu/QlooorM2CiiigAooooAKKKKACuS8K/8AI7+IvpF/7NXW1yXhX/kd/EX0i/8AZqANPSv+Rl1X/tn/AOg1tVgafPDD4n1NZJApby9oPf5a3JZY4ozJIwVR1JoAfRUcE0U6b4XDrnGRTPtdt53k+cvmf3e9AE9FR3E8Vum+aQIucZNOikjljEkbBkPQigB1FQxXdvLKYo5VZx1Apbi5gt8edIqZ6ZoAlopA6lN4b5cZzUVvdW9wSIZVcjrjtQBNRUM11bwyCOSVVY9AakkkSOMyOwVAMkmgB1FR29xDcKWhkDgHBIprXdss3ktMok/u0ATUUyeaOBN8rhF9TRDLHNGJInDKe4oAfXn/AMXP9Zpv0k/pXdJd27zmFZlMg/h71wvxc/1mm/ST+lXT+I9HKf8Ae4/P8mcJRRRXQfZBRRRQAUUVj614htNKvBazwzu5QPlMYwaqMXJ2QHtvwz/5FSL/AK6v/OumrxHwl8YdA0fRksZ9N1J3V2YlFUjk/Wtb/hevhv8A6BWq/wDfCf8AxVZyw1W/wnyWLwGJnXnKMHZtnoGu+KfDmhTpb6zrVjYSuu5UnlCkj15q5o+qadrFkL3S72C8tiSolhfcpI6jNeCfFj4qeFvEXhG4s00e7F00sBSSaNOFWVWIznPQEfjXVW3xv8J28flWui6hFGDwscUaj8gaPq1S3w6mTy2vyq0Hc9doryf/AIXr4b/6BWq/98J/8VSH47eG8f8AIK1X/vhP/iqn6tV/lI/s3FfyM9ZorK0XXbLU9DsdWUtBFeRCWNZPvAHscVp708vzNw2Yzn2rFqzscUouLaY6iobe5t7gkQyq+OuKJru3hkEcsyq56A0hE1FNlkSNC8jBVHUmm288NwpaGQOB3FAElFQm7thP5BmUSdNvenzzRQJvlcIvqaAH0UyGWOaMSRMGU9xTI7u3klMKTKzjqtAE1FRXFxDbgGaQID0zT1kRoxIrAoRkH2oAdRUMF1bzuVilV2HUCie6t4GCzSqjHoDQBNRTWdVQuzAKBnNMt7iG4BMMgcDrigCWioXu7dJhC8yiQ/w0+aWOGMySsFQdSaAH0UyCaKePzIXDrnGRTBd27T+SJlMn92gCaio7i4ht1DTSBATgE06ORJIxIjBkIyDQA6ioYbq3mkMccqs46gUXF1b25AmlVCemaAJqKbvXZv3DbjOajt7q3uM+TKr464oAmoqGW6t4pRHJKquegNSSyJHGZJGCoOpNADqKjt54bhC8Mgdc4yKabu3E/kGZfM/u96AJqKjnmigTfM4Rc4yaWGWOaMSRsGU9CKAH0VDHd28kxhSZWkGcqKW4uYLcAzSKmemaAJaKarqyB1bK4zmo7e6t7hisMquR1AoAmoqGe6t4XCSyqjHoDUjyIkZkZgEAyT7UAOoqK3uIbgFoZA4HXFI93bJMIWmUSHovegCaimTSxwp5krBV9TRBNHMm+Jw6+ooAfRUK3du0/kLMpk/u96dcXENuoaaQID3NAElFNjkSSMSIwZT0IqOC7t5nKRSq7DqBQBNRUNxdW9uQJpVQnpmpC6iPzCw2Yzn2oAdRUVvcwXGfJkV8dcUkt3bxSiKSZVc9AaAJqKbLIkSF5GCqOpNNgninTdC4dfUUASUVB9rtvP8AI85fNzjb3p880UCb5nCL6mgCSimQyRzRiSNgynoRTIru3llMUcys46gUATUVFcXMFuAZpFTPTNPDqYxIGGzGc+1ADqKhguredisMquR1xRLdW8MixySqrt0B70ATUUUUAFFFFABRRRQAUUUUAFcx8UG0aPwXfSa6ZhZoFZvJOHJDAgD3ziunrmfidpV1rXgy+0+xtUubmRQYkd9g3BgRz+FRO9tCoWvqeH61dSalr1tq2p6Pr2iaJfSRLORMCkuG+UuAO5r6QsVhWygW3OYRGojP+zjivFNc0/4yaxoEWj3mlaSYVZDIROAX2kEDpx0r0P4dSeMTbzQeKdPs7NIlRbYQSh8gDnOB9K6NOVxXR/gc0bqSbXQ66iiisjcKKKKACiiigAooooAK5Lwr/wAjv4i+kX/s1dbXJeFf+R38RfSL/wBmoAv6dDFL4n1NpI1Yr5e0nt8tbksccsZjkUMp6g1j6V/yMuq/9s//AEGtqgBkMMUKbIkCLnOBTPstv53neSnmf3sc1NRQBHPDFOu2aNXXOcGnRxpHGI41CqOgFOooAhjtbeOQyRwornqQOaWe3gnx50SvjpkVLRQAgVQmzaNuMYqOC2ggJMMSoT1wKlooAiltbeVw8kKsw6EinvGkkZjdQyEYINOooAjghhgUrDGqA9QKa1rbtN5zQoZP72OamooAZNFHMmyVA6+hoijjiQJGgVR2FPooAhS1t0mMywoJD/EBzXC/Fz/Wab9JP6V6BXn/AMXP9Zpv0k/pV0/iPRyn/e4/P8mcJRRRXQfZBRRRQAVwPxC/5Dyf9cF/ma76uB+IX/IeT/rgv8zXRhvjGjnaKKK9AZBcWlrcMGngSQgYBYVJBDFBH5cMaonoKfRQKyCkPQ0tIehoGfWXwzt4Z/h1oHnRK+LKPGR04rqNi+X5e0bcYx7Vznws/wCSdaD/ANeUf8q6Wvn6nxs+AxH8WXq/zIoLeCAnyYlTPXApJbW3lkEkkKMw6EipqKgxGyRpIhR1DKeoNNghigUrDGqA9hUlFAEJtbczecYUMn97HNPmhjmTZKgdfQ0+igBsUccKBI1Cr6Co0tbeOUypCiuf4gOamooAjnt4ZwBNGrgdMinKirGI1UBQMY9qdRQBFDbQQsWiiVCepAontreZg00Suw6EjpUtFADWRWQoygqe1Ngt4YARDGqA9cCpKKAIXtbd5RK0KGT+8RzT5Yo5UMciBlPY0+igBkMUcKbIkCL6CmLa26zecIUEn97HNTUUARzwQzqFmjVwDkAinRxpHGI0UKoGABTqKAIora3ikMkcKqx6kCie2gnIM0SuR0yKlooATauzZtG3GMVHBbwQZ8mJUz1wKlooAhltbeWQSSQozjoSKkkjSSMxyKGQ9QadRQBHBDFAu2GNUXOcCmm1t/O87yU8z+9jmpqKAGTQxTJslRXXOcGlijjiQJGoVR0Ap1FAEMdrbxymVIUVz1YDmnT28M4HnRq+OmRUlFACKqqmxVAXGMVHBbW8DFoYlQnrgVLRQBFNbW8zhpYldh0JFPdEeMxsoKkYI9qdRQBHBBDACIY1QHrgU17W3eUTNChkHRiOamooAZNFHMmyVA6+hohijhTZEgRfQU+igCFbW3WbzlhQSZzuxzTp4IZ1CzRq4HYipKKAGxosaBEUKo6AVHDa28Ll4oURj1IFTUUART20E5BmiVyOmRTyimPyyo24xj2p1FAEUFvDBnyY1TPXApJbW3klEkkKM46EjmpqKAGyxpIhSRQynqDSQQxQrthjVF9BT6KAIfstv53neSnmZzuxzT5oYpk2yxq6+hp9FADYo0iQJGoVR0AqOO1t45DJHCiuepA5qaigCKe3hnx50avjpkU8Ioj8sKNuMY9qdRQBFDbQQktFEqE9cCiW2glkEkkSs46EjpUtFABRRRQAUUUUAFFFFABRRRQAV5B4t+KepeEtU1ix1XTJXkWVTp7bP3Tx8ZyRznrXr9c58R7zStN8J3l9q2nx30MYGIWXO9sjA/PFS3Z3GlfQ5O0+NvhKd4YjDqIkkKr/AKjgE/jXplvKs0EcyZ2uoYZ9DXkUXjDx5pP2bUvEPgzTrfRHdFZoMeZEGIAJG4+vpXrtvLHPbxzRHMbqGU+xHFbSStexjCTvZsfRRRWZqFFFFABRRRQAUUUUAFcl4V/5HfxF9Iv/AGautrkvCv8AyO/iL6Rf+zUAaelf8jLqv/bP/wBBrarF0r/kZdV/7Z/+g1tUAFFFFABRRRQAUUUUAFFFFABRRRQAUUUUAFFFFABXn/xc/wBZpv0k/pXoFef/ABc/1mm/ST+lXT+I9HKf97j8/wAmcJRRRXQfZBRRRQAVwPxC/wCQ8n/XBf5mu+rgfiF/yHk/64L/ADNdGG+MaOdooor0BhRRRQAUh6GlpD0NAH1v8LP+SdaD/wBeUf8AKulrmvhZ/wAk60H/AK8o/wCVdLXz9T42fAYj+LL1f5hRRRUGIUUUUAFFFFABRRRQAUUUUAFFFFABRRRQAUUUUAFFFFABRRRQAUUUUAFFFFABRRRQAUUUUAFFFFABRRRQAUUUUAFFFFABRRRQAUUUUAFFFFABRRRQAUUUUAFFFFABRRRQAUUUUAFFFFABRRRQAUUUUAFFFFABRRRQAUUUUAFFFFABWP4y0GHxJ4dutImkaITKNsi9UYHIP5itiub+JetXmgeD7zUrFV+0IFVGYZVCWAyfzqZWtqVG9ziF8D/ELVDBpPiDxNBJo8MisxjjxJMFOQCc+1er20KW9vHBGMJGoVR6ADFeJWPivxFouma4bzxHDfXkU0H2eTy12tukwwUdOle06ZLJPp1tPKMSSRKzD0JHNbO/L/W7RhDlvp/SLFFFFZmpHdTw2ttJcTuI4o1LOx6ADrXE+G/G8+o6tq/2q2Fvp9nH5sRP3mQD7341q/EDStY1jT4LTS5IVj8wNOkjbRIoP3c+lcGlh4iu/FHiDTGhs0d7BY2WJ+Au0YC8elTd6+j/AC3B9PVfmkbw8XeIILK18RXlpAujXEuzyh/rIlJwGJ789sVc1LxRqi3V3e2iwHTrK6W1kjZfnkYsASD2xkVzOoaxaar8P7HwzaOG1eSRYXtB/rIyr5JYdhgV0fi3w/Y26iWOSbzrt1AtkY7ZJAR8/wCHB/CtWknptey89vv6mabaV+135b/d/wAA6HTtUm1DWpY7bZ9igUBnI5dz2B9u9bNeRanbx6bc6na3V7PDqMKRPp6JKyiaUgliAOGyccV6tp5kawtzNnzTEu/PrjmpsuVNDTd7MnJA6kCuS8K8+NvEWOeIv/Zq1Nd8N2OsXKXF1LeI6LtAhuGQY+gNYHgCwh03xXr9rA0rIoiwZHLH+LuaRZu6UR/wkuq8/wDPP/0GtrcPUVzKabBqHiXUvOeZdmzHlyFf4farv/CN2P8Az2u//Ahv8aANncPUUbh6isb/AIRux/57Xf8A4EN/jR/wjdj/AM9rv/wIb/GgDZ3D1FG4eorG/wCEbsf+e13/AOBDf40f8I3Y/wDPa7/8CG/xoA2dw9RRuHqKxv8AhG7H/ntd/wDgQ3+NH/CN2P8Az2u//Ahv8aANncPUUbh6isb/AIRux/57Xf8A4EN/jR/wjdj/AM9rv/wIb/GgDZ3D1FG4eorG/wCEbsf+e13/AOBDf40f8I3Y/wDPa7/8CG/xoA2dw9RRuHqKxv8AhG7H/ntd/wDgQ3+NH/CN2P8Az2u//Ahv8aANncPUUbh6isb/AIRux/57Xf8A4EN/jR/wjdj/AM9rv/wIb/GgDZ3D1FcB8XP9Zpv0k/pXTf8ACN2P/Pa7/wDAhv8AGuN+JOnQae9iIWmbeHz5khbpjpmrh8R6OU/73H5/kzkKKKK6D7IKKKKACuB+IX/IeT/rgv8AM131cD8Qv+Q8n/XBf5mujDfGNHO0UUV6AwooooAKQ9DS0h6GgD62+FhH/CutB5H/AB5R/wAq6XcPUVw3w30KzufAOiTPJchms0JCzMB+Wa6D/hG7H/ntd/8AgQ3+NfP1PjZ8BiP4svV/mbO4eoo3D1FY3/CN2P8Az2u//Ahv8aP+Ebsf+e13/wCBDf41Bi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o3D1FY3/CN2P/AD2u/wDwIb/Gj/hG7H/ntd/+BDf40AbO4eopcj1FYv8Awjdj/wA9rv8A8CG/xpyeHbFHVhLd5Bz/AK9v8aANiiiigAooooAKKKKACiiigArE8c3+nab4WvbvVrRruyVP3sSgEsM+9bdcz8TtHvNd8GX2n2Mqx3DKGTecKSpBwfbioqfCVDc8R0zWfhLp2qx6pH4b10neGiSUExg9sZPNe7eCvFmj+LNOa70mYkRnbJEy7XjPoRXkd74l8QeKbaw8LyaTpemPBPEZ7lr6IqoRgfkGfavRPBPh2+0vxjruqSxxpaXiwiEowPmFQdzED1zXR0ae2tvw/P8AQ5Yt3ut9L/15HbUUUVkdAU0RoHMgRQ56tjk06igCFbW1WYzLbQrIerhBu/OpGjRmVmRWZfukjpTqKAI5IIJJBJJDG7jozKCRUlFFABXJeFf+R38RfSL/ANmrra5Lwr/yO/iL6Rf+zUAaelf8jLqv/bP/ANBrarF0r/kZdV/7Z/8AoNbVABRRRQAUUUUAFFFFABRRRQAUUUUAFFFFABRRRQAV5/8AFz/Wab9JP6V6BXn/AMXP9Zpv0k/pV0/iPRyn/e4/P8mcJRRRXQfZBRRRQAVwPxC/5Dyf9cF/ma76uB+IX/IeT/rgv8zXRhvjGjnaKKK9AYUUUUAFIehpaQ9DQB9b/Cz/AJJ1oP8A15R/yrpa5r4Wf8k60H/ryj/lXS18/U+NnwGI/iy9X+YUUUVBiFFFFABRRRQAUUUUAFFFFABRRRQAUUUUAFFFFABRRRQAUUUUAFFFFABRRRQAUUUUAFFFFABRRRQAUUUUAFFFFABRRRQAUUUUAFFFFABRRRQAUUUUAFFFFABRRRQAUUUUAFFFFABRRRQAUUUUAFFFFABRRRQAUUUUAFFFFABRRRQAVyfxZt9Tu/A97b6Us7TvsUrBneV3DOMe1dZXnPxs17xXo+khfD2lvNG6qZLqPloju6Y9/wCtTK2ifdFR01PK9f8ACek6Dq0um/8ACParPfS3MU2mzBWdCu8ZV/cAV9JaaHXTrZZEEbiJQyj+E46V5LeeIPihrVtb2UPg3+zpHdM3rnJjXIyefUV67ZLMlnClw++ZUUO3q2OTWzvyWfc5oJcya7EtFFFZm4UUUUAFFFFABRRRQAVyXhX/AJHfxF9Iv/Zq62uS8K/8jv4i+kX/ALNQBp6V/wAjLqv/AGz/APQa2qxdK/5GXVf+2f8A6DW1QAUUUUAFFFFABRRRQAUUUUAFFFFABRRRQAUUUUAFef8Axc/1mm/ST+legV5/8XP9Zpv0k/pV0/iPRyn/AHuPz/JnCUUUV0H2QUUUUAFcD8Qv+Q8n/XBf5mu+rgfiF/yHk/64L/M10Yb4xo52iiivQGFFFFABSHoaWkPQ0AfW/wALP+SdaD/15R/yrpa5r4Wf8k60H/ryj/lXS18/U+NnwGI/iy9X+YUUUVBiFFFFABRRRQAUUUUAFFFFABRRRQAUUUUAFFFFABRRRQAUUUUAFFFFABRRRQAUUUUAFFFFABRRRQAUUUUAFFFFABRRRQAUUUUAFFFFABRRRQAUUUUAFFFFABRRRQAUUUUAFFFFABRRRQAUUUUAFFFFABRRRQAUUUUAFFFFABRRRQAVzXxN1i+0HwbfalpsKS3UagIHGVBJAyR+NdLXK/FeWwj8C6j/AGibnyGQKVt32uxJAAB7c1FT4SobnF6XonxKultryX4iaeEkKu0Sjt3WvWrZXW3jWRw7hQGYdzjrXzT4e0CxtbDUb7UrTW7RtLmh22o1Lsz4GTjt6V9I6W6SaZayR7tjQqV3HJxiuiW2hzUm76lmiiisjcKKKKACiiigAooooAK5Lwr/AMjv4i+kX/s1dbXJeFf+R38RfSL/ANmoAtWkVxJ4p1FoZ/LVTHvGPvfLW9dJLJbskMnlyHo3pWVpX/Iy6r/2z/8AQa2qAILGOeKHbcTea+fve1Qi3vPtnmfav3OfuYq7RQBXv4riWILbzeS2eT7U+2SVLdUlk8yQDlvWpaKAKdrb3kd00k115kZzhMdKW/huptv2a48nHXjrVuigBiq/k7S+Xxjd71XsILuFnNzc+cD0GOlW6KAKd3b3kk6tDdeWg6rjrVidJHt2SOTZIRw3oakooAr2EVxDGVuZ/OYng+gqKS3vDeCRbrEOfuYq7RQBDexzSw7bebynz96izjmjgCzy+a/dqmooApw294t6ZZLrdDk4TFcX8XP9Zpv0k/pXoFef/Fz/AFmm/ST+lXT+I9HKf97j8/yZwlFFFdB9kFFFFABXA/EL/kPJ/wBcF/ma76uB+IX/ACHk/wCuC/zNdGG+MaOdooor0BhRRRQAUh6GlpD0NAH1Z8O4bqb4deHvs1x5OLJM8deK6zbJ9n2b/wB5txu9/Wue+Fn/ACTrQf8Aryj/AJV0tfP1PjZ8BiP4svV/mVLCC6iLfaLnzgenHSkvLe8kuFeC68qMYyuOtXKKgxI7lJHhZYpNjno3pUdhFcQxlbifzmzwasUUAU2t7w33mi6xDn/V4qW9jnlh2283lPn71T0UARWcc0cAWeTzH7tUEFveLdmSS63xdkxVeXxF4fhleKXXNNjkRirq10gKkdQRnim/8JN4c/6D2l/+Baf41XLLsX7KfZl2/huZlUW1x5JB5OOtSxrItuEZ90gXBb1PrWa3ibw7tO3X9Lz2/wBLT/GvPZPGniAeOBo6+IvDn2E/vfO3rgJ/dzu64pqnJlww85X0PTbKC7ilZri581T0GOlJfQXksqNb3XlKByMdaqL4m8O7Ru1/Sycc/wClp/jS/wDCTeHP+g9pf/gWn+NLll2J9lP+VmnKsjQlUfa+OG96hsIbmFWFzcecT0OOlVI/Enh6SRY01zTGdiFVRdISSegHNalJprcmUZR3RTmt7xrwSR3WyLumKmu45pICkMvlv2b0qaikSQWUc0UG24m818n5qiS3vBeeY11mHP3MVcooAr38VxNEFtp/JYHk46ipLdJEt1SSTfIBy3qakooAp2lveR3DPNdeZGc4XHSlv4LuZl+zXPkgdeOtW6KAGbX8nbv+fGN3vVfT4LqEv9pufOz046VbooAp3VveSXKvDdeXGOq461PcpK9uyRSbJCOG9KlooAr2MVxFEVuJvObPXHaozb3n20Si6xDn/V4q5RQBBfRzyw7bebynz972p1qkscCrNJ5jjq3rUtFAFO3t7xLxpJLrfEc4THSnX8N1MF+zXHkkdeOtWqKAGRq6wBWfL4+971WsILuF3NzdecCOBjpVyigCnewXksqtb3XlKOox1qxMsjW7JHJtkK4DehqSigCtYQ3MKMLmfziTwcdKZNb3jXgkjutsQIymOtXKKAIbyOaSArBL5T/3qSyjmihCzzea/wDeqeigCnHb3i3xla63Q5OI8U+/huZowLefyWzycVZooAjt1kSBVkfe4HLetV7K3vIpmae681D0XHSrlFAFS/gu5mT7Pc+SB1461OyyG32B8Sbcbvf1qSigCrYQ3UO77Tcednpx0pt1b3klyskN15cYxlMdauUUARXSSyQssMnluejelMsYriKIrcTea2etWKKAKf2e8+3eb9q/c5/1eKlvo55YdtvN5T5+9U9FAEVokscCrNJ5jjq3rVe2t7xLlpJbrzIz0THSrtFAFXUIbqYL9muPJx1461MqyC3CF8ybcbvf1qSigCpYwXcTsbi580HoMdKLuC7kuEeG58uMfeXHWrdFABRRRQAUUUUAFFFFABRRRQAVznxJj0eXwjdxa5M0Fo+0GRPvK24YI/HFdHXN/EnTbHVvCF5Y6heLZxyAbZ26IwIIP51M9v6/r0KjueZXnw/1DTjJqfiTxdLNo0ksTTBYQHmwwKBvxxXtdj5P2KH7P/qfLXy/93HFeQSeHPiZ4itbTQdZvtNXSInRpLmLO+dVII/lXsFpCltaxW8edkSBFz6AYrZ/Da/X+rnPBap26f1YlooorM2CiiigAooooAKKKKACuS8K/wDI7+IvpF/7NXW1yXhX/kd/EX0i/wDZqANPSv8AkZdV/wC2f/oNbVYulf8AIy6r/wBs/wD0GtqgAooooAKKKKACiiigAooooAKKKKACiiigAooooAK8/wDi5/rNN+kn9K9Arz/4uf6zTfpJ/Srp/EejlP8Avcfn+TOEoooroPsgooooAK4H4hf8h5P+uC/zNd9XA/EL/kPJ/wBcF/ma6MN8Y0c7RRRXoDCiiigApD0NLSHoaAPrf4Wf8k60H/ryj/lXS1zXws/5J1oP/XlH/Kulr5+p8bPgMR/Fl6v8woooqDEKKKKACiiigD458aon/CZ658i/8hCbt/tmsjy0/uL+VbHjX/kc9b/6/wCb/wBDNZNfRQ+FH6FS+CPohvlp/cX8qoG0u/tvn7otvTGO1aNFMpq43y0/uL+VHlp/cX8qdRQMu+G0T/hJNK+Rf+P2Ht/tivs6vjPw3/yMml/9fsP/AKGK+zK83MN4nzWf/FD5hRRRXnHz4UUUUAFFFFABRRRQAUUUUAFFFFABRRRQAUUUUAFFFFABRRRQAUUUUAFFFFABRRRQAUUUUAFFFFABRRRQAUUUUAFFFFABRRRQAUUUUAFFFFABRRRQAUUUUAFFFFABRRRQAUUUUAFc/wDETSZNb8IX2mxz2sDSpxLcrlEwQcnkV0Fct8VNN1DVfBF9Z6arvOwU+WpwZAGBKj8M1FT4SobnnfhfT/GnkJDY/E3TLi0snVJCUOAM427t2Oele02wYW0YkcSPsG5h0Y46182WEzzvqnh7RPCeoWjahPBtja3KrDskySxr6P02F7fTra3kbc8cSox9SBiuiWsb/wBbanNT3t/XkWKKKKyNyrqmoWum2bXd5L5cS9TjP6VS0HxJpGttIun3W54vvo6FGA9cHnFaN3FbSwn7VHE8S/MfMAIGO/NeZX7Nf6prvifR4vJtLSwkt4pUXHnvxkjHXGCKTdr+jf8AXz0Czdrd1/X6nbweLNBm1QabHfKZy21TtOxj6BuhNTXniPSLTU106e62zsQPukqpPQFugP1rgNds7O3+EFhcW8aLNEySRyKBu3mTk59eTVjXdP1S2ttShks0kiu7pLwXJbAUBg2w+/HH1q3HlbT6O35f5kKTaTXVXPRDfWwv1sfMzcMpfaBnA9/SrNeaaZr2oWM2o6iNOS5ESxyXcsku1kiIJUAY5IGc16PbTLcW0U68LIgcfQjNJrQcZXJK5Lwr/wAjv4i+kX/s1aevXXiKC5RdI0u2u4SuWeS42ENnpjFYPw/kvpfFWvvqFvHb3BEW5EfcB97vSKN7Sv8AkZdV/wC2f/oNbVcus2oxeJdS+wWsc+dm7e+3Hy1d+1eIv+gXbf8Af/8A+tQBt0VifavEX/QLtv8Av/8A/Wo+1eIv+gXbf9//AP61AG3RWJ9q8Rf9Au2/7/8A/wBaj7V4i/6Bdt/3/wD/AK1AG3RWJ9q8Rf8AQLtv+/8A/wDWo+1eIv8AoF23/f8A/wDrUAbdFYn2rxF/0C7b/v8A/wD1qPtXiL/oF23/AH//APrUAbdFYn2rxF/0C7b/AL//AP1qPtXiL/oF23/f/wD+tQBt0VifavEX/QLtv+//AP8AWo+1eIv+gXbf9/8A/wCtQBt0VifavEX/AEC7b/v/AP8A1qPtXiL/AKBdt/3/AP8A61AG3Xn/AMXP9Zpv0k/pXS/avEX/AEC7b/v/AP8A1q474ky6hK9j9vtY4CA+zY+7PTNXD4j0cp/3uPz/ACZyFFFFdB9kFFFFABXA/EL/AJDyf9cF/ma76uB+IX/IeT/rgv8AM10Yb4xo52iiivQGFFFFABSHoaWkPQ0AfW/ws/5J1oP/AF5R/wAq6WuE+G9xri+AtEW30+CSIWabWM2CR9MV0H2rxF/0C7b/AL//AP1q+fqfGz4DEfxZer/M26KxPtXiL/oF23/f/wD+tR9q8Rf9Au2/7/8A/wBaoMTborE+1eIv+gXbf9//AP61H2rxF/0C7b/v/wD/AFqANuisT7V4i/6Bdt/3/wD/AK1Kt14h3DOmW2M/89//AK1AHyp41/5HPW/+v+b/ANDNZNani4yN4t1hpVCyG+l3KDkA7jkVl19DH4UfoNL4I+iCiiiqNAooooAv+G/+Rk0v/r9h/wDQxX2ZXxjoBYa/ppQAuLuLaD3O8V9aNdeIdxxpltj/AK7/AP1q8zMN4nzWffFD5m1RWJ9q8Rf9Au2/7/8A/wBaj7V4i/6Bdt/3/wD/AK1eefPm3RWJ9q8Rf9Au2/7/AP8A9aj7V4i/6Bdt/wB//wD61AG3RWJ9q8Rf9Au2/wC//wD9aj7V4i/6Bdt/3/8A/rUAbdFYn2rxF/0C7b/v/wD/AFqPtXiL/oF23/f/AP8ArUAbdFYn2rxF/wBAu2/7/wD/ANaj7V4i/wCgXbf9/wD/AOtQBt0VifavEX/QLtv+/wD/APWo+1eIv+gXbf8Af/8A+tQBt0VifavEX/QLtv8Av/8A/Wo+1eIv+gXbf9//AP61AG3RWJ9q8Rf9Au2/7/8A/wBaj7V4i/6Bdt/3/wD/AK1AG3RWJ9q8Rf8AQLtv+/8A/wDWo+1eIv8AoF23/f8A/wDrUAbdFYn2rxF/0C7b/v8A/wD1qPtXiL/oF23/AH//APrUAbdFYn2rxF/0C7b/AL//AP1qPtXiL/oF23/f/wD+tQBt0VifavEX/QLtv+//AP8AWo+1eIv+gXbf9/8A/wCtQBt0VifavEX/AEC7b/v/AP8A1qPtXiL/AKBdt/3/AP8A61AG3RWJ9q8Rf9Au2/7/AP8A9aj7V4i/6Bdt/wB//wD61AG3RWJ9q8Rf9Au2/wC//wD9aj7V4i/6Bdt/3/8A/rUAbdFYn2rxF/0C7b/v/wD/AFqPtXiL/oF23/f/AP8ArUAbdFYn2rxF/wBAu2/7/wD/ANaj7V4i/wCgXbf9/wD/AOtQBt0VifavEX/QLtv+/wD/APWo+1eIv+gXbf8Af/8A+tQBt0VifavEX/QLtv8Av/8A/Wo+1eIv+gXbf9//AP61AG3RWJ9q8Rf9Au2/7/8A/wBaj7V4i/6Bdt/3/wD/AK1AG3RWJ9q8Rf8AQLtv+/8A/wDWo+1eIv8AoF23/f8A/wDrUAbdFYn2rxF/0C7b/v8A/wD1qdHdeIDIobTbcLnk+f0H5UAbNFFFABRRRQAUUUUAFFFFABXi3jtofEXxFvdK1jxTPoljYW4aBYpNhkfI5P517TXN674E8Ia7fm/1bQbS7umGDI4OSPwNK3vJg/haOR+EfjDS10Wax1jW7SW6tLt7aKd8B5kGNp985r1FGV0DqQVIyCO4rj4vhd8P4pUkj8L2KujBlI3cEd+tdfFGkUaxxqFRQFUDsBWkmnr1M4RcdOg6iiioNDF8ZaHL4h0d9Nj1S505XI3yQKCxHpzVDw/4W1DTVW3uvEtzqFgIjH9lktokXH1UZrqaKF1XcHrbyOLtvAMcb29vNrV3caVbymWGwZF2KeeN33iMmuk1nTF1MW8UszJBHIHeNekmOQD9CK0KKd2Ky1OZ1fwjHfahcXEeoz2sF2EW7t0RSswUYAJPI6npXRwxrDCkKDCIoVR7Cn0UulgtrcK5Lwr/AMjv4i+kX/s1dbXJeFf+R38RfSL/ANmoGaelf8jLqv8A2z/9BrarF0r/AJGXVf8Atn/6DW1QAUUUUAFFFFABRRRQAUUUUAFFFFABRRRQAUUUUAFef/Fz/Wab9JP6V6BXn/xc/wBZpv0k/pV0/iPRyn/e4/P8mcJRRRXQfZBRRRQAVwPxC/5Dyf8AXBf5mu+rgfiF/wAh5P8Argv8zXRhvjGjnaKKK9AYUUUUAFIehpaQ9DQB9b/Cz/knWg/9eUf8q6Wua+Fn/JOtB/68o/5V0tfP1PjZ8BiP4svV/mFFFFQYhRRRQAUUUUAfHXjX/kc9b/6/5v8A0M1k1reNf+Rz1v8A6/5v/QzWTX0MPhR+g0vgj6IKKKKo0CiiigC/4b/5GTS/+v2H/wBDFfZlfGfhv/kZNL/6/Yf/AEMV9mV5mYbxPms/+KHzCiiivPPnwooooAKKKKACiiigAooooAKKKKACiiigAooooAKKKKACiiigAooooAKKKKACiiigAooooAKKKKACiiigAooooAKKKKACiiigAooooAKKKKACiiigAooooAKKKKACiiigAooooAKKKKACiiigAooooAKKKKACiiigAooooAK5Lwr/AMjv4i+kX/s1dbXJeFf+R38RfSL/ANmoA09K/wCRl1X/ALZ/+g1tVi6V/wAjLqv/AGz/APQa2qACiiigAooooAKKKKACiiigAooooAKKKKACiiigArz/AOLn+s036Sf0r0CvP/i5/rNN+kn9Kun8R6OU/wC9x+f5M4Siiiug+yCiiigArgfiF/yHk/64L/M131cD8Qv+Q8n/AFwX+Zrow3xjRztFFFegMKKKKACkPQ0tIehoA+t/hZ/yTrQf+vKP+VdLXNfCz/knWg/9eUf8q6Wvn6nxs+AxH8WXq/zCiuL8R+NLjStZnsEsI5Vi24cyEE5GfSs//hYl1/0C4f8Av6f8KFCR1QyvEzipRjo/NHolFed/8LEuv+gXD/39P+FcDqfiSebxKt0NP1cWu1/NiS4fazk8Ec9OtHs2aLKMR9pW+7/M+gqK86j+IdysagaXFgAdZTn+VOX4iXRI/wCJXF/39P8AhR7OQv7Ixf8AL+KPn3xr/wAjnrf/AF/zf+hmsmtDxLObrxHqd0VCma7kcqD0yxOKz69+Pwo+vppqCTCiiimWFFFFAF/w3/yMml/9fsP/AKGK+zK+M/Df/IyaX/1+w/8AoYr7MrzMw3ifNZ/8UPmFFFFeefPhRRRQAUUUUAFFFFABRRRQAUUUUAFFFFABRRRQAUUUUAFFFFABRRRQAUUUUAFFFFABRRRQAUUUUAFFFFABRRRQAUUUUAFFFFABRRRQAUUUUAFFFFABRRRQAUUUUAFFFFABRRRQAUUUUAFFFFABRRRQAUUUUAFFFFABRRRQAVyXhX/kd/EX0i/9mrra5Lwr/wAjv4i+kX/s1AFq0ult/FOooY3cuY8FR0+XvW9dTi3t2mKMwHZetZWlf8jLqv8A2z/9BraoAgsbkXUPmLG6DOMN1qIX6/bPs3kS5zjdjipNSZo9OuXRirLC5UjqDg14+viLXto/4m930/v1cYcx34LL54tNxaVj2G+uRaxCQxvJk4wo5qOTULeHTmv7ktDCo3MWUkgfQV5F/wAJDrv/AEFrv/vuo7rXfEE1u8aaxchj0LNkflVeyZ3f2FV/mR6ZofjDQ9a1E2On3DSy/N/AQOOvOK1r+8FptzDJJu/uDpXg+gSa5pM8rx6w+2WRpHCAglm6nNbf/CQ67/0Frv8A77o9kweR1HtJHsgkzD5m1umcd6r2F8LtnAhlj2/3x1ryL/hIdd/6C13/AN91ueBtY1a78T20F1qNxNEyvlHbIPy0nTaRnVyapTg5uS0Vz0C7v1t51iMMjlu6jirE8wht2mKswUZwOtSUVmeMV7C6W7jLrG8eDjDCo5NQVbwW3kykk43AcVcooAhvbgWsPmlGcZxhetFncC4gEoRkB7N1qaigCnDqCyXhthDKCCRuI44ri/i5/rNN+kn9K9Arz/4uf6zTfpJ/Srp/EejlP+9x+f5M4Siiiug+yCiiigArgfiF/wAh5P8Argv8zXfVwPxC/wCQ8n/XBf5mujDfGNHO0UUV6AwooooAKQ9DS0h6GgD6s+Hd6tp8OvD26KSTdZJ90dOK6zzf9H87acbd2O9c98LP+SdaD/15R/yrpa+fqfGz4DEfxZer/M8d8bTCfxRdyhWUHbw3X7orGrd8f/8AI3Xv/AP/AEEVhVvHZH2uE/gQ9F+QUUUUzoClX7w+tJSr94fWgDyjV/8AkL3n/Xd/51Vq1q//ACF7z/ru/wDOqtevHZFBRRRTAKKKKAL3h9tviDTWwTtvIjgf74r7FsrtbrftjkTacfMMZr478N/8jJpf/X7D/wChivsyvMzDeJ81n/xQ+ZTm1BYrsW/kysSfvAcVNdzi3gMxRnA7L1qaivPPnyCyuBdQeaI3QZIw3Wok1BWvPs3kyg5xuI4q5RQBXv7tbSNXaN5MnGFFSW8wmt1mCsoIzg9akooAp2l+txcNCIZUK55YcUt/fLaMoaGSTd/dHSsn4heKI/CHh1tYls5LxRMkXlo4U/MeuTXnX/C+7H/oWbv/AMCU/wAK2hQqTV4o66OBr1481ON18j2PzP3Pm7TjGcd6r2N+l0HPlvEFxy/FeSf8L7sf+hZu/wDwJT/Cs7xH8bdH1HSpLW88O6rHCxGWt7pQ/XtxV/VKvY2WVYrrD8V/me03GpRRXKwBGkJ7oQas3Mwht2mKswUZwOtfMvwx+Kun6Gkr3Wl63e3rSS/NNcgIIy+UGCOoXAruf+F92P8A0LN3/wCBKf4UPCVeiCWVYm/uxuvl/mevWN0LqIyLG6YOMMKjbUFF6LXyZc5xuxxXkv8Awvux/wChZu//AAJT/Cuz+GXj2DxuL8w6ZNY/YygPmSh924H0+lRPD1ILmktDKrgMRSg5zjZL0OsvrkWsPmNG784wo5p1rOLiAShGQHs3WpaKxOMp29+s12bcQyqRn5iOOKdf3i2gUtFJJu/uirVFADI5N8Il2kZGcHrVawv1u3ZVhkTaOrDrVyigCne3y2sqxtDI+7uo4qxNKI7dptrEBc4HWpKKAK1heLdozLE8eDj5hTJtQWO8Ft5MrEkfMBxVyigCG8uBbQGUozgHovWizuBcwiQI6D0Yc1NRQBTj1BXvTa+TKCCRuI4p99draIGaN3yeiirNFAEdvKJoFlCsoI6HrVeyv1upmjWGVNvdhxVyigCpf3y2jKrQyPu/ujpVhpNsHnbTjbux3p9FAFWwvFu922KRNv8AeFNutQW3uVgMMrFsfMo4q5RQBFdTCCFpSrMB2XrTLG6F1EZFjdOejDmrFBoAp/2gv277L5Muc43Y4qW+uRaw+Y0bvzjCjmqv9vaHn/kM6d/4FJ/jR/b2h/8AQa07/wACk/xp8r7F+zl2LlpMLiBZQjID2brUFtqCz3JgEMqkfxEcVF/b2h/9BrTv/ApP8a4VPilcN4n/ALC/4RyESeWZvO/teDZ5e7buz6+3WqVOT6FRoVJbI9Bv7xbMKWikk3f3RUyy7rcTbSAV3Y71S/t7Q/8AoNad/wCBSf40f29of/Qa07/wKT/Gp5X2J9nLsTWN8t07KsMibe7Ci6vlt7hITDI5YdVHApkGs6PPMkMGq2MsrnColwhZj6AA81eoaaJcWt0FFFFIQUUUUAFFFFABRRRQAUUUUAFFFFABRRRQAUUUUAFFFFABRRRQAVyXhX/kd/EX0i/9mrra5Lwr/wAjv4i+kX/s1AGnpX/Iy6r/ANs//Qa2qxdK/wCRl1X/ALZ/+g1tUAVtW/5Bd3/1wf8A9BNeGL90fSvc9W/5Bd3/ANcH/wDQTXhi/dH0ral1PpMh+CfyFooorU98KKKKACug+Hf/ACN1r/uSf+g1z9dB8O/+Rutf9yT/ANBpS2ZzYz/d5+j/ACPW6KKK5T4UKKKKACiiigArz/4uf6zTfpJ/SvQK8/8Ai5/rNN+kn9Kun8R6OU/73H5/kzhKKKK6D7IKKKKACuB+IX/IeT/rgv8AM131cD8Qv+Q8n/XBf5mujDfGNHO0UUV6AwooooAKQ9DS0h6GgD63+Fn/ACTrQf8Aryj/AJV0tc18LP8AknWg/wDXlH/Kulr5+p8bPgMR/Fl6v8zyHx//AMjde/8AAP8A0EVhVu+P/wDkbr3/AIB/6CKwq3jsj7XCfwIei/IKKKKZ0BSr94fWkpV+8PrQB5Rq/wDyF7z/AK7v/OqtWtX/AOQvef8AXd/51Vr147IoKKKKYBRRRQBf8N/8jJpf/X7D/wChivsyvjPw3/yMml/9fsP/AKGK+zK8zMN4nzWf/FD5hRRRXnnz4UUUUAFFFFAHm/7Rv/JNn/6/If5mvmyvpP8AaN/5Js//AF+Q/wAzXzZXr4H+F8z67JP92+b/AECiiiuw9cMmiiigAr279lr7niD/AH4P5NXiNe3fstfc8Qf78H8mrmxf8FnnZt/uk/l+aPbaKKK8U+LCiiigAooooAKKK83+LvxE1DwXqdhaWem2t2tzC0jNK7AqQ2MDFXTpyqS5Ym1ChOvNQhuekUV4B/wvjXP+gDp3/f16P+F8a5/0AdO/7+vW/wBSq9ju/sfF/wAv4o9/or5T8cfFzxVqtxDJZwmxKDBFsxZSPfNbfhr42eILHR4bWXSra5ZBzJPIwdvrjin9Sqj/ALGxNttT6RorwD/hfGuf9AHTv+/r0f8AC+Nc/wCgDp3/AH9el9Sq9hf2Pi/5fxR7/RXP/DvXp/E3hCy1u5t47eW4Dbo4ySowxHGfpXQVzSi4tpnnVIOnJxlugooopEBRRRQAU2b/AFL/AO6adTZv9S/+6aAR8Tzon2ib5F/1j9v9o0zYn9xfyqWf/j4m/wCuj/8AoRplfRn6KmN2J/cX8qpDS4fP87zJN3+929Kv0UCauN2J/cX8qNif3F/KnUUDudL8KEX/AIWVoB2r/wAfY7exr62r5L+FH/JSdA/6+x/I19aV5eP+Neh8vn38aPp+oUUUVwHhBRRRQAUUUUAFFFFABRRRQAUUUUAFFFFABRRVLXr9dL0a71Bl3CCIvj1xSk1FNsaV3Yu0V5bPdeINO8O2njKbVppZJJQ1xaknyvLZtoAGeD05qbV9ZvGub/U11SS3mtL6OCC18zCNGWALFe+QTzV8utn6P8P8yObt12PTKK5PTdftrrXXnutSitYV/c28DyBTI/RiR356V1gORkcilbQaaYVyXhX/AJHfxF9Iv/Zq3dS1rSdNmWG/1C3t5GG4LJIASPWub8EXlrfeMPEE9pOk0REWGQ5H8VIZtaV/yMuq/wDbP/0Gtquctr60s/E2qfariOLd5eNzYz8taf8Abek/8/8AB/32KAJ9W/5Bd3/1wf8A9BNeGL90fSvZNS1jS5NOukW+gLNC4A3jk4NeOrG+0fKelbUnufRZHOMYz5nbYSineW3900eW3901pdHu+2p/zL7xtFO8tv7po8tv7poug9tT/mX3ja6D4d/8jda/7kn/AKDXLaw15Dpk8tnHvuFX92NucnPpWDpXiLxvpl8l7a2kYmQEDdbZHIwatU+eLs0Y4icKlKUFJXafU+oqK+eP+FmfE7/n2tf/AADP+NUPEHjv4n6rpU1irfZDIMebbQGORfo2eKj6rLuvvPmf7Lqfzx+8+lqK+T/CWv8AxS0K+e5fVNRvwy7dl5ulQe4B711P/CzPid/z7Wv/AIBn/Gh4WXRobyufScfvPoeivnj/AIWZ8Tv+fa1/8Az/AI12Hwq8ceJtV1q7h8VG2t7VLfdEwh8vL7hxnPPFTPDyir3RlVy+dODm5LTzPV68/wDi5/rNN+kn9K7D+29J/wCf+D/vsVxPxOu7a+ewNpMk2wPu2HOOlZQ+IeVtRxUW/P8AI4qineW3900eW3901vdH1/tqf8y+8bRTvLb+6aPLb+6aLoPbU/5l942uB+IX/IeT/rgv8zXoHlt/dNcV4402/utZWS3tZZE8lRlVyM81vh5JT3BV6f8AMvvOSorQ/sTVv+fGf/vg0f2Jq3/PjP8A98GvQ9pHuP29L+ZfeZ9FaH9iat/z4z/98Gj+xNW/58Z/++DR7SPcPb0v5l95n0h6GtH+xNW/58Z/++DQdE1bB/0Cf/vg0e0j3D29L+ZfefU3ws/5J1oP/XlH/Kulrj/hzqVjZ+BNFtbq6iimjtEV0ZgCpA6Gug/tvSf+f+D/AL7FeDU+NnwtfWrL1Z5j4/8A+Ruvf+Af+gisKtvxtIlz4nu5rdhJG23DKcg/KKxvLb+6a2i1ZH2OFrU1QgnJbL8htFO8tv7po8tv7pp3R0e2p/zL7xtKv3h9aXy2/umlVG3D5T1oug9tT/mX3nk2r/8AIXvP+u7/AM6q1s6po+qSandOllMVaZiCFPIzVb+xNW/58Z/++DXrRnGy1H7el/MvvM+itD+xNW/58Z/++DR/Ymrf8+M//fBp+0j3D29L+ZfeZ9FaH9iat/z4z/8AfBo/sTVv+fGf/vg0e0j3D29L+ZfeJ4b/AORk0v8A6/Yf/QxX2ZXyDoOkalFr2nSyWUyol3EzMVOAA4ya+rjrekg/8f8Ab/8AfYrzcdJNxsz53PJxnKHK77k2r3q6dplxfPG0iwoWKqeTXJf8LEs/+gbc/wDfa1p+LNV0648N38MN5C8jREKocEk15V5bf3TXJCKa1M8swuGrU2629+9j0P8A4WJZ/wDQNuf++1qlrXxFZdMmOm6bL9q2/u/MYFc1xPlt/dNHlt/dNXyRPS/s/A/0zZ8LfEfxI2oEa5p0ZttvHk8HP4muq/4WJZ/9A25/77WvPNj+ho8tv7po5YjeAwL3t95d+NPi231rwO9lFZzQsbmJtzMCOCfSvEK9I8aWlxc6GYoIXkfzVO1Rk4rh/wCxNW/58Z/++DXo4VxjC1zsw6w9CHJTat6mfRWh/Ymrf8+M/wD3waP7E1b/AJ8Z/wDvg10+0j3N/b0v5l95n0Vof2Jq3/PjP/3waP7E1b/nxn/74NHtI9w9vS/mX3mfXt37LX3PEH+/B/Jq8h/sTVv+fGf/AL4Nevfs5/8AEnTXP7Txaea0Jj835d2A2cZ+tc+KnF0nZnn5pVhLCySkun5o9torP/tvSf8An/g/77FYXjHxM9na276PdW8sjSEOMBsDFeOlc+TpUnUmoJ79zraK8s/4TbxF/etv+/VH/CbeIv71t/36quRnd/ZdT+aP3nqdFeIeJtc8W6rJE1tq7WIRcEQgrk56nmrnh/xN4o03T/s098t4+8t5kybmx6ZzRyMf9l1P5o/eex14F+1B/wAjDov/AF6Sf+hiuq/4TbxF/etv+/VeefFm41rxJqVhPLb+cYYWQGKPAGWzzXRhVy1U2zsy/Byw9dVJyVtep51RWh/Ymrf8+M//AHwaP7E1b/nxn/74Net7SPc+h9vS/mX3mfRWh/Ymrf8APjP/AN8Gj+xNW/58Z/8Avg0e0j3D29L+ZfeZ9FaH9iat/wA+M/8A3waP7E1b/nxn/wC+DR7SPcPb0v5l959J/An/AJJbpH0k/wDRjV3Fef8AwbvbXTfhzpdnfXEdvcIH3xu2GHzsen412H9t6T/z/wBv/wB9ivCrP95L1Ph8W715td3+ZUuvFeg21zLbzXwSWJirrsbgj8Kj/wCEy8Of9BFf+/bf4V5n4hIm16/ljO9HuGZWHQjNUfLb+6apQj3Pbp5XhJRTc/xX+R61/wAJl4d/6CA/79t/hXKXPxe0iHU2s10y8kUSbRKGGCPWuQ8tv7pqM2cRbcbeMnOc7aOSJf8AZeDX2/xR66njPw6yKxvwpIzgo3H6UknjDw6Y3H9or90/8s29PpXk/lt/doMb4PynoaOSPcP7Kwf8/wCK/wAjx+bmeU9jIxH5mm1ovouq72/0Gf7x/gPrSf2Jq3/PjP8A98Gvb549z2vb0v5l95n0Vof2Jq3/AD4z/wDfBo/sTVv+fGf/AL4NHtI9w9vS/mX3mfRWh/Ymrf8APjP/AN8Gj+xNW/58Z/8Avg0e0j3D29L+Zfea/wAKP+Sk6B/19j+Rr60r5V+Gum31n4/0S6uraSGCK6DPIy4CjB5Jr6bXWtLZwq30BJOB84rzMc05q3Y+azycZVY8rvp+pfooorhPECiiigAooooAKKKKACiiigAooooAKKKKACqPiCw/tTRLzT9237REUz6Zq9RSkuZNMadnc8smh17VPDNn4Ol0O+gmSQLcXbx4g2K24FW79u1dX4r0eCbyFtdPEl5MREZtvCJ/ET74zj3rqKKtyvq+9yFG23ayPMtX0G5tLnVNOh0e4vPtkUUdndJEGWEqpBZm6r1HIr0ewjeGxt4ZDl0iVWPuBzU1FK+lh21uVbzTtPvHEl1ZW87gYDSRhiB6ZNOs7GzswwtLWCDd97y0C5/KrFFIZBNZ2kzmSW2hdz1ZkBNVr6HR7G1e6vIbSCCMZd3QACtCub+JkbS+C75ERnJ2fKBkn5xQAf234L/5/NL/ACFL/bng3/n+0z9KuWug6P8AZot2nQZ2jPy1L/YGjf8AQOg/75oAzv7c8G/8/wBpn6Uf254N/wCf7TP0rR/sDRv+gdB/3zR/YGjf9A6D/vmgDO/tzwb/AM/2mfpR/bng3/n+0z9K0f7A0b/oHQf980f2Bo3/AEDoP++aAM7+3PBv/P8AaZ+lH9u+Dv8An+039K0f7A0b/oHQf980f2Bo3/QOg/75oAzv7d8Hf8/2m/pR/bvg7/n+039K0f7A0b/oHQf980f2Bo3/AEDoP++aAM7+3fB3/P8Aab+lH9u+Dv8An+039K0f7A0b/oHQf980f2Bo3/QOg/75oAzv7d8Hf8/2m/pQdc8GnrfaYfyrR/sDRv8AoHQf980f2Bo3/QOg/wC+aAMz+3PBecfbdLz9BSjXPBg/5fdM/IVmXmiWA+IFlGunx/Zzbtuwny5wa6X+wNG/6B0H/fNAGd/bng3/AJ/tM/Sj+3PBv/P9pn6Vo/2Bo3/QOg/75o/sDRv+gdB/3zQBnf254N/5/tM/Sj+3PBv/AD/aZ+laP9gaN/0DoP8Avmj+wNG/6B0H/fNAGd/bng3/AJ/tM/Sj+3fBv/P9pv6Vo/2Bo3/QOg/75o/sDRv+gdB/3zQBnf274O/5/tN/Sj+3fB3/AD/ab+laP9gaN/0DoP8Avmj+wNG/6B0H/fNAGd/bvg7/AJ/tN/Sj+3fB3/P9pv6Vo/2Bo3/QOg/75o/sDRv+gdB/3zQBnf274O/5/tN/Sj+3fB3/AD/ab+laP9gaN/0DoP8Avmj+wNG/6B0H/fNAGb/bfgz/AJ/dM/IUg1zwWel7pZ/AVpHQNGx/yDoP++a5v4f6Jp8mn3zXWnxlhfzKu9f4QxxQBp/254N/5/dM/Sl/tzwb/wA/2mfpWj/YGjf9A6D/AL5o/sDRv+gdB/3zQBnf254N/wCf7TP0o/tzwb/z/aZ+laP9gaN/0DoP++aP7A0b/oHQf980AZ39ueDf+f7TP0o/tzwb/wA/2mfpWj/YGjf9A6D/AL5o/sDRv+gdB/3zQBnf274O/wCf7Tf0o/t3wd/z/ab+laP9gaN/0DoP++aP7A0b/oHQf980AZ39u+Dv+f7Tf0o/t3wd/wA/2m/pWj/YGjf9A6D/AL5o/sDRv+gdB/3zQBnf274O/wCf7Tf0o/t3wd/z/ab+laP9gaN/0DoP++aP7A0b/oHQf980AZ39u+Dv+f7Tf0pp1zwWBze6WPwFaf8AYGjf9A6D/vmuf8f6Hp8fh12tdPjEnmp9xecUAXv7b8Gf8/ul/kKX+3PBv/P9pn6VbstB0g2cBbToN3lrnK+1Tf2Bo3/QOg/75oAzv7c8G/8AP9pn6Uf254N/5/tM/StH+wNG/wCgdB/3zR/YGjf9A6D/AL5oAzv7c8G/8/2mfpR/bng3/n+0z9K0f7A0b/oHQf8AfNH9gaN/0DoP++aAM7+3PBv/AD/aZ+lH9u+Dv+f7Tf0rR/sDRv8AoHQf980f2Bo3/QOg/wC+aAM7+3fB3/P9pv6Uf274O/5/tN/StH+wNG/6B0H/AHzR/YGjf9A6D/vmgDO/t3wd/wA/2m/pR/bvg7/n+039K0f7A0b/AKB0H/fNH9gaN/0DoP8AvmgDO/t3wd/z/ab+lIdc8GnrfaYfyrS/sDRv+gdB/wB80f2Bo3/QOg/75oAzP7c8F5x9t0vP4Uo1vwZ/z+6Z+QrMuNEsP+Fi20Q0+P7ObB2I2/Lu3j9a6X+wNG/6B0H/AHzQBnf254N/5/tM/Sj+3PBv/P8AaZ+laP8AYGjf9A6D/vmj+wNG/wCgdB/3zQBnf254N/5/tM/Sj+3PBv8Az/aZ+laP9gaN/wBA6D/vmj+wNG/6B0H/AHzQBnf254N/5/tM/Sj+3fBv/P8Aab+laP8AYGjf9A6D/vmj+wNG/wCgdB/3zQBnf274O/5/tN/Sj+3fB3/P9pv6Vo/2Bo3/AEDoP++aP7A0b/oHQf8AfNAGd/bvg7/n+039KP7d8Hf8/wBpv6Vo/wBgaN/0DoP++aP7A0b/AKB0H/fNAGd/bvg7/n+039KP7d8Hf8/2m/pWj/YGjf8AQOg/75o/sDRv+gdB/wB80AZp1vwYTk3umH8BSDXPBZHF7pZ/AVpNoOj7T/xLoOn92ub+H2iWEmlXBu9PjL/aWxvXnHFAGn/bng3/AJ/tM/Sl/tzwb/z/AGmfpWj/AGBo3/QOg/75o/sDRv8AoHQf980AZ39ueDf+f7TP0o/tzwb/AM/2mfpWj/YGjf8AQOg/75o/sDRv+gdB/wB80AZ39ueDf+f7TP0o/tzwb/z/AGmfpWj/AGBo3/QOg/75o/sDRv8AoHQf980AZ39u+Dv+f7Tf0o/t3wd/z/ab+laP9gaN/wBA6D/vmj+wNG/6B0H/AHzQBnf274O/5/tN/Sj+3fB3/P8Aab+laP8AYGjf9A6D/vmj+wNG/wCgdB/3zQBnf274O/5/tN/Sj+3fB3/P9pv6Vo/2Bo3/AEDoP++aP7A0b/oHQf8AfNAGcdd8G4/4/tN/ShNb8G71C3umbiQF4HXtWj/YGjf9A6D/AL5rnfiHothD4beWz0+NZVmiwUXkfOKAO0opsXEag+gp1ABRRRQAUUUUAFFFFABRRRQAUUUUAFFFFABRRRQAUUUUAFFFFABRRRQAUUUUAFFFFABRRRQAUUUUAFFVtSvrXTbKS8vZlhgjGWdjgCszQPFOla1dPa2zTRXCrv8AKnTYzL/eA7iha7A3bc3KKKKACiiigAooooAKKKKACiiigAooooAKKKyvEXiDSdAt0m1O6WLecIvVm+goA1aKjtJ47q1iuYTmOVA6n2IyKkoasCdwooooAKKKKACiiigAooooAKKKKACiikYhVLE4AGTQAtFcy3jjQ01FbORrmINJ5SzvFiItnGN1dMCCAQcg9DR0uK6vYKKKKBhRRRQAUUUUAFFFFABRRRQAUUUUAFFVdVvoNNsnu7gOY17IuWP0FZvh/wAUaXrV1LaW/nw3MY3NDcR7H2+uPShag3bc3KKKKACiiigAooooAKKKKACiiigAooooAKKKr6nfWum2Mt7eSrFBCu52PYUm7AlcsUVS0PVLTWdLh1KxcvbzLuRiMEirtU007MSaewUUUUhhRRRQAUUUUAFFFFABRRRQAUUUUAFFFZNp4i0q616fRLe48y8t13SKBwvtn14oWrsD0VzWooooAKKKKACiiigAooooAKKKKACiiigAooooAKKKKACiiigAooooAKKKKACiiigAooooAKKKKACiiigAooooAKKKKACiiigDiPi7k6fpcUn/AB7yXyib0K44z+OKb4lRI/iX4aNsqrIyTLJtGMoE4zXVa9pNnremS6ffIWik7jqp7Ee9ZmgeE7XS9ROozX99qV3s8tJbtwxjX0GAPWnDR69G396sTNXTt1VvxudFRRRSKCiiigAooooAKKKKACiiigAooooAK5j4nwwv4OvZHiRnVRtZlBI57V09Utc0yDWNLm0+5aRYpRhihwamSuiouzI/C/8AyLWmf9ekX/oIrRqGwto7Kxgs4ixjgjWNSx5IAwM1NWk3eTZnBWikFFFFSUFFFFABRRRQAUUUUAFFFFABQaKbKvmRPHuZNykbl6j3FAHD+PWh1m6tvCmmQpJcNMk1y6qMQIDySfU9q7e2j8m3jhBzsQLn1wK4yx+HkVhPPNZeKfEVu08hklCXKfMf++a7SJdkSoWZ9qgbm6n3NNaRsTrzXHUUUUigooooAKKKKACiiigAooooAKKKKAIrxZGtpBCsTS7TsEn3d3bNef8Ah4X1p8TH/wCEk8k6jcWp+yNaj90I9wyDnBzmu31vT21OxNsl9d2LbgwmtnCuMe5BrL0HwnbabqjarcahfanfFPLWa7cMUX0GAMdKcNJXf9aEz1jZHRUUUUigooooAKKKKACiiigAooooAKKKKACvNPHmt2t54hbSdRE0Wm2SeY4Cn9/Jjgf7uDXpdRzwpNE8bDhwVJxzUyV0M4z4K39tdeBrOCDO6AFWBGMcmu3rP8OaRa6Fo8Gl2bSNDCCFMhyx5zz+daFa1JKUm0ZwTSswoooqCwooooAKKKKACiiigAooooAK5rxLpggnk1m01htMnC5kLHdHIB2IOcfhXS1kXfh3Tr3VRqF8r3Trjyo5TlIz6qKOodDk7vxvqP8Awi1xcNp588yeTDcwgmGTpl1zz0J7dqwvA99o9l8Q0ht5ZZXmtVEkrKcySkHcxr18KoULtGB0GKzF0OzXxG2uhpPtLRCLbkbMDPbHXmqi0p3/AK2sRKLcbf1umalFFFSW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HnvxB8XeJNM8ZaT4b8O2mmyzX8TPvu9+FIOP4TU3gTxtf6jrOqaD4ls7ax1HTlDyPC37pk9Rk5rl/ixaXV/8YPDFpY6g1hcPbvtmXqvzVB8RfBEvhzwLqd9bXV7qV/eSodQuXJZ3j3LkDviiDtTUn1v/wClWX3dSZJudl0t+V39/Q9U0rxNoOqXTWun6pbzzL1RW5/D1pZ/Emhw6oulyalALxiAIgSTn04rxfXf+Eam1LwSPBCW/wDaKTIZjaAblj+Xd5mOnfrTmktPCPj0XFlcaT4hg1PUAJItoa6tpMnJBznA57VooXko+bXz0M/aPlcvJP8AP/I9I034jaJe+NbvwyrGN7dRtmY/LI3HArtCQASTgDqa8U0a30Kx+O2sw31vZ20k1ur2PmoAPMOOV9+tdTr2nfECDw9rD3WvWN8ptn8qG2szG44P8W41k3akpeVzWN3UcfNfidTH4p8PSal/ZyatatdbtuwP39M9Kk1DxHoenyzRXup28EkI3SKzcgfSvn+9/wCEUf4Q6fBpscP/AAk/nphUX/ShNnkkdetaqf2DH8ZH/wCEyW3KDTIv+PkZQSbE6579a0cPe5b9/wAFfQyVXTmt/V7anumnapp2o2P26yvIZ7bGfMVuB9fSqum+JdC1K8ezsdTt550zuRTz+Hr+FeD2Md43hjx5L4VjlXRnmX7KI1O0jcu4qO4xmrPg/S/7Vu/Dt1beIPDdvJZgFYbS38u4deNyv82Sce1JK+vp+KuU5tLz1/A9vi8SaFJcJbx6pbtK7FVQNySDgimWPirw9fagbC11W3kuRn5MkE49M9a8l+FFlpVtY+LvE0+mR397Z3kxiBXcyjc2VX0ziuQ1PUVvm8Oa4l1olvNLf/LZ2NvslgXJHztk/wAh1pwjecY97f8Ak2wp1HGMpdr/AIbnttl8RtEuvGl34ZDGOS3UYmY/LI5ONoqbw74olL6h/wAJBeadCkd2YLcwluRkgBs964TT7fw/p/x41aLUra0gM1uj2gkUDc+Tyue9ZGhaINf8J+PLaP5rmHUZJ4SOodWcioi1yKT/AJbv/wACSZTvzuK/msv/AAFs91uNU0+3u7e0muo0nuf9ShPL/SqZ8T6ANU/ss6rbfa848vd39M9K8g8CXF9421i68QqpLaNp32S29psDJ/Q1yvhrT31fw4lhc634e026W7DSfaLbbeiQN/eLAnt2q1D3uV/0m7L8NfmT7T3br+na/wDwPvPpy6uILW3e4uJUiiQZZ2OABXP3/jfw9b6De6xBepdQ2i5dY8gk9gM+tUfiLpNtqPw9bTNW1mOxysam7c4QuOmfYmvPPDd2up+D/FPhyfStLuZLC0+S9sYh5c5C/KeCfm/Gs5bTs9jSL1hfqeneFPHGi674aXW/tCW0YUmVHPMXOMGr1p4q8PXdnNeW+qwPDB/rWyRt+o6145pPiDQ9F+C1nJp2m6beXkknkXYkjDLE24/NIPYYqp4WsLe9+Kc+ktqGmX0WoaWwlawh8uEttbAxk5IPetZx9+Sj0v8AgrmUJ+7Fy62/F2PeLjWtKt7KG9mvoUt5yBFITw5PTFVvGGtroXhi71dQrmKPdGp/iJ6CvD/B8N9rfiXRvA14jmLw9dSyzlhwyqw8v9Aa9N+IX/E18R6D4Wj5RpRdXKj/AJ5LkY/MipcE7WfxPT07/mXGo1e6+Fa+vb8vvOp0q+mTw9b32tPBby+UHnIOEX864fxP4+VvFfhyy8P6hb3NteTtHc7euBjH86j/AGiUuB4PswiyGwW6T7aEH/LPI6+1cbr8/g1/iB4Ok8KR2oAf961uuARxgE+tODU6ifTmtb5X+4mo3Cnbry7/AIfeez3Pirw9b6l/Zs+q28d1u27GJ6+melXYtV06XUn06O7ja7Rd7RZ5C+tfOfxC1eLXtO8Q3Lf2Jpf2O6ZEtfs3+lysCfn3Z46dcd66bxfNN4cXwx4/hVnDWn2W8287gVOCfxxUL4FJ/wBXV1/kVKT5nFef4NJnrsviTQooriWTU7dUtm2TEt91vSrWkanYataC7065S4hJIDrnGfxrw3/hEbaT4b6bfajrFnpmq3V0+oL9tI8uViAdjAken616J8F9cOteGpWbS7axaCdo2Nsm2GUg8suPWr5PiT3X9fmL2l3G2z/4P6andUUUVBoFFFFABRRRQAUUUUAFFFFABRRRQAUUUUAFFFFABRRRQAUUUUAFFFFABRRRQAUUUUAFFFFABRRRQAUUUUAFFFFABRRRQAUUUUAFFFFABRRRQAUUUUAFFFFABRRRQAUUUUAFFFFABRRRQAUUUUAFFFFABRRRQAUUUUAFFFFABRRRQAUUUUAFFFFABRRRQAUUUUAFFFFABRRRQAUUUUAFFFFABRRRQBBLZWct3Hdy2kD3EYxHK0YLoPY9RUsiJJG0ciK6MMFWGQRTqKAM7T9C0XTp2nsNJsbWVvvPDbqjH8QKbB4f0GC/N/Do2nx3ZO4zLboHz65xnNadFFxWRSutI0q6vYr65020muov9XM8Sl1+hxmrp6UUUeQzNi8P6FFffb49G09LrOfOW2QPn1zjNcr/AMIKLj4l3/iLUobO8sLm2ESwzIHwwxzgj2rvKKFo0xNXTRXtLGys7X7La2kEFvjHlRxhV/IcVStPDfh+0vDeWuiadDcf89UtkDfmBWrRRfW4WVrFe2sLG1SRLazt4VlJaQRxBQ5PUnHWqUXhvw7C5ePQtMRi24kWqZz69K1aKBlG70fSry8jvLrTbSe5i/1cskKs6/QkZqa2sbK1837NZ28PmsWk8uMLvPqcdasUUAV7GxsbFXWys7e1V23OIYwgY+px1NUp/Dfh6e9+2zaHpslznPmtbIWz65xWrRR1uHkV7+xsr+1NrfWkFzAescsYZT+BqPTtK0zTbdrfT9PtbWFvvJDEqA/UAc1cooAzIvD2gxwTQR6NYLFOcyoLddrn3GOahl0OysbKV9B0vTrO+WJlt5Ft0XacccgdK2aKHqgW5xvw28Hz+H/tmp6vdLeazqD77mZVwB1wq+3NdMNMshqx1TyQbvy/L8w9Quc4/SrlFNu4lFK/mR3MENzC0FxDHNE4wyOoZSPcGqFp4f0G0KG10XToSjbkKWyAqfUccVp0UhvUzJvDugTXMl1NomnSTyffke2Qs31JHNct438Hal4m1ewsXuoLbw1b4kkt40AZ3B4HHQV3lFC0afYTV0/MoX+i6RqFtHbX+mWl1DF/q0mhVwv0yOKs2Vpa2NutvZ20NtCv3Y4kCqPwFTUUXCyCiiig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16992600"/>
            <a:ext cx="11887200" cy="800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>
            <a:off x="1600200" y="25222200"/>
            <a:ext cx="1165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Table 1. National data of patients requiring admission following thyroid surgery</a:t>
            </a:r>
            <a:endParaRPr lang="en-GB" sz="2400" dirty="0"/>
          </a:p>
        </p:txBody>
      </p:sp>
      <p:sp>
        <p:nvSpPr>
          <p:cNvPr id="47" name="Rectangle 46"/>
          <p:cNvSpPr/>
          <p:nvPr/>
        </p:nvSpPr>
        <p:spPr>
          <a:xfrm>
            <a:off x="1600200" y="26060400"/>
            <a:ext cx="11887200" cy="7315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Framework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48" name="Text Box 192"/>
          <p:cNvSpPr txBox="1">
            <a:spLocks noChangeArrowheads="1"/>
          </p:cNvSpPr>
          <p:nvPr/>
        </p:nvSpPr>
        <p:spPr bwMode="auto">
          <a:xfrm>
            <a:off x="1600200" y="26822400"/>
            <a:ext cx="11887200" cy="67710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82880" tIns="182880" rIns="182880" bIns="18288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/>
            <a:r>
              <a:rPr lang="en-GB" sz="3200" u="sng" dirty="0" smtClean="0"/>
              <a:t>Aims</a:t>
            </a:r>
            <a:r>
              <a:rPr lang="en-US" sz="3200" dirty="0" smtClean="0"/>
              <a:t>​</a:t>
            </a:r>
          </a:p>
          <a:p>
            <a:pPr fontAlgn="base"/>
            <a:r>
              <a:rPr lang="en-GB" sz="3200" dirty="0" smtClean="0"/>
              <a:t>Determine if hypocalcaemia following total/completion 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 is an issue in the unit</a:t>
            </a:r>
            <a:r>
              <a:rPr lang="en-US" sz="3200" dirty="0" smtClean="0"/>
              <a:t>​</a:t>
            </a:r>
          </a:p>
          <a:p>
            <a:pPr fontAlgn="base"/>
            <a:r>
              <a:rPr lang="en-GB" sz="3200" dirty="0" smtClean="0"/>
              <a:t>Implement change to address this issue </a:t>
            </a:r>
            <a:r>
              <a:rPr lang="en-US" sz="3200" dirty="0" smtClean="0"/>
              <a:t>​</a:t>
            </a:r>
          </a:p>
          <a:p>
            <a:pPr fontAlgn="base"/>
            <a:endParaRPr lang="en-US" sz="3200" dirty="0" smtClean="0"/>
          </a:p>
          <a:p>
            <a:pPr fontAlgn="base"/>
            <a:r>
              <a:rPr lang="en-GB" sz="3200" u="sng" dirty="0" smtClean="0"/>
              <a:t>Objectives</a:t>
            </a:r>
            <a:r>
              <a:rPr lang="en-US" sz="3200" dirty="0" smtClean="0"/>
              <a:t>​</a:t>
            </a:r>
          </a:p>
          <a:p>
            <a:pPr fontAlgn="base"/>
            <a:r>
              <a:rPr lang="en-GB" sz="3200" dirty="0" smtClean="0"/>
              <a:t>Quantify the </a:t>
            </a:r>
            <a:r>
              <a:rPr lang="en-GB" sz="3200" dirty="0" err="1" smtClean="0"/>
              <a:t>incidene</a:t>
            </a:r>
            <a:r>
              <a:rPr lang="en-GB" sz="3200" dirty="0" smtClean="0"/>
              <a:t> of hypocalcaemia in this patient group</a:t>
            </a:r>
            <a:r>
              <a:rPr lang="en-US" sz="3200" dirty="0" smtClean="0"/>
              <a:t>​</a:t>
            </a:r>
          </a:p>
          <a:p>
            <a:pPr fontAlgn="base"/>
            <a:r>
              <a:rPr lang="en-GB" sz="3200" dirty="0" smtClean="0"/>
              <a:t>Quantify the length of hospital stay in this patient group</a:t>
            </a:r>
            <a:r>
              <a:rPr lang="en-US" sz="3200" dirty="0" smtClean="0"/>
              <a:t>​</a:t>
            </a:r>
          </a:p>
          <a:p>
            <a:pPr fontAlgn="base"/>
            <a:r>
              <a:rPr lang="en-GB" sz="3200" dirty="0" smtClean="0"/>
              <a:t>Look at the management of hypocalcaemia in this patient group</a:t>
            </a:r>
            <a:r>
              <a:rPr lang="en-US" sz="3200" dirty="0" smtClean="0"/>
              <a:t>​</a:t>
            </a:r>
          </a:p>
          <a:p>
            <a:pPr fontAlgn="base"/>
            <a:endParaRPr lang="en-US" sz="3200" dirty="0" smtClean="0"/>
          </a:p>
          <a:p>
            <a:pPr fontAlgn="base"/>
            <a:r>
              <a:rPr lang="en-GB" sz="3200" u="sng" dirty="0" smtClean="0"/>
              <a:t>Standards</a:t>
            </a:r>
            <a:r>
              <a:rPr lang="en-US" sz="3200" dirty="0" smtClean="0"/>
              <a:t>​</a:t>
            </a:r>
          </a:p>
          <a:p>
            <a:pPr fontAlgn="base"/>
            <a:r>
              <a:rPr lang="en-GB" sz="3200" dirty="0" smtClean="0"/>
              <a:t>Working to BAETS standards and guidance for around </a:t>
            </a:r>
            <a:r>
              <a:rPr lang="en-GB" sz="3200" dirty="0" err="1" smtClean="0"/>
              <a:t>thyroidectomy</a:t>
            </a:r>
            <a:r>
              <a:rPr lang="en-GB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108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Genigraphics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48x36</dc:title>
  <dc:creator>Jay Larson</dc:creator>
  <dc:description>Quality poster printing
www.genigraphics.com
1-800-790-4001</dc:description>
  <cp:lastModifiedBy>7411101</cp:lastModifiedBy>
  <cp:revision>76</cp:revision>
  <cp:lastPrinted>2013-02-12T02:21:55Z</cp:lastPrinted>
  <dcterms:created xsi:type="dcterms:W3CDTF">2013-02-10T21:14:48Z</dcterms:created>
  <dcterms:modified xsi:type="dcterms:W3CDTF">2023-06-09T11:19:05Z</dcterms:modified>
</cp:coreProperties>
</file>